
<file path=[Content_Types].xml><?xml version="1.0" encoding="utf-8"?>
<Types xmlns="http://schemas.openxmlformats.org/package/2006/content-types">
  <Default Extension="png" ContentType="image/png"/>
  <Default Extension="jpeg" ContentType="image/jpeg"/>
  <Default Extension="emf" ContentType="image/x-emf"/>
  <Default Extension="wmf" ContentType="image/x-w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3.xml" ContentType="application/vnd.openxmlformats-officedocument.theme+xml"/>
  <Override PartName="/ppt/slideLayouts/slideLayout17.xml" ContentType="application/vnd.openxmlformats-officedocument.presentationml.slideLayout+xml"/>
  <Override PartName="/ppt/theme/theme4.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62" r:id="rId3"/>
    <p:sldMasterId id="2147483665" r:id="rId4"/>
    <p:sldMasterId id="2147483668" r:id="rId5"/>
  </p:sldMasterIdLst>
  <p:notesMasterIdLst>
    <p:notesMasterId r:id="rId73"/>
  </p:notesMasterIdLst>
  <p:handoutMasterIdLst>
    <p:handoutMasterId r:id="rId74"/>
  </p:handoutMasterIdLst>
  <p:sldIdLst>
    <p:sldId id="272" r:id="rId6"/>
    <p:sldId id="401" r:id="rId7"/>
    <p:sldId id="402" r:id="rId8"/>
    <p:sldId id="339" r:id="rId9"/>
    <p:sldId id="393" r:id="rId10"/>
    <p:sldId id="291" r:id="rId11"/>
    <p:sldId id="290" r:id="rId12"/>
    <p:sldId id="308" r:id="rId13"/>
    <p:sldId id="289" r:id="rId14"/>
    <p:sldId id="318" r:id="rId15"/>
    <p:sldId id="395" r:id="rId16"/>
    <p:sldId id="321" r:id="rId17"/>
    <p:sldId id="375" r:id="rId18"/>
    <p:sldId id="376" r:id="rId19"/>
    <p:sldId id="377" r:id="rId20"/>
    <p:sldId id="387" r:id="rId21"/>
    <p:sldId id="388" r:id="rId22"/>
    <p:sldId id="399" r:id="rId23"/>
    <p:sldId id="404" r:id="rId24"/>
    <p:sldId id="392" r:id="rId25"/>
    <p:sldId id="323" r:id="rId26"/>
    <p:sldId id="382" r:id="rId27"/>
    <p:sldId id="390" r:id="rId28"/>
    <p:sldId id="397" r:id="rId29"/>
    <p:sldId id="396" r:id="rId30"/>
    <p:sldId id="384" r:id="rId31"/>
    <p:sldId id="385" r:id="rId32"/>
    <p:sldId id="391" r:id="rId33"/>
    <p:sldId id="406" r:id="rId34"/>
    <p:sldId id="412" r:id="rId35"/>
    <p:sldId id="432" r:id="rId36"/>
    <p:sldId id="429" r:id="rId37"/>
    <p:sldId id="413" r:id="rId38"/>
    <p:sldId id="430" r:id="rId39"/>
    <p:sldId id="428" r:id="rId40"/>
    <p:sldId id="415" r:id="rId41"/>
    <p:sldId id="419" r:id="rId42"/>
    <p:sldId id="418" r:id="rId43"/>
    <p:sldId id="420" r:id="rId44"/>
    <p:sldId id="421" r:id="rId45"/>
    <p:sldId id="422" r:id="rId46"/>
    <p:sldId id="433" r:id="rId47"/>
    <p:sldId id="416" r:id="rId48"/>
    <p:sldId id="423" r:id="rId49"/>
    <p:sldId id="424" r:id="rId50"/>
    <p:sldId id="425" r:id="rId51"/>
    <p:sldId id="426" r:id="rId52"/>
    <p:sldId id="427" r:id="rId53"/>
    <p:sldId id="407" r:id="rId54"/>
    <p:sldId id="411" r:id="rId55"/>
    <p:sldId id="417" r:id="rId56"/>
    <p:sldId id="434" r:id="rId57"/>
    <p:sldId id="435" r:id="rId58"/>
    <p:sldId id="436" r:id="rId59"/>
    <p:sldId id="405" r:id="rId60"/>
    <p:sldId id="389" r:id="rId61"/>
    <p:sldId id="386" r:id="rId62"/>
    <p:sldId id="282" r:id="rId63"/>
    <p:sldId id="304" r:id="rId64"/>
    <p:sldId id="299" r:id="rId65"/>
    <p:sldId id="305" r:id="rId66"/>
    <p:sldId id="370" r:id="rId67"/>
    <p:sldId id="409" r:id="rId68"/>
    <p:sldId id="408" r:id="rId69"/>
    <p:sldId id="264" r:id="rId70"/>
    <p:sldId id="288" r:id="rId71"/>
    <p:sldId id="410" r:id="rId72"/>
  </p:sldIdLst>
  <p:sldSz cx="9144000" cy="6858000" type="screen4x3"/>
  <p:notesSz cx="68580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p:scale>
          <a:sx n="81" d="100"/>
          <a:sy n="81" d="100"/>
        </p:scale>
        <p:origin x="1426" y="58"/>
      </p:cViewPr>
      <p:guideLst>
        <p:guide orient="horz" pos="2160"/>
        <p:guide pos="2880"/>
      </p:guideLst>
    </p:cSldViewPr>
  </p:slideViewPr>
  <p:notesTextViewPr>
    <p:cViewPr>
      <p:scale>
        <a:sx n="1" d="1"/>
        <a:sy n="1" d="1"/>
      </p:scale>
      <p:origin x="0" y="0"/>
    </p:cViewPr>
  </p:notesTextViewPr>
  <p:sorterViewPr>
    <p:cViewPr>
      <p:scale>
        <a:sx n="100" d="100"/>
        <a:sy n="100" d="100"/>
      </p:scale>
      <p:origin x="0" y="-15648"/>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slide" Target="slides/slide58.xml"/><Relationship Id="rId68" Type="http://schemas.openxmlformats.org/officeDocument/2006/relationships/slide" Target="slides/slide63.xml"/><Relationship Id="rId76" Type="http://schemas.openxmlformats.org/officeDocument/2006/relationships/viewProps" Target="viewProps.xml"/><Relationship Id="rId7" Type="http://schemas.openxmlformats.org/officeDocument/2006/relationships/slide" Target="slides/slide2.xml"/><Relationship Id="rId71" Type="http://schemas.openxmlformats.org/officeDocument/2006/relationships/slide" Target="slides/slide66.xml"/><Relationship Id="rId2" Type="http://schemas.openxmlformats.org/officeDocument/2006/relationships/slideMaster" Target="slideMasters/slideMaster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slide" Target="slides/slide61.xml"/><Relationship Id="rId74" Type="http://schemas.openxmlformats.org/officeDocument/2006/relationships/handoutMaster" Target="handoutMasters/handoutMaster1.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61" Type="http://schemas.openxmlformats.org/officeDocument/2006/relationships/slide" Target="slides/slide56.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notesMaster" Target="notesMasters/notesMaster1.xml"/><Relationship Id="rId78"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77" Type="http://schemas.openxmlformats.org/officeDocument/2006/relationships/theme" Target="theme/theme1.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3" y="2"/>
            <a:ext cx="2972209" cy="465291"/>
          </a:xfrm>
          <a:prstGeom prst="rect">
            <a:avLst/>
          </a:prstGeom>
        </p:spPr>
        <p:txBody>
          <a:bodyPr vert="horz" lIns="90053" tIns="45028" rIns="90053" bIns="45028" rtlCol="0"/>
          <a:lstStyle>
            <a:lvl1pPr algn="l">
              <a:defRPr sz="1200"/>
            </a:lvl1pPr>
          </a:lstStyle>
          <a:p>
            <a:endParaRPr lang="en-US"/>
          </a:p>
        </p:txBody>
      </p:sp>
      <p:sp>
        <p:nvSpPr>
          <p:cNvPr id="3" name="Date Placeholder 2"/>
          <p:cNvSpPr>
            <a:spLocks noGrp="1"/>
          </p:cNvSpPr>
          <p:nvPr>
            <p:ph type="dt" sz="quarter" idx="1"/>
          </p:nvPr>
        </p:nvSpPr>
        <p:spPr>
          <a:xfrm>
            <a:off x="3884261" y="2"/>
            <a:ext cx="2972209" cy="465291"/>
          </a:xfrm>
          <a:prstGeom prst="rect">
            <a:avLst/>
          </a:prstGeom>
        </p:spPr>
        <p:txBody>
          <a:bodyPr vert="horz" lIns="90053" tIns="45028" rIns="90053" bIns="45028" rtlCol="0"/>
          <a:lstStyle>
            <a:lvl1pPr algn="r">
              <a:defRPr sz="1200"/>
            </a:lvl1pPr>
          </a:lstStyle>
          <a:p>
            <a:fld id="{993EA39D-769B-4D3D-8E9E-E9A90B90D2CC}" type="datetimeFigureOut">
              <a:rPr lang="en-US" smtClean="0"/>
              <a:pPr/>
              <a:t>3/23/2018</a:t>
            </a:fld>
            <a:endParaRPr lang="en-US"/>
          </a:p>
        </p:txBody>
      </p:sp>
      <p:sp>
        <p:nvSpPr>
          <p:cNvPr id="4" name="Footer Placeholder 3"/>
          <p:cNvSpPr>
            <a:spLocks noGrp="1"/>
          </p:cNvSpPr>
          <p:nvPr>
            <p:ph type="ftr" sz="quarter" idx="2"/>
          </p:nvPr>
        </p:nvSpPr>
        <p:spPr>
          <a:xfrm>
            <a:off x="3" y="8829540"/>
            <a:ext cx="2972209" cy="465291"/>
          </a:xfrm>
          <a:prstGeom prst="rect">
            <a:avLst/>
          </a:prstGeom>
        </p:spPr>
        <p:txBody>
          <a:bodyPr vert="horz" lIns="90053" tIns="45028" rIns="90053" bIns="45028" rtlCol="0" anchor="b"/>
          <a:lstStyle>
            <a:lvl1pPr algn="l">
              <a:defRPr sz="1200"/>
            </a:lvl1pPr>
          </a:lstStyle>
          <a:p>
            <a:endParaRPr lang="en-US"/>
          </a:p>
        </p:txBody>
      </p:sp>
      <p:sp>
        <p:nvSpPr>
          <p:cNvPr id="5" name="Slide Number Placeholder 4"/>
          <p:cNvSpPr>
            <a:spLocks noGrp="1"/>
          </p:cNvSpPr>
          <p:nvPr>
            <p:ph type="sldNum" sz="quarter" idx="3"/>
          </p:nvPr>
        </p:nvSpPr>
        <p:spPr>
          <a:xfrm>
            <a:off x="3884261" y="8829540"/>
            <a:ext cx="2972209" cy="465291"/>
          </a:xfrm>
          <a:prstGeom prst="rect">
            <a:avLst/>
          </a:prstGeom>
        </p:spPr>
        <p:txBody>
          <a:bodyPr vert="horz" lIns="90053" tIns="45028" rIns="90053" bIns="45028" rtlCol="0" anchor="b"/>
          <a:lstStyle>
            <a:lvl1pPr algn="r">
              <a:defRPr sz="1200"/>
            </a:lvl1pPr>
          </a:lstStyle>
          <a:p>
            <a:fld id="{AA521B30-CAFF-46DC-903C-4E83711FE8AB}" type="slidenum">
              <a:rPr lang="en-US" smtClean="0"/>
              <a:pPr/>
              <a:t>‹#›</a:t>
            </a:fld>
            <a:endParaRPr lang="en-US"/>
          </a:p>
        </p:txBody>
      </p:sp>
    </p:spTree>
    <p:extLst>
      <p:ext uri="{BB962C8B-B14F-4D97-AF65-F5344CB8AC3E}">
        <p14:creationId xmlns:p14="http://schemas.microsoft.com/office/powerpoint/2010/main" val="254630078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64820"/>
          </a:xfrm>
          <a:prstGeom prst="rect">
            <a:avLst/>
          </a:prstGeom>
        </p:spPr>
        <p:txBody>
          <a:bodyPr vert="horz" lIns="92800" tIns="46399" rIns="92800" bIns="46399" rtlCol="0"/>
          <a:lstStyle>
            <a:lvl1pPr algn="l">
              <a:defRPr sz="1200"/>
            </a:lvl1pPr>
          </a:lstStyle>
          <a:p>
            <a:endParaRPr lang="en-US"/>
          </a:p>
        </p:txBody>
      </p:sp>
      <p:sp>
        <p:nvSpPr>
          <p:cNvPr id="3" name="Date Placeholder 2"/>
          <p:cNvSpPr>
            <a:spLocks noGrp="1"/>
          </p:cNvSpPr>
          <p:nvPr>
            <p:ph type="dt" idx="1"/>
          </p:nvPr>
        </p:nvSpPr>
        <p:spPr>
          <a:xfrm>
            <a:off x="3884613" y="0"/>
            <a:ext cx="2971800" cy="464820"/>
          </a:xfrm>
          <a:prstGeom prst="rect">
            <a:avLst/>
          </a:prstGeom>
        </p:spPr>
        <p:txBody>
          <a:bodyPr vert="horz" lIns="92800" tIns="46399" rIns="92800" bIns="46399" rtlCol="0"/>
          <a:lstStyle>
            <a:lvl1pPr algn="r">
              <a:defRPr sz="1200"/>
            </a:lvl1pPr>
          </a:lstStyle>
          <a:p>
            <a:fld id="{A57AC222-3F22-46B8-B3E8-1F05CCBF409A}" type="datetimeFigureOut">
              <a:rPr lang="en-US" smtClean="0"/>
              <a:pPr/>
              <a:t>3/23/2018</a:t>
            </a:fld>
            <a:endParaRPr lang="en-US"/>
          </a:p>
        </p:txBody>
      </p:sp>
      <p:sp>
        <p:nvSpPr>
          <p:cNvPr id="4" name="Slide Image Placeholder 3"/>
          <p:cNvSpPr>
            <a:spLocks noGrp="1" noRot="1" noChangeAspect="1"/>
          </p:cNvSpPr>
          <p:nvPr>
            <p:ph type="sldImg" idx="2"/>
          </p:nvPr>
        </p:nvSpPr>
        <p:spPr>
          <a:xfrm>
            <a:off x="1106488" y="698500"/>
            <a:ext cx="4645025" cy="3484563"/>
          </a:xfrm>
          <a:prstGeom prst="rect">
            <a:avLst/>
          </a:prstGeom>
          <a:noFill/>
          <a:ln w="12700">
            <a:solidFill>
              <a:prstClr val="black"/>
            </a:solidFill>
          </a:ln>
        </p:spPr>
        <p:txBody>
          <a:bodyPr vert="horz" lIns="92800" tIns="46399" rIns="92800" bIns="46399" rtlCol="0" anchor="ctr"/>
          <a:lstStyle/>
          <a:p>
            <a:endParaRPr lang="en-US"/>
          </a:p>
        </p:txBody>
      </p:sp>
      <p:sp>
        <p:nvSpPr>
          <p:cNvPr id="5" name="Notes Placeholder 4"/>
          <p:cNvSpPr>
            <a:spLocks noGrp="1"/>
          </p:cNvSpPr>
          <p:nvPr>
            <p:ph type="body" sz="quarter" idx="3"/>
          </p:nvPr>
        </p:nvSpPr>
        <p:spPr>
          <a:xfrm>
            <a:off x="685800" y="4415791"/>
            <a:ext cx="5486400" cy="4183380"/>
          </a:xfrm>
          <a:prstGeom prst="rect">
            <a:avLst/>
          </a:prstGeom>
        </p:spPr>
        <p:txBody>
          <a:bodyPr vert="horz" lIns="92800" tIns="46399" rIns="92800" bIns="46399"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966"/>
            <a:ext cx="2971800" cy="464820"/>
          </a:xfrm>
          <a:prstGeom prst="rect">
            <a:avLst/>
          </a:prstGeom>
        </p:spPr>
        <p:txBody>
          <a:bodyPr vert="horz" lIns="92800" tIns="46399" rIns="92800" bIns="46399"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829966"/>
            <a:ext cx="2971800" cy="464820"/>
          </a:xfrm>
          <a:prstGeom prst="rect">
            <a:avLst/>
          </a:prstGeom>
        </p:spPr>
        <p:txBody>
          <a:bodyPr vert="horz" lIns="92800" tIns="46399" rIns="92800" bIns="46399" rtlCol="0" anchor="b"/>
          <a:lstStyle>
            <a:lvl1pPr algn="r">
              <a:defRPr sz="1200"/>
            </a:lvl1pPr>
          </a:lstStyle>
          <a:p>
            <a:fld id="{597467F3-C736-47E1-B241-B1DEF83079A1}" type="slidenum">
              <a:rPr lang="en-US" smtClean="0"/>
              <a:pPr/>
              <a:t>‹#›</a:t>
            </a:fld>
            <a:endParaRPr lang="en-US"/>
          </a:p>
        </p:txBody>
      </p:sp>
    </p:spTree>
    <p:extLst>
      <p:ext uri="{BB962C8B-B14F-4D97-AF65-F5344CB8AC3E}">
        <p14:creationId xmlns:p14="http://schemas.microsoft.com/office/powerpoint/2010/main" val="16994615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Folienbildplatzhalt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362" name="Notizenplatzhalt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de-DE" smtClean="0"/>
          </a:p>
        </p:txBody>
      </p:sp>
      <p:sp>
        <p:nvSpPr>
          <p:cNvPr id="15363" name="Foliennummernplatzhalt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500">
                <a:solidFill>
                  <a:schemeClr val="tx1"/>
                </a:solidFill>
                <a:latin typeface="Trebuchet MS" pitchFamily="34" charset="0"/>
                <a:ea typeface="MS PGothic" pitchFamily="34" charset="-128"/>
              </a:defRPr>
            </a:lvl1pPr>
            <a:lvl2pPr marL="753995" indent="-289998" eaLnBrk="0" hangingPunct="0">
              <a:defRPr sz="2500">
                <a:solidFill>
                  <a:schemeClr val="tx1"/>
                </a:solidFill>
                <a:latin typeface="Trebuchet MS" pitchFamily="34" charset="0"/>
                <a:ea typeface="MS PGothic" pitchFamily="34" charset="-128"/>
              </a:defRPr>
            </a:lvl2pPr>
            <a:lvl3pPr marL="1159993" indent="-231998" eaLnBrk="0" hangingPunct="0">
              <a:defRPr sz="2500">
                <a:solidFill>
                  <a:schemeClr val="tx1"/>
                </a:solidFill>
                <a:latin typeface="Trebuchet MS" pitchFamily="34" charset="0"/>
                <a:ea typeface="MS PGothic" pitchFamily="34" charset="-128"/>
              </a:defRPr>
            </a:lvl3pPr>
            <a:lvl4pPr marL="1623990" indent="-231998" eaLnBrk="0" hangingPunct="0">
              <a:defRPr sz="2500">
                <a:solidFill>
                  <a:schemeClr val="tx1"/>
                </a:solidFill>
                <a:latin typeface="Trebuchet MS" pitchFamily="34" charset="0"/>
                <a:ea typeface="MS PGothic" pitchFamily="34" charset="-128"/>
              </a:defRPr>
            </a:lvl4pPr>
            <a:lvl5pPr marL="2087988" indent="-231998" eaLnBrk="0" hangingPunct="0">
              <a:defRPr sz="2500">
                <a:solidFill>
                  <a:schemeClr val="tx1"/>
                </a:solidFill>
                <a:latin typeface="Trebuchet MS" pitchFamily="34" charset="0"/>
                <a:ea typeface="MS PGothic" pitchFamily="34" charset="-128"/>
              </a:defRPr>
            </a:lvl5pPr>
            <a:lvl6pPr marL="2551986" indent="-231998" defTabSz="463998" eaLnBrk="0" fontAlgn="base" hangingPunct="0">
              <a:spcBef>
                <a:spcPct val="0"/>
              </a:spcBef>
              <a:spcAft>
                <a:spcPct val="0"/>
              </a:spcAft>
              <a:defRPr sz="2500">
                <a:solidFill>
                  <a:schemeClr val="tx1"/>
                </a:solidFill>
                <a:latin typeface="Trebuchet MS" pitchFamily="34" charset="0"/>
                <a:ea typeface="MS PGothic" pitchFamily="34" charset="-128"/>
              </a:defRPr>
            </a:lvl6pPr>
            <a:lvl7pPr marL="3015984" indent="-231998" defTabSz="463998" eaLnBrk="0" fontAlgn="base" hangingPunct="0">
              <a:spcBef>
                <a:spcPct val="0"/>
              </a:spcBef>
              <a:spcAft>
                <a:spcPct val="0"/>
              </a:spcAft>
              <a:defRPr sz="2500">
                <a:solidFill>
                  <a:schemeClr val="tx1"/>
                </a:solidFill>
                <a:latin typeface="Trebuchet MS" pitchFamily="34" charset="0"/>
                <a:ea typeface="MS PGothic" pitchFamily="34" charset="-128"/>
              </a:defRPr>
            </a:lvl7pPr>
            <a:lvl8pPr marL="3479981" indent="-231998" defTabSz="463998" eaLnBrk="0" fontAlgn="base" hangingPunct="0">
              <a:spcBef>
                <a:spcPct val="0"/>
              </a:spcBef>
              <a:spcAft>
                <a:spcPct val="0"/>
              </a:spcAft>
              <a:defRPr sz="2500">
                <a:solidFill>
                  <a:schemeClr val="tx1"/>
                </a:solidFill>
                <a:latin typeface="Trebuchet MS" pitchFamily="34" charset="0"/>
                <a:ea typeface="MS PGothic" pitchFamily="34" charset="-128"/>
              </a:defRPr>
            </a:lvl8pPr>
            <a:lvl9pPr marL="3943978" indent="-231998" defTabSz="463998" eaLnBrk="0" fontAlgn="base" hangingPunct="0">
              <a:spcBef>
                <a:spcPct val="0"/>
              </a:spcBef>
              <a:spcAft>
                <a:spcPct val="0"/>
              </a:spcAft>
              <a:defRPr sz="2500">
                <a:solidFill>
                  <a:schemeClr val="tx1"/>
                </a:solidFill>
                <a:latin typeface="Trebuchet MS" pitchFamily="34" charset="0"/>
                <a:ea typeface="MS PGothic" pitchFamily="34" charset="-128"/>
              </a:defRPr>
            </a:lvl9pPr>
          </a:lstStyle>
          <a:p>
            <a:pPr eaLnBrk="1" hangingPunct="1"/>
            <a:fld id="{EA272D73-E0D5-498D-AFC0-A6FDE0D4BFB5}" type="slidenum">
              <a:rPr lang="en-US" sz="1200">
                <a:latin typeface="Calibri" pitchFamily="34" charset="0"/>
              </a:rPr>
              <a:pPr eaLnBrk="1" hangingPunct="1"/>
              <a:t>8</a:t>
            </a:fld>
            <a:endParaRPr lang="en-US" sz="1200">
              <a:latin typeface="Calibri" pitchFamily="34" charset="0"/>
            </a:endParaRPr>
          </a:p>
        </p:txBody>
      </p:sp>
    </p:spTree>
    <p:extLst>
      <p:ext uri="{BB962C8B-B14F-4D97-AF65-F5344CB8AC3E}">
        <p14:creationId xmlns:p14="http://schemas.microsoft.com/office/powerpoint/2010/main" val="38660051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Negative</a:t>
            </a:r>
            <a:r>
              <a:rPr lang="en-US" baseline="0" dirty="0" smtClean="0"/>
              <a:t> Effects? Human </a:t>
            </a:r>
            <a:r>
              <a:rPr lang="en-US" baseline="0" dirty="0" err="1" smtClean="0"/>
              <a:t>vs</a:t>
            </a:r>
            <a:r>
              <a:rPr lang="en-US" baseline="0" dirty="0" smtClean="0"/>
              <a:t> Ecological Health effects</a:t>
            </a:r>
            <a:endParaRPr lang="en-US" dirty="0"/>
          </a:p>
        </p:txBody>
      </p:sp>
      <p:sp>
        <p:nvSpPr>
          <p:cNvPr id="4" name="Slide Number Placeholder 3"/>
          <p:cNvSpPr>
            <a:spLocks noGrp="1"/>
          </p:cNvSpPr>
          <p:nvPr>
            <p:ph type="sldNum" sz="quarter" idx="10"/>
          </p:nvPr>
        </p:nvSpPr>
        <p:spPr/>
        <p:txBody>
          <a:bodyPr/>
          <a:lstStyle/>
          <a:p>
            <a:fld id="{597467F3-C736-47E1-B241-B1DEF83079A1}" type="slidenum">
              <a:rPr lang="en-US" smtClean="0"/>
              <a:pPr/>
              <a:t>24</a:t>
            </a:fld>
            <a:endParaRPr lang="en-US"/>
          </a:p>
        </p:txBody>
      </p:sp>
    </p:spTree>
    <p:extLst>
      <p:ext uri="{BB962C8B-B14F-4D97-AF65-F5344CB8AC3E}">
        <p14:creationId xmlns:p14="http://schemas.microsoft.com/office/powerpoint/2010/main" val="14077376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
        <p:cNvGrpSpPr/>
        <p:nvPr/>
      </p:nvGrpSpPr>
      <p:grpSpPr>
        <a:xfrm>
          <a:off x="0" y="0"/>
          <a:ext cx="0" cy="0"/>
          <a:chOff x="0" y="0"/>
          <a:chExt cx="0" cy="0"/>
        </a:xfrm>
      </p:grpSpPr>
      <p:sp>
        <p:nvSpPr>
          <p:cNvPr id="47" name="Shape 4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8" name="Shape 4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3439029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97467F3-C736-47E1-B241-B1DEF83079A1}" type="slidenum">
              <a:rPr lang="en-US" smtClean="0"/>
              <a:pPr/>
              <a:t>32</a:t>
            </a:fld>
            <a:endParaRPr lang="en-US"/>
          </a:p>
        </p:txBody>
      </p:sp>
    </p:spTree>
    <p:extLst>
      <p:ext uri="{BB962C8B-B14F-4D97-AF65-F5344CB8AC3E}">
        <p14:creationId xmlns:p14="http://schemas.microsoft.com/office/powerpoint/2010/main" val="10662721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3A0C19A-4152-E447-B5AC-6285DF6E8B32}" type="slidenum">
              <a:rPr lang="en-US"/>
              <a:pPr/>
              <a:t>37</a:t>
            </a:fld>
            <a:endParaRPr lang="en-US"/>
          </a:p>
        </p:txBody>
      </p:sp>
      <p:sp>
        <p:nvSpPr>
          <p:cNvPr id="7697410" name="Rectangle 2"/>
          <p:cNvSpPr>
            <a:spLocks noGrp="1" noRot="1" noChangeAspect="1" noChangeArrowheads="1" noTextEdit="1"/>
          </p:cNvSpPr>
          <p:nvPr>
            <p:ph type="sldImg"/>
          </p:nvPr>
        </p:nvSpPr>
        <p:spPr>
          <a:ln/>
        </p:spPr>
      </p:sp>
      <p:sp>
        <p:nvSpPr>
          <p:cNvPr id="7697411" name="Rectangle 3"/>
          <p:cNvSpPr>
            <a:spLocks noGrp="1" noChangeArrowheads="1"/>
          </p:cNvSpPr>
          <p:nvPr>
            <p:ph type="body" idx="1"/>
          </p:nvPr>
        </p:nvSpPr>
        <p:spPr/>
        <p:txBody>
          <a:bodyPr/>
          <a:lstStyle/>
          <a:p>
            <a:r>
              <a:rPr lang="en-US" dirty="0" smtClean="0"/>
              <a:t>Most of the nitrogen on earth is in the gaseous form, in N2</a:t>
            </a:r>
          </a:p>
          <a:p>
            <a:r>
              <a:rPr lang="en-US" dirty="0" smtClean="0"/>
              <a:t>We’re going to start</a:t>
            </a:r>
            <a:r>
              <a:rPr lang="en-US" baseline="0" dirty="0" smtClean="0"/>
              <a:t> by focusing over here on nitrogen fixation. Very important because organisms need a useable form of nitrogen… </a:t>
            </a:r>
            <a:endParaRPr lang="en-US" dirty="0"/>
          </a:p>
        </p:txBody>
      </p:sp>
    </p:spTree>
    <p:extLst>
      <p:ext uri="{BB962C8B-B14F-4D97-AF65-F5344CB8AC3E}">
        <p14:creationId xmlns:p14="http://schemas.microsoft.com/office/powerpoint/2010/main" val="10244162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This is important because the release of nitrogen to the aquatic environment can also cause </a:t>
            </a:r>
            <a:r>
              <a:rPr lang="en-US" dirty="0" err="1" smtClean="0"/>
              <a:t>eutrophication</a:t>
            </a:r>
            <a:r>
              <a:rPr lang="en-US" dirty="0" smtClean="0"/>
              <a:t>.</a:t>
            </a:r>
          </a:p>
          <a:p>
            <a:r>
              <a:rPr lang="en-US" dirty="0" err="1" smtClean="0"/>
              <a:t>Denitrifiers</a:t>
            </a:r>
            <a:r>
              <a:rPr lang="en-US" dirty="0" smtClean="0"/>
              <a:t> play several roles — some positive, some negative — in wastewater</a:t>
            </a:r>
          </a:p>
          <a:p>
            <a:r>
              <a:rPr lang="en-US" dirty="0" smtClean="0"/>
              <a:t>treatment processes. We exploit the activities of </a:t>
            </a:r>
            <a:r>
              <a:rPr lang="en-US" dirty="0" err="1" smtClean="0"/>
              <a:t>denitrifiers</a:t>
            </a:r>
            <a:r>
              <a:rPr lang="en-US" dirty="0" smtClean="0"/>
              <a:t> in biological</a:t>
            </a:r>
          </a:p>
          <a:p>
            <a:r>
              <a:rPr lang="en-US" dirty="0" smtClean="0"/>
              <a:t>processes designed to remove nitrate from municipal or agricultural wastewaters.</a:t>
            </a:r>
          </a:p>
          <a:p>
            <a:r>
              <a:rPr lang="en-US" dirty="0" smtClean="0"/>
              <a:t>On the other hand, if unwanted </a:t>
            </a:r>
            <a:r>
              <a:rPr lang="en-US" dirty="0" err="1" smtClean="0"/>
              <a:t>denitrification</a:t>
            </a:r>
            <a:r>
              <a:rPr lang="en-US" dirty="0" smtClean="0"/>
              <a:t> occurs in the bottom of settling</a:t>
            </a:r>
          </a:p>
          <a:p>
            <a:r>
              <a:rPr lang="en-US" dirty="0" smtClean="0"/>
              <a:t>tanks, the resulting nitrogen gas bubbles can cause rising sludge problems (the</a:t>
            </a:r>
          </a:p>
          <a:p>
            <a:r>
              <a:rPr lang="en-US" dirty="0" smtClean="0"/>
              <a:t>bubbles essentially lift </a:t>
            </a:r>
            <a:r>
              <a:rPr lang="en-US" dirty="0" err="1" smtClean="0"/>
              <a:t>floc</a:t>
            </a:r>
            <a:r>
              <a:rPr lang="en-US" dirty="0" smtClean="0"/>
              <a:t> particles off the bottom of the tank, lowering the</a:t>
            </a:r>
          </a:p>
          <a:p>
            <a:r>
              <a:rPr lang="en-US" dirty="0" smtClean="0"/>
              <a:t>solids-separation efficiency). The key to preventing rising sludge problems is to</a:t>
            </a:r>
          </a:p>
          <a:p>
            <a:r>
              <a:rPr lang="en-US" dirty="0" smtClean="0"/>
              <a:t>minimize the concentration of degradable carbon entering the settling tank and/or</a:t>
            </a:r>
          </a:p>
          <a:p>
            <a:r>
              <a:rPr lang="en-US" dirty="0" smtClean="0"/>
              <a:t>minimize the residence time of solids in the sludge blanket at the bottom of the</a:t>
            </a:r>
          </a:p>
          <a:p>
            <a:r>
              <a:rPr lang="en-US" dirty="0" smtClean="0"/>
              <a:t>tank. discharged into the environment, it can deplete the natural oxygen resources. </a:t>
            </a:r>
            <a:r>
              <a:rPr lang="en-US" dirty="0" err="1" smtClean="0"/>
              <a:t>Eutrophication</a:t>
            </a:r>
            <a:r>
              <a:rPr lang="en-US" dirty="0" smtClean="0"/>
              <a:t> is the process by which bodies of water become rich in mineral and organic nutrients causing plant life, especially algae, to proliferate, then die and decompose thereby reducing the dissolved oxygen content and often killing off other organisms. Wastewater treatment in the plants involve primary, secondary and tertiary treatment. Primary treatment deals with removing large solids while secondary treatment removes the smaller solids and tertiary treatment involves the disinfection of the wastewater through chemical means.</a:t>
            </a:r>
          </a:p>
          <a:p>
            <a:endParaRPr lang="en-US" dirty="0"/>
          </a:p>
        </p:txBody>
      </p:sp>
      <p:sp>
        <p:nvSpPr>
          <p:cNvPr id="4" name="Slide Number Placeholder 3"/>
          <p:cNvSpPr>
            <a:spLocks noGrp="1"/>
          </p:cNvSpPr>
          <p:nvPr>
            <p:ph type="sldNum" sz="quarter" idx="10"/>
          </p:nvPr>
        </p:nvSpPr>
        <p:spPr/>
        <p:txBody>
          <a:bodyPr/>
          <a:lstStyle/>
          <a:p>
            <a:fld id="{967ACE18-427C-5946-9081-83DB3F6022C6}" type="slidenum">
              <a:rPr lang="en-US" smtClean="0"/>
              <a:pPr/>
              <a:t>38</a:t>
            </a:fld>
            <a:endParaRPr lang="en-US"/>
          </a:p>
        </p:txBody>
      </p:sp>
    </p:spTree>
    <p:extLst>
      <p:ext uri="{BB962C8B-B14F-4D97-AF65-F5344CB8AC3E}">
        <p14:creationId xmlns:p14="http://schemas.microsoft.com/office/powerpoint/2010/main" val="36118015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solidFill>
                  <a:srgbClr val="000000"/>
                </a:solidFill>
                <a:latin typeface=""/>
              </a:rPr>
              <a:t>remains is of lower grade and more</a:t>
            </a:r>
          </a:p>
          <a:p>
            <a:r>
              <a:rPr lang="en-US" dirty="0" smtClean="0">
                <a:solidFill>
                  <a:srgbClr val="000000"/>
                </a:solidFill>
                <a:latin typeface=""/>
              </a:rPr>
              <a:t>difficult to access than ever before </a:t>
            </a:r>
            <a:endParaRPr lang="en-US" dirty="0" smtClean="0"/>
          </a:p>
          <a:p>
            <a:r>
              <a:rPr lang="en-US" dirty="0" smtClean="0"/>
              <a:t>Excessive inorganic phosphate (Pi) supply to freshwater negatively</a:t>
            </a:r>
          </a:p>
          <a:p>
            <a:r>
              <a:rPr lang="en-US" dirty="0" smtClean="0"/>
              <a:t>affects water quality and ecosystem balance through a process known</a:t>
            </a:r>
          </a:p>
          <a:p>
            <a:r>
              <a:rPr lang="en-US" dirty="0" smtClean="0"/>
              <a:t>as eutrophication1. Limitations on allowable Pi discharges from</a:t>
            </a:r>
          </a:p>
          <a:p>
            <a:r>
              <a:rPr lang="en-US" dirty="0" smtClean="0"/>
              <a:t>municipal and industrial sources through wastewater treatment have</a:t>
            </a:r>
          </a:p>
          <a:p>
            <a:r>
              <a:rPr lang="en-US" dirty="0" smtClean="0"/>
              <a:t>proven effective in reducing Pi levels in many waterways2. Increasingly</a:t>
            </a:r>
          </a:p>
          <a:p>
            <a:r>
              <a:rPr lang="en-US" dirty="0" smtClean="0"/>
              <a:t>stringent Pi limits for effluent wastewater are expected in the future</a:t>
            </a:r>
          </a:p>
          <a:p>
            <a:r>
              <a:rPr lang="en-US" dirty="0" smtClean="0"/>
              <a:t>and hence efficient and reliable Pi removal methods are required.</a:t>
            </a:r>
          </a:p>
          <a:p>
            <a:r>
              <a:rPr lang="en-US" dirty="0" smtClean="0"/>
              <a:t>Because of the massive quantity of wastewater treated daily (more</a:t>
            </a:r>
          </a:p>
          <a:p>
            <a:r>
              <a:rPr lang="en-US" dirty="0" smtClean="0"/>
              <a:t>than 120 billion liters in the US alone3), any improvement in existing</a:t>
            </a:r>
          </a:p>
          <a:p>
            <a:r>
              <a:rPr lang="en-US" dirty="0" smtClean="0"/>
              <a:t>methods should have tangible economic and ecological consequences.</a:t>
            </a:r>
            <a:endParaRPr lang="en-US" dirty="0"/>
          </a:p>
        </p:txBody>
      </p:sp>
      <p:sp>
        <p:nvSpPr>
          <p:cNvPr id="4" name="Slide Number Placeholder 3"/>
          <p:cNvSpPr>
            <a:spLocks noGrp="1"/>
          </p:cNvSpPr>
          <p:nvPr>
            <p:ph type="sldNum" sz="quarter" idx="10"/>
          </p:nvPr>
        </p:nvSpPr>
        <p:spPr/>
        <p:txBody>
          <a:bodyPr/>
          <a:lstStyle/>
          <a:p>
            <a:fld id="{967ACE18-427C-5946-9081-83DB3F6022C6}" type="slidenum">
              <a:rPr lang="en-US" smtClean="0"/>
              <a:pPr/>
              <a:t>44</a:t>
            </a:fld>
            <a:endParaRPr lang="en-US"/>
          </a:p>
        </p:txBody>
      </p:sp>
    </p:spTree>
    <p:extLst>
      <p:ext uri="{BB962C8B-B14F-4D97-AF65-F5344CB8AC3E}">
        <p14:creationId xmlns:p14="http://schemas.microsoft.com/office/powerpoint/2010/main" val="21558860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latin typeface="+mn-lt"/>
                <a:cs typeface="Calibri"/>
              </a:rPr>
              <a:t>to take up phosphate</a:t>
            </a:r>
          </a:p>
          <a:p>
            <a:r>
              <a:rPr lang="en-US" dirty="0" smtClean="0">
                <a:latin typeface="+mn-lt"/>
                <a:cs typeface="Calibri"/>
              </a:rPr>
              <a:t>from wastewater in excess of their growth requirements,</a:t>
            </a:r>
          </a:p>
          <a:p>
            <a:r>
              <a:rPr lang="en-US" dirty="0" smtClean="0">
                <a:latin typeface="+mn-lt"/>
                <a:cs typeface="Calibri"/>
              </a:rPr>
              <a:t>under alternating anaerobic and aerobic/anoxic conditions</a:t>
            </a:r>
          </a:p>
          <a:p>
            <a:pPr algn="l"/>
            <a:r>
              <a:rPr lang="en-US" dirty="0">
                <a:solidFill>
                  <a:srgbClr val="000000"/>
                </a:solidFill>
                <a:latin typeface=""/>
              </a:rPr>
              <a:t> </a:t>
            </a:r>
          </a:p>
          <a:p>
            <a:pPr algn="l"/>
            <a:r>
              <a:rPr lang="en-US" dirty="0">
                <a:solidFill>
                  <a:srgbClr val="000000"/>
                </a:solidFill>
                <a:latin typeface=""/>
              </a:rPr>
              <a:t>enables concentration of phosphorus</a:t>
            </a:r>
          </a:p>
          <a:p>
            <a:pPr algn="l"/>
            <a:r>
              <a:rPr lang="en-US" dirty="0">
                <a:solidFill>
                  <a:srgbClr val="000000"/>
                </a:solidFill>
                <a:latin typeface=""/>
              </a:rPr>
              <a:t>by 10</a:t>
            </a:r>
            <a:r>
              <a:rPr lang="en-US" b="1" dirty="0">
                <a:solidFill>
                  <a:srgbClr val="000000"/>
                </a:solidFill>
                <a:latin typeface=""/>
              </a:rPr>
              <a:t>– 50 times. The process produces a solids stream</a:t>
            </a:r>
          </a:p>
          <a:p>
            <a:pPr algn="l"/>
            <a:r>
              <a:rPr lang="en-US" dirty="0">
                <a:solidFill>
                  <a:srgbClr val="000000"/>
                </a:solidFill>
                <a:latin typeface=""/>
              </a:rPr>
              <a:t>(called sludge in wastewater literature) that is rich in</a:t>
            </a:r>
          </a:p>
          <a:p>
            <a:pPr algn="l"/>
            <a:r>
              <a:rPr lang="en-US" dirty="0">
                <a:solidFill>
                  <a:srgbClr val="000000"/>
                </a:solidFill>
                <a:latin typeface=""/>
              </a:rPr>
              <a:t>phosphorus. This stream contains phosphorus at 5</a:t>
            </a:r>
            <a:r>
              <a:rPr lang="en-US" b="1" dirty="0">
                <a:solidFill>
                  <a:srgbClr val="000000"/>
                </a:solidFill>
                <a:latin typeface=""/>
              </a:rPr>
              <a:t>– 7%</a:t>
            </a:r>
          </a:p>
          <a:p>
            <a:pPr algn="l"/>
            <a:r>
              <a:rPr lang="en-US" dirty="0">
                <a:solidFill>
                  <a:srgbClr val="000000"/>
                </a:solidFill>
                <a:latin typeface=""/>
              </a:rPr>
              <a:t>[</a:t>
            </a:r>
            <a:r>
              <a:rPr lang="en-US" dirty="0">
                <a:solidFill>
                  <a:srgbClr val="000066"/>
                </a:solidFill>
                <a:latin typeface=""/>
              </a:rPr>
              <a:t>13</a:t>
            </a:r>
            <a:r>
              <a:rPr lang="en-US" dirty="0">
                <a:solidFill>
                  <a:srgbClr val="000000"/>
                </a:solidFill>
                <a:latin typeface=""/>
              </a:rPr>
              <a:t> ], and is suitable for phosphorus recovery.</a:t>
            </a:r>
            <a:endParaRPr lang="en-US" dirty="0"/>
          </a:p>
        </p:txBody>
      </p:sp>
      <p:sp>
        <p:nvSpPr>
          <p:cNvPr id="4" name="Slide Number Placeholder 3"/>
          <p:cNvSpPr>
            <a:spLocks noGrp="1"/>
          </p:cNvSpPr>
          <p:nvPr>
            <p:ph type="sldNum" sz="quarter" idx="10"/>
          </p:nvPr>
        </p:nvSpPr>
        <p:spPr/>
        <p:txBody>
          <a:bodyPr/>
          <a:lstStyle/>
          <a:p>
            <a:fld id="{967ACE18-427C-5946-9081-83DB3F6022C6}" type="slidenum">
              <a:rPr lang="en-US" smtClean="0"/>
              <a:pPr/>
              <a:t>45</a:t>
            </a:fld>
            <a:endParaRPr lang="en-US"/>
          </a:p>
        </p:txBody>
      </p:sp>
    </p:spTree>
    <p:extLst>
      <p:ext uri="{BB962C8B-B14F-4D97-AF65-F5344CB8AC3E}">
        <p14:creationId xmlns:p14="http://schemas.microsoft.com/office/powerpoint/2010/main" val="40545177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 hydrolysis of polyphosphate enables </a:t>
            </a:r>
            <a:r>
              <a:rPr lang="en-US" dirty="0" err="1" smtClean="0"/>
              <a:t>PAOs</a:t>
            </a:r>
            <a:r>
              <a:rPr lang="en-US" dirty="0" smtClean="0"/>
              <a:t> to gain</a:t>
            </a:r>
          </a:p>
          <a:p>
            <a:r>
              <a:rPr lang="en-US" dirty="0" smtClean="0"/>
              <a:t>energy under anaerobic conditions, which is used to take</a:t>
            </a:r>
          </a:p>
          <a:p>
            <a:r>
              <a:rPr lang="en-US" dirty="0" smtClean="0"/>
              <a:t>up organic carbon, primarily short-chain volatile fatty</a:t>
            </a:r>
          </a:p>
          <a:p>
            <a:r>
              <a:rPr lang="en-US" dirty="0" smtClean="0"/>
              <a:t>acids (</a:t>
            </a:r>
            <a:r>
              <a:rPr lang="en-US" dirty="0" err="1" smtClean="0"/>
              <a:t>VFAs</a:t>
            </a:r>
            <a:r>
              <a:rPr lang="en-US" dirty="0" smtClean="0"/>
              <a:t>) [12]. This unique metabolism provides</a:t>
            </a:r>
          </a:p>
          <a:p>
            <a:r>
              <a:rPr lang="en-US" dirty="0" err="1" smtClean="0"/>
              <a:t>PAOs</a:t>
            </a:r>
            <a:r>
              <a:rPr lang="en-US" dirty="0" smtClean="0"/>
              <a:t> advantages over most other organisms, which are</a:t>
            </a:r>
          </a:p>
          <a:p>
            <a:r>
              <a:rPr lang="en-US" dirty="0" smtClean="0"/>
              <a:t>unable to use carbon sources </a:t>
            </a:r>
            <a:r>
              <a:rPr lang="en-US" dirty="0" err="1" smtClean="0"/>
              <a:t>anaerobically</a:t>
            </a:r>
            <a:r>
              <a:rPr lang="en-US" dirty="0" smtClean="0"/>
              <a:t>. The reducing</a:t>
            </a:r>
          </a:p>
          <a:p>
            <a:r>
              <a:rPr lang="en-US" dirty="0" smtClean="0"/>
              <a:t>equivalents for the conversion of </a:t>
            </a:r>
            <a:r>
              <a:rPr lang="en-US" dirty="0" err="1" smtClean="0"/>
              <a:t>VFAs</a:t>
            </a:r>
            <a:r>
              <a:rPr lang="en-US" dirty="0" smtClean="0"/>
              <a:t> to </a:t>
            </a:r>
            <a:r>
              <a:rPr lang="en-US" dirty="0" err="1" smtClean="0"/>
              <a:t>PHAs</a:t>
            </a:r>
            <a:r>
              <a:rPr lang="en-US" dirty="0" smtClean="0"/>
              <a:t> is primarily</a:t>
            </a:r>
          </a:p>
          <a:p>
            <a:r>
              <a:rPr lang="en-US" dirty="0" smtClean="0"/>
              <a:t>provided by the hydrolysis of glycogen, although the</a:t>
            </a:r>
          </a:p>
          <a:p>
            <a:r>
              <a:rPr lang="en-US" dirty="0" smtClean="0"/>
              <a:t>oxidation of </a:t>
            </a:r>
            <a:r>
              <a:rPr lang="en-US" dirty="0" err="1" smtClean="0"/>
              <a:t>VFAs</a:t>
            </a:r>
            <a:r>
              <a:rPr lang="en-US" dirty="0" smtClean="0"/>
              <a:t> through the full or partial </a:t>
            </a:r>
            <a:r>
              <a:rPr lang="en-US" dirty="0" err="1" smtClean="0"/>
              <a:t>tricarboxylic</a:t>
            </a:r>
            <a:endParaRPr lang="en-US" dirty="0" smtClean="0"/>
          </a:p>
          <a:p>
            <a:r>
              <a:rPr lang="en-US" dirty="0" smtClean="0"/>
              <a:t>acid (TCA) cycle could also supply part of the reducing</a:t>
            </a:r>
          </a:p>
          <a:p>
            <a:r>
              <a:rPr lang="en-US" dirty="0" smtClean="0"/>
              <a:t>equivalents, particularly when glycogen is limiting [18].</a:t>
            </a:r>
          </a:p>
          <a:p>
            <a:r>
              <a:rPr lang="en-US" dirty="0" smtClean="0"/>
              <a:t>Under the subsequent aerobic conditions, </a:t>
            </a:r>
            <a:r>
              <a:rPr lang="en-US" dirty="0" err="1" smtClean="0"/>
              <a:t>PHAs</a:t>
            </a:r>
            <a:r>
              <a:rPr lang="en-US" dirty="0" smtClean="0"/>
              <a:t> stored</a:t>
            </a:r>
          </a:p>
          <a:p>
            <a:r>
              <a:rPr lang="en-US" dirty="0" err="1" smtClean="0"/>
              <a:t>anaerobically</a:t>
            </a:r>
            <a:r>
              <a:rPr lang="en-US" dirty="0" smtClean="0"/>
              <a:t> are oxidized to produce energy for phosphate</a:t>
            </a:r>
          </a:p>
          <a:p>
            <a:r>
              <a:rPr lang="en-US" dirty="0" smtClean="0"/>
              <a:t>uptake, glycogen replenishment and cell growth</a:t>
            </a:r>
          </a:p>
          <a:p>
            <a:r>
              <a:rPr lang="en-US" dirty="0" smtClean="0"/>
              <a:t>[12]. Because the amount of phosphate taken up by </a:t>
            </a:r>
            <a:r>
              <a:rPr lang="en-US" dirty="0" err="1" smtClean="0"/>
              <a:t>PAOs</a:t>
            </a:r>
            <a:endParaRPr lang="en-US" dirty="0" smtClean="0"/>
          </a:p>
          <a:p>
            <a:r>
              <a:rPr lang="en-US" dirty="0" smtClean="0"/>
              <a:t>is in excess of that released </a:t>
            </a:r>
            <a:r>
              <a:rPr lang="en-US" dirty="0" err="1" smtClean="0"/>
              <a:t>anaerobically</a:t>
            </a:r>
            <a:r>
              <a:rPr lang="en-US" dirty="0" smtClean="0"/>
              <a:t>, a net accumulation</a:t>
            </a:r>
          </a:p>
          <a:p>
            <a:r>
              <a:rPr lang="en-US" dirty="0" smtClean="0"/>
              <a:t>of phosphorus in biomass is achieved. Some </a:t>
            </a:r>
            <a:r>
              <a:rPr lang="en-US" dirty="0" err="1" smtClean="0"/>
              <a:t>PAOs</a:t>
            </a:r>
            <a:endParaRPr lang="en-US" dirty="0" smtClean="0"/>
          </a:p>
          <a:p>
            <a:r>
              <a:rPr lang="en-US" dirty="0" smtClean="0"/>
              <a:t>have been found to be able to use nitrate and nitrite in</a:t>
            </a:r>
          </a:p>
          <a:p>
            <a:r>
              <a:rPr lang="en-US" dirty="0" smtClean="0"/>
              <a:t>place of oxygen as the electron acceptor for PHA oxidation</a:t>
            </a:r>
            <a:endParaRPr lang="en-US" dirty="0"/>
          </a:p>
        </p:txBody>
      </p:sp>
      <p:sp>
        <p:nvSpPr>
          <p:cNvPr id="4" name="Slide Number Placeholder 3"/>
          <p:cNvSpPr>
            <a:spLocks noGrp="1"/>
          </p:cNvSpPr>
          <p:nvPr>
            <p:ph type="sldNum" sz="quarter" idx="10"/>
          </p:nvPr>
        </p:nvSpPr>
        <p:spPr/>
        <p:txBody>
          <a:bodyPr/>
          <a:lstStyle/>
          <a:p>
            <a:fld id="{967ACE18-427C-5946-9081-83DB3F6022C6}" type="slidenum">
              <a:rPr lang="en-US" smtClean="0"/>
              <a:pPr/>
              <a:t>46</a:t>
            </a:fld>
            <a:endParaRPr lang="en-US"/>
          </a:p>
        </p:txBody>
      </p:sp>
    </p:spTree>
    <p:extLst>
      <p:ext uri="{BB962C8B-B14F-4D97-AF65-F5344CB8AC3E}">
        <p14:creationId xmlns:p14="http://schemas.microsoft.com/office/powerpoint/2010/main" val="37295312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defTabSz="471145">
              <a:defRPr/>
            </a:pPr>
            <a:r>
              <a:rPr lang="en-US" b="1" dirty="0" smtClean="0"/>
              <a:t>*stress that neither isolated so not very well understood. </a:t>
            </a:r>
          </a:p>
          <a:p>
            <a:endParaRPr lang="en-US" dirty="0" smtClean="0"/>
          </a:p>
          <a:p>
            <a:r>
              <a:rPr lang="en-US" dirty="0" smtClean="0"/>
              <a:t>The most well known group of </a:t>
            </a:r>
            <a:r>
              <a:rPr lang="en-US" dirty="0" err="1" smtClean="0"/>
              <a:t>PAOs</a:t>
            </a:r>
            <a:r>
              <a:rPr lang="en-US" dirty="0" smtClean="0"/>
              <a:t> is ‘</a:t>
            </a:r>
            <a:r>
              <a:rPr lang="en-US" dirty="0" err="1" smtClean="0"/>
              <a:t>Candidatus</a:t>
            </a:r>
            <a:endParaRPr lang="en-US" dirty="0" smtClean="0"/>
          </a:p>
          <a:p>
            <a:r>
              <a:rPr lang="en-US" dirty="0" err="1" smtClean="0"/>
              <a:t>Accumulibacter</a:t>
            </a:r>
            <a:r>
              <a:rPr lang="en-US" dirty="0" smtClean="0"/>
              <a:t> </a:t>
            </a:r>
            <a:r>
              <a:rPr lang="en-US" dirty="0" err="1" smtClean="0"/>
              <a:t>phosphatis</a:t>
            </a:r>
            <a:r>
              <a:rPr lang="en-US" dirty="0" smtClean="0"/>
              <a:t>’ (</a:t>
            </a:r>
            <a:r>
              <a:rPr lang="en-US" dirty="0" err="1" smtClean="0"/>
              <a:t>Accumulibacter</a:t>
            </a:r>
            <a:r>
              <a:rPr lang="en-US" dirty="0" smtClean="0"/>
              <a:t>). It belongs</a:t>
            </a:r>
          </a:p>
          <a:p>
            <a:r>
              <a:rPr lang="en-US" dirty="0" smtClean="0"/>
              <a:t>to subclass 2 of </a:t>
            </a:r>
            <a:r>
              <a:rPr lang="en-US" dirty="0" err="1" smtClean="0"/>
              <a:t>Betaproteobacteria</a:t>
            </a:r>
            <a:r>
              <a:rPr lang="en-US" dirty="0" smtClean="0"/>
              <a:t> and is closely related to</a:t>
            </a:r>
          </a:p>
          <a:p>
            <a:r>
              <a:rPr lang="en-US" dirty="0" err="1" smtClean="0"/>
              <a:t>Rhodocyclus</a:t>
            </a:r>
            <a:r>
              <a:rPr lang="en-US" dirty="0" smtClean="0"/>
              <a:t> [21]. Pure cultures of </a:t>
            </a:r>
            <a:r>
              <a:rPr lang="en-US" dirty="0" err="1" smtClean="0"/>
              <a:t>Accumulibacter</a:t>
            </a:r>
            <a:r>
              <a:rPr lang="en-US" dirty="0" smtClean="0"/>
              <a:t> are still</a:t>
            </a:r>
          </a:p>
          <a:p>
            <a:r>
              <a:rPr lang="en-US" dirty="0" smtClean="0"/>
              <a:t>not available despite numerous attempts to isolate these</a:t>
            </a:r>
          </a:p>
          <a:p>
            <a:r>
              <a:rPr lang="en-US" dirty="0" smtClean="0"/>
              <a:t>organisms. However, they have been frequently enriched</a:t>
            </a:r>
          </a:p>
          <a:p>
            <a:r>
              <a:rPr lang="en-US" dirty="0" smtClean="0"/>
              <a:t>in laboratory-scale EBPR reactors [12], and have also</a:t>
            </a:r>
          </a:p>
          <a:p>
            <a:r>
              <a:rPr lang="en-US" dirty="0" smtClean="0"/>
              <a:t>been found to be abundant in full-scale EBPR </a:t>
            </a:r>
            <a:r>
              <a:rPr lang="en-US" dirty="0" err="1" smtClean="0"/>
              <a:t>sludges</a:t>
            </a:r>
            <a:endParaRPr lang="en-US" dirty="0" smtClean="0"/>
          </a:p>
          <a:p>
            <a:r>
              <a:rPr lang="en-US" dirty="0" smtClean="0"/>
              <a:t>typically representing 5–20% of the bacterial community</a:t>
            </a:r>
            <a:endParaRPr lang="en-US" dirty="0"/>
          </a:p>
        </p:txBody>
      </p:sp>
      <p:sp>
        <p:nvSpPr>
          <p:cNvPr id="4" name="Slide Number Placeholder 3"/>
          <p:cNvSpPr>
            <a:spLocks noGrp="1"/>
          </p:cNvSpPr>
          <p:nvPr>
            <p:ph type="sldNum" sz="quarter" idx="10"/>
          </p:nvPr>
        </p:nvSpPr>
        <p:spPr/>
        <p:txBody>
          <a:bodyPr/>
          <a:lstStyle/>
          <a:p>
            <a:fld id="{967ACE18-427C-5946-9081-83DB3F6022C6}" type="slidenum">
              <a:rPr lang="en-US" smtClean="0"/>
              <a:pPr/>
              <a:t>47</a:t>
            </a:fld>
            <a:endParaRPr lang="en-US"/>
          </a:p>
        </p:txBody>
      </p:sp>
    </p:spTree>
    <p:extLst>
      <p:ext uri="{BB962C8B-B14F-4D97-AF65-F5344CB8AC3E}">
        <p14:creationId xmlns:p14="http://schemas.microsoft.com/office/powerpoint/2010/main" val="19075257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 FISH image of a </a:t>
            </a:r>
            <a:r>
              <a:rPr lang="en-US" dirty="0" err="1" smtClean="0"/>
              <a:t>floc</a:t>
            </a:r>
            <a:r>
              <a:rPr lang="en-US" dirty="0" smtClean="0"/>
              <a:t> from a lab-scale EBPR reactor and 400X magnification. The image was captured using a </a:t>
            </a:r>
            <a:r>
              <a:rPr lang="en-US" dirty="0" err="1" smtClean="0"/>
              <a:t>Zeiss</a:t>
            </a:r>
            <a:r>
              <a:rPr lang="en-US" dirty="0" smtClean="0"/>
              <a:t> LSM 510 </a:t>
            </a:r>
            <a:r>
              <a:rPr lang="en-US" dirty="0" err="1" smtClean="0"/>
              <a:t>confocal</a:t>
            </a:r>
            <a:r>
              <a:rPr lang="en-US" dirty="0" smtClean="0"/>
              <a:t> microscope with two channels: FITC and Cy5. The </a:t>
            </a:r>
            <a:r>
              <a:rPr lang="en-US" dirty="0" err="1" smtClean="0"/>
              <a:t>EUBmix</a:t>
            </a:r>
            <a:r>
              <a:rPr lang="en-US" dirty="0" smtClean="0"/>
              <a:t> probe (FITC) was used to stain all bacteria, which appear in green. The </a:t>
            </a:r>
            <a:r>
              <a:rPr lang="en-US" dirty="0" err="1" smtClean="0"/>
              <a:t>PAOmix</a:t>
            </a:r>
            <a:r>
              <a:rPr lang="en-US" dirty="0" smtClean="0"/>
              <a:t> probe (Cy5) was used to stain </a:t>
            </a:r>
            <a:r>
              <a:rPr lang="en-US" dirty="0" err="1" smtClean="0"/>
              <a:t>Candidatus</a:t>
            </a:r>
            <a:r>
              <a:rPr lang="en-US" dirty="0" smtClean="0"/>
              <a:t> </a:t>
            </a:r>
            <a:r>
              <a:rPr lang="en-US" dirty="0" err="1" smtClean="0"/>
              <a:t>Accumulibacter</a:t>
            </a:r>
            <a:r>
              <a:rPr lang="en-US" dirty="0" smtClean="0"/>
              <a:t> </a:t>
            </a:r>
            <a:r>
              <a:rPr lang="en-US" dirty="0" err="1" smtClean="0"/>
              <a:t>Phosphatis</a:t>
            </a:r>
            <a:r>
              <a:rPr lang="en-US" dirty="0" smtClean="0"/>
              <a:t>, which appear in blue</a:t>
            </a:r>
            <a:endParaRPr lang="en-US" dirty="0"/>
          </a:p>
        </p:txBody>
      </p:sp>
      <p:sp>
        <p:nvSpPr>
          <p:cNvPr id="4" name="Slide Number Placeholder 3"/>
          <p:cNvSpPr>
            <a:spLocks noGrp="1"/>
          </p:cNvSpPr>
          <p:nvPr>
            <p:ph type="sldNum" sz="quarter" idx="10"/>
          </p:nvPr>
        </p:nvSpPr>
        <p:spPr/>
        <p:txBody>
          <a:bodyPr/>
          <a:lstStyle/>
          <a:p>
            <a:fld id="{967ACE18-427C-5946-9081-83DB3F6022C6}" type="slidenum">
              <a:rPr lang="en-US" smtClean="0"/>
              <a:pPr/>
              <a:t>48</a:t>
            </a:fld>
            <a:endParaRPr lang="en-US"/>
          </a:p>
        </p:txBody>
      </p:sp>
    </p:spTree>
    <p:extLst>
      <p:ext uri="{BB962C8B-B14F-4D97-AF65-F5344CB8AC3E}">
        <p14:creationId xmlns:p14="http://schemas.microsoft.com/office/powerpoint/2010/main" val="13890841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p:cNvSpPr txBox="1">
            <a:spLocks noGrp="1" noChangeArrowheads="1"/>
          </p:cNvSpPr>
          <p:nvPr/>
        </p:nvSpPr>
        <p:spPr bwMode="auto">
          <a:xfrm>
            <a:off x="3884613" y="8828354"/>
            <a:ext cx="2971800" cy="4664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008" tIns="46505" rIns="93008" bIns="46505" anchor="b"/>
          <a:lstStyle>
            <a:lvl1pPr defTabSz="915988" eaLnBrk="0" hangingPunct="0">
              <a:defRPr sz="2400">
                <a:solidFill>
                  <a:schemeClr val="tx1"/>
                </a:solidFill>
                <a:latin typeface="Trebuchet MS" pitchFamily="34" charset="0"/>
                <a:ea typeface="MS PGothic" pitchFamily="34" charset="-128"/>
              </a:defRPr>
            </a:lvl1pPr>
            <a:lvl2pPr marL="37931725" indent="-37474525" defTabSz="915988" eaLnBrk="0" hangingPunct="0">
              <a:defRPr sz="2400">
                <a:solidFill>
                  <a:schemeClr val="tx1"/>
                </a:solidFill>
                <a:latin typeface="Trebuchet MS" pitchFamily="34" charset="0"/>
                <a:ea typeface="MS PGothic" pitchFamily="34" charset="-128"/>
              </a:defRPr>
            </a:lvl2pPr>
            <a:lvl3pPr eaLnBrk="0" hangingPunct="0">
              <a:defRPr sz="2400">
                <a:solidFill>
                  <a:schemeClr val="tx1"/>
                </a:solidFill>
                <a:latin typeface="Trebuchet MS" pitchFamily="34" charset="0"/>
                <a:ea typeface="MS PGothic" pitchFamily="34" charset="-128"/>
              </a:defRPr>
            </a:lvl3pPr>
            <a:lvl4pPr eaLnBrk="0" hangingPunct="0">
              <a:defRPr sz="2400">
                <a:solidFill>
                  <a:schemeClr val="tx1"/>
                </a:solidFill>
                <a:latin typeface="Trebuchet MS" pitchFamily="34" charset="0"/>
                <a:ea typeface="MS PGothic" pitchFamily="34" charset="-128"/>
              </a:defRPr>
            </a:lvl4pPr>
            <a:lvl5pPr eaLnBrk="0" hangingPunct="0">
              <a:defRPr sz="2400">
                <a:solidFill>
                  <a:schemeClr val="tx1"/>
                </a:solidFill>
                <a:latin typeface="Trebuchet MS" pitchFamily="34" charset="0"/>
                <a:ea typeface="MS PGothic" pitchFamily="34" charset="-128"/>
              </a:defRPr>
            </a:lvl5pPr>
            <a:lvl6pPr marL="457200" eaLnBrk="0" fontAlgn="base" hangingPunct="0">
              <a:spcBef>
                <a:spcPct val="50000"/>
              </a:spcBef>
              <a:spcAft>
                <a:spcPct val="0"/>
              </a:spcAft>
              <a:defRPr sz="2400">
                <a:solidFill>
                  <a:schemeClr val="tx1"/>
                </a:solidFill>
                <a:latin typeface="Trebuchet MS" pitchFamily="34" charset="0"/>
                <a:ea typeface="MS PGothic" pitchFamily="34" charset="-128"/>
              </a:defRPr>
            </a:lvl6pPr>
            <a:lvl7pPr marL="914400" eaLnBrk="0" fontAlgn="base" hangingPunct="0">
              <a:spcBef>
                <a:spcPct val="50000"/>
              </a:spcBef>
              <a:spcAft>
                <a:spcPct val="0"/>
              </a:spcAft>
              <a:defRPr sz="2400">
                <a:solidFill>
                  <a:schemeClr val="tx1"/>
                </a:solidFill>
                <a:latin typeface="Trebuchet MS" pitchFamily="34" charset="0"/>
                <a:ea typeface="MS PGothic" pitchFamily="34" charset="-128"/>
              </a:defRPr>
            </a:lvl7pPr>
            <a:lvl8pPr marL="1371600" eaLnBrk="0" fontAlgn="base" hangingPunct="0">
              <a:spcBef>
                <a:spcPct val="50000"/>
              </a:spcBef>
              <a:spcAft>
                <a:spcPct val="0"/>
              </a:spcAft>
              <a:defRPr sz="2400">
                <a:solidFill>
                  <a:schemeClr val="tx1"/>
                </a:solidFill>
                <a:latin typeface="Trebuchet MS" pitchFamily="34" charset="0"/>
                <a:ea typeface="MS PGothic" pitchFamily="34" charset="-128"/>
              </a:defRPr>
            </a:lvl8pPr>
            <a:lvl9pPr marL="1828800" eaLnBrk="0" fontAlgn="base" hangingPunct="0">
              <a:spcBef>
                <a:spcPct val="50000"/>
              </a:spcBef>
              <a:spcAft>
                <a:spcPct val="0"/>
              </a:spcAft>
              <a:defRPr sz="2400">
                <a:solidFill>
                  <a:schemeClr val="tx1"/>
                </a:solidFill>
                <a:latin typeface="Trebuchet MS" pitchFamily="34" charset="0"/>
                <a:ea typeface="MS PGothic" pitchFamily="34" charset="-128"/>
              </a:defRPr>
            </a:lvl9pPr>
          </a:lstStyle>
          <a:p>
            <a:pPr algn="r" eaLnBrk="1" hangingPunct="1">
              <a:spcBef>
                <a:spcPct val="0"/>
              </a:spcBef>
            </a:pPr>
            <a:fld id="{D607A2E5-F835-4314-A339-57449BCF09BB}" type="slidenum">
              <a:rPr lang="de-DE" sz="1200">
                <a:latin typeface="Arial" pitchFamily="34" charset="0"/>
              </a:rPr>
              <a:pPr algn="r" eaLnBrk="1" hangingPunct="1">
                <a:spcBef>
                  <a:spcPct val="0"/>
                </a:spcBef>
              </a:pPr>
              <a:t>12</a:t>
            </a:fld>
            <a:endParaRPr lang="de-DE" sz="1200">
              <a:latin typeface="Arial" pitchFamily="34" charset="0"/>
            </a:endParaRPr>
          </a:p>
        </p:txBody>
      </p:sp>
      <p:sp>
        <p:nvSpPr>
          <p:cNvPr id="45059" name="Rectangle 2"/>
          <p:cNvSpPr>
            <a:spLocks noGrp="1" noRot="1" noChangeAspect="1" noChangeArrowheads="1" noTextEdit="1"/>
          </p:cNvSpPr>
          <p:nvPr>
            <p:ph type="sldImg"/>
          </p:nvPr>
        </p:nvSpPr>
        <p:spPr bwMode="auto">
          <a:xfrm>
            <a:off x="1103313" y="696913"/>
            <a:ext cx="4649787" cy="3487737"/>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5060" name="Rectangle 3"/>
          <p:cNvSpPr>
            <a:spLocks noGrp="1" noChangeArrowheads="1"/>
          </p:cNvSpPr>
          <p:nvPr>
            <p:ph type="body" idx="1"/>
          </p:nvPr>
        </p:nvSpPr>
        <p:spPr bwMode="auto">
          <a:xfrm>
            <a:off x="687390" y="4414178"/>
            <a:ext cx="5483226" cy="418660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008" tIns="46505" rIns="93008" bIns="46505"/>
          <a:lstStyle/>
          <a:p>
            <a:pPr defTabSz="927995">
              <a:spcBef>
                <a:spcPct val="50000"/>
              </a:spcBef>
            </a:pPr>
            <a:r>
              <a:rPr lang="en-GB" dirty="0" smtClean="0">
                <a:solidFill>
                  <a:schemeClr val="tx2"/>
                </a:solidFill>
              </a:rPr>
              <a:t>This is a figure based on the Swiss average, for a toilet that uses about 8 L of Water per flush. However, toilets (mainly in North America) can use up to 5 Gallons (roughly 23l) just for one flush! This would add up to a water use (just for flushing!!) of almost 50’000 l per person and year – and the fact that the polluting substances make up just 1 % of the total wastewater!</a:t>
            </a:r>
          </a:p>
          <a:p>
            <a:pPr defTabSz="927995"/>
            <a:endParaRPr lang="en-GB" dirty="0" smtClean="0"/>
          </a:p>
        </p:txBody>
      </p:sp>
    </p:spTree>
    <p:extLst>
      <p:ext uri="{BB962C8B-B14F-4D97-AF65-F5344CB8AC3E}">
        <p14:creationId xmlns:p14="http://schemas.microsoft.com/office/powerpoint/2010/main" val="1238162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746" indent="-285672" eaLnBrk="0" hangingPunct="0">
              <a:defRPr>
                <a:solidFill>
                  <a:schemeClr val="tx1"/>
                </a:solidFill>
                <a:latin typeface="Arial" panose="020B0604020202020204" pitchFamily="34" charset="0"/>
              </a:defRPr>
            </a:lvl2pPr>
            <a:lvl3pPr marL="1142687" indent="-228537" eaLnBrk="0" hangingPunct="0">
              <a:defRPr>
                <a:solidFill>
                  <a:schemeClr val="tx1"/>
                </a:solidFill>
                <a:latin typeface="Arial" panose="020B0604020202020204" pitchFamily="34" charset="0"/>
              </a:defRPr>
            </a:lvl3pPr>
            <a:lvl4pPr marL="1599762" indent="-228537" eaLnBrk="0" hangingPunct="0">
              <a:defRPr>
                <a:solidFill>
                  <a:schemeClr val="tx1"/>
                </a:solidFill>
                <a:latin typeface="Arial" panose="020B0604020202020204" pitchFamily="34" charset="0"/>
              </a:defRPr>
            </a:lvl4pPr>
            <a:lvl5pPr marL="2056836" indent="-228537" eaLnBrk="0" hangingPunct="0">
              <a:defRPr>
                <a:solidFill>
                  <a:schemeClr val="tx1"/>
                </a:solidFill>
                <a:latin typeface="Arial" panose="020B0604020202020204" pitchFamily="34" charset="0"/>
              </a:defRPr>
            </a:lvl5pPr>
            <a:lvl6pPr marL="2513911" indent="-228537" eaLnBrk="0" fontAlgn="base" hangingPunct="0">
              <a:spcBef>
                <a:spcPct val="0"/>
              </a:spcBef>
              <a:spcAft>
                <a:spcPct val="0"/>
              </a:spcAft>
              <a:defRPr>
                <a:solidFill>
                  <a:schemeClr val="tx1"/>
                </a:solidFill>
                <a:latin typeface="Arial" panose="020B0604020202020204" pitchFamily="34" charset="0"/>
              </a:defRPr>
            </a:lvl6pPr>
            <a:lvl7pPr marL="2970985" indent="-228537" eaLnBrk="0" fontAlgn="base" hangingPunct="0">
              <a:spcBef>
                <a:spcPct val="0"/>
              </a:spcBef>
              <a:spcAft>
                <a:spcPct val="0"/>
              </a:spcAft>
              <a:defRPr>
                <a:solidFill>
                  <a:schemeClr val="tx1"/>
                </a:solidFill>
                <a:latin typeface="Arial" panose="020B0604020202020204" pitchFamily="34" charset="0"/>
              </a:defRPr>
            </a:lvl7pPr>
            <a:lvl8pPr marL="3428060" indent="-228537" eaLnBrk="0" fontAlgn="base" hangingPunct="0">
              <a:spcBef>
                <a:spcPct val="0"/>
              </a:spcBef>
              <a:spcAft>
                <a:spcPct val="0"/>
              </a:spcAft>
              <a:defRPr>
                <a:solidFill>
                  <a:schemeClr val="tx1"/>
                </a:solidFill>
                <a:latin typeface="Arial" panose="020B0604020202020204" pitchFamily="34" charset="0"/>
              </a:defRPr>
            </a:lvl8pPr>
            <a:lvl9pPr marL="3885136" indent="-228537" eaLnBrk="0" fontAlgn="base" hangingPunct="0">
              <a:spcBef>
                <a:spcPct val="0"/>
              </a:spcBef>
              <a:spcAft>
                <a:spcPct val="0"/>
              </a:spcAft>
              <a:defRPr>
                <a:solidFill>
                  <a:schemeClr val="tx1"/>
                </a:solidFill>
                <a:latin typeface="Arial" panose="020B0604020202020204" pitchFamily="34" charset="0"/>
              </a:defRPr>
            </a:lvl9pPr>
          </a:lstStyle>
          <a:p>
            <a:pPr eaLnBrk="1" hangingPunct="1"/>
            <a:fld id="{903129D7-BEBE-4A5C-B42C-94AD11B17560}" type="slidenum">
              <a:rPr lang="en-US" altLang="en-US"/>
              <a:pPr eaLnBrk="1" hangingPunct="1"/>
              <a:t>56</a:t>
            </a:fld>
            <a:endParaRPr lang="en-US" altLang="en-US"/>
          </a:p>
        </p:txBody>
      </p:sp>
      <p:sp>
        <p:nvSpPr>
          <p:cNvPr id="48131" name="Rectangle 2"/>
          <p:cNvSpPr>
            <a:spLocks noGrp="1" noRot="1" noChangeAspect="1" noChangeArrowheads="1" noTextEdit="1"/>
          </p:cNvSpPr>
          <p:nvPr>
            <p:ph type="sldImg"/>
          </p:nvPr>
        </p:nvSpPr>
        <p:spPr>
          <a:ln/>
        </p:spPr>
      </p:sp>
      <p:sp>
        <p:nvSpPr>
          <p:cNvPr id="481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sz="800" b="1"/>
              <a:t>Key messages:</a:t>
            </a:r>
            <a:endParaRPr lang="en-US" altLang="en-US" sz="800"/>
          </a:p>
          <a:p>
            <a:pPr eaLnBrk="1" hangingPunct="1">
              <a:buFontTx/>
              <a:buChar char="•"/>
            </a:pPr>
            <a:r>
              <a:rPr lang="de-DE" altLang="en-US" sz="800"/>
              <a:t> Only selected combinations of technologies will lead to functional systems.</a:t>
            </a:r>
            <a:endParaRPr lang="en-GB" altLang="en-US" sz="800"/>
          </a:p>
          <a:p>
            <a:pPr eaLnBrk="1" hangingPunct="1">
              <a:buFontTx/>
              <a:buChar char="•"/>
            </a:pPr>
            <a:r>
              <a:rPr lang="en-GB" altLang="en-US" sz="800"/>
              <a:t> The most site-specific system option has to be selected on a case-to-case basis.</a:t>
            </a:r>
            <a:endParaRPr lang="en-US" altLang="en-US" sz="800"/>
          </a:p>
          <a:p>
            <a:pPr eaLnBrk="1" hangingPunct="1"/>
            <a:r>
              <a:rPr lang="en-US" altLang="en-US" sz="800"/>
              <a:t>Note: in some systems, not all processes are required. Eg. When composting faeces locally, no conveyance nor central treatment is required.</a:t>
            </a:r>
          </a:p>
          <a:p>
            <a:pPr eaLnBrk="1" hangingPunct="1"/>
            <a:endParaRPr lang="en-US" altLang="en-US" sz="800"/>
          </a:p>
          <a:p>
            <a:pPr eaLnBrk="1" hangingPunct="1"/>
            <a:r>
              <a:rPr lang="en-US" altLang="en-US" sz="800" b="1"/>
              <a:t>Next slide:</a:t>
            </a:r>
            <a:r>
              <a:rPr lang="en-US" altLang="en-US" sz="800"/>
              <a:t> </a:t>
            </a:r>
            <a:r>
              <a:rPr lang="de-CH" altLang="en-US" sz="800"/>
              <a:t>How can sanitation systems be classified?</a:t>
            </a:r>
            <a:endParaRPr lang="en-US" altLang="en-US" sz="800"/>
          </a:p>
          <a:p>
            <a:pPr eaLnBrk="1" hangingPunct="1"/>
            <a:endParaRPr lang="en-US" altLang="en-US" sz="800"/>
          </a:p>
          <a:p>
            <a:pPr eaLnBrk="1" hangingPunct="1"/>
            <a:r>
              <a:rPr lang="en-GB" altLang="en-US" sz="800" b="1"/>
              <a:t>Additional</a:t>
            </a:r>
            <a:r>
              <a:rPr lang="en-US" altLang="en-US" sz="800" b="1"/>
              <a:t> information &amp; questions:</a:t>
            </a:r>
            <a:endParaRPr lang="en-US" altLang="en-US" sz="800"/>
          </a:p>
          <a:p>
            <a:pPr>
              <a:spcBef>
                <a:spcPts val="599"/>
              </a:spcBef>
            </a:pPr>
            <a:r>
              <a:rPr lang="en-GB" altLang="en-US" sz="800"/>
              <a:t>A system is a set of technologies, each processing the products until they are ultimately disposed of. In other words, processing all the waste products “from cradle to grave” should be considered. As aforementioned, one can distinguish between eight mainly different treatment systems whose technologies can be logically linked to form an effective system.</a:t>
            </a:r>
          </a:p>
          <a:p>
            <a:pPr>
              <a:spcBef>
                <a:spcPts val="599"/>
              </a:spcBef>
            </a:pPr>
            <a:r>
              <a:rPr lang="en-GB" altLang="en-US" sz="800"/>
              <a:t>Though the system templates (i.e. groups of processes and products) are predefined, the exact system and favoured technology still have to be selected from among the options provided. The choice is context-specific and should be made on the basis of the local environment, culture and resources. Despite the different technology options available, a comprehensive study of the specific situation is necessary prior to making the final decision. </a:t>
            </a:r>
          </a:p>
          <a:p>
            <a:pPr eaLnBrk="1" hangingPunct="1"/>
            <a:endParaRPr lang="en-GB" altLang="en-US" sz="800"/>
          </a:p>
          <a:p>
            <a:pPr eaLnBrk="1" hangingPunct="1">
              <a:buFontTx/>
              <a:buChar char="•"/>
            </a:pPr>
            <a:r>
              <a:rPr lang="en-GB" altLang="en-US" sz="800"/>
              <a:t> Who should choose the technology options and based on what criteria?</a:t>
            </a:r>
            <a:endParaRPr lang="en-GB" altLang="en-US" sz="800">
              <a:solidFill>
                <a:srgbClr val="800080"/>
              </a:solidFill>
            </a:endParaRPr>
          </a:p>
          <a:p>
            <a:pPr eaLnBrk="1" hangingPunct="1"/>
            <a:endParaRPr lang="en-US" altLang="en-US" sz="800"/>
          </a:p>
        </p:txBody>
      </p:sp>
    </p:spTree>
    <p:extLst>
      <p:ext uri="{BB962C8B-B14F-4D97-AF65-F5344CB8AC3E}">
        <p14:creationId xmlns:p14="http://schemas.microsoft.com/office/powerpoint/2010/main" val="311853582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27720" indent="-279892" eaLnBrk="0" hangingPunct="0">
              <a:defRPr>
                <a:solidFill>
                  <a:schemeClr val="tx1"/>
                </a:solidFill>
                <a:latin typeface="Arial" panose="020B0604020202020204" pitchFamily="34" charset="0"/>
              </a:defRPr>
            </a:lvl2pPr>
            <a:lvl3pPr marL="1119569" indent="-223914" eaLnBrk="0" hangingPunct="0">
              <a:defRPr>
                <a:solidFill>
                  <a:schemeClr val="tx1"/>
                </a:solidFill>
                <a:latin typeface="Arial" panose="020B0604020202020204" pitchFamily="34" charset="0"/>
              </a:defRPr>
            </a:lvl3pPr>
            <a:lvl4pPr marL="1567396" indent="-223914" eaLnBrk="0" hangingPunct="0">
              <a:defRPr>
                <a:solidFill>
                  <a:schemeClr val="tx1"/>
                </a:solidFill>
                <a:latin typeface="Arial" panose="020B0604020202020204" pitchFamily="34" charset="0"/>
              </a:defRPr>
            </a:lvl4pPr>
            <a:lvl5pPr marL="2015223" indent="-223914" eaLnBrk="0" hangingPunct="0">
              <a:defRPr>
                <a:solidFill>
                  <a:schemeClr val="tx1"/>
                </a:solidFill>
                <a:latin typeface="Arial" panose="020B0604020202020204" pitchFamily="34" charset="0"/>
              </a:defRPr>
            </a:lvl5pPr>
            <a:lvl6pPr marL="2463051" indent="-223914" eaLnBrk="0" fontAlgn="base" hangingPunct="0">
              <a:spcBef>
                <a:spcPct val="0"/>
              </a:spcBef>
              <a:spcAft>
                <a:spcPct val="0"/>
              </a:spcAft>
              <a:defRPr>
                <a:solidFill>
                  <a:schemeClr val="tx1"/>
                </a:solidFill>
                <a:latin typeface="Arial" panose="020B0604020202020204" pitchFamily="34" charset="0"/>
              </a:defRPr>
            </a:lvl6pPr>
            <a:lvl7pPr marL="2910878" indent="-223914" eaLnBrk="0" fontAlgn="base" hangingPunct="0">
              <a:spcBef>
                <a:spcPct val="0"/>
              </a:spcBef>
              <a:spcAft>
                <a:spcPct val="0"/>
              </a:spcAft>
              <a:defRPr>
                <a:solidFill>
                  <a:schemeClr val="tx1"/>
                </a:solidFill>
                <a:latin typeface="Arial" panose="020B0604020202020204" pitchFamily="34" charset="0"/>
              </a:defRPr>
            </a:lvl7pPr>
            <a:lvl8pPr marL="3358706" indent="-223914" eaLnBrk="0" fontAlgn="base" hangingPunct="0">
              <a:spcBef>
                <a:spcPct val="0"/>
              </a:spcBef>
              <a:spcAft>
                <a:spcPct val="0"/>
              </a:spcAft>
              <a:defRPr>
                <a:solidFill>
                  <a:schemeClr val="tx1"/>
                </a:solidFill>
                <a:latin typeface="Arial" panose="020B0604020202020204" pitchFamily="34" charset="0"/>
              </a:defRPr>
            </a:lvl8pPr>
            <a:lvl9pPr marL="3806533" indent="-223914" eaLnBrk="0" fontAlgn="base" hangingPunct="0">
              <a:spcBef>
                <a:spcPct val="0"/>
              </a:spcBef>
              <a:spcAft>
                <a:spcPct val="0"/>
              </a:spcAft>
              <a:defRPr>
                <a:solidFill>
                  <a:schemeClr val="tx1"/>
                </a:solidFill>
                <a:latin typeface="Arial" panose="020B0604020202020204" pitchFamily="34" charset="0"/>
              </a:defRPr>
            </a:lvl9pPr>
          </a:lstStyle>
          <a:p>
            <a:pPr eaLnBrk="1" hangingPunct="1"/>
            <a:fld id="{72B99507-7E30-490A-B4E5-3433A4CAEE36}" type="slidenum">
              <a:rPr lang="en-US" altLang="en-US">
                <a:solidFill>
                  <a:srgbClr val="000000"/>
                </a:solidFill>
              </a:rPr>
              <a:pPr eaLnBrk="1" hangingPunct="1"/>
              <a:t>64</a:t>
            </a:fld>
            <a:endParaRPr lang="en-US" altLang="en-US">
              <a:solidFill>
                <a:srgbClr val="000000"/>
              </a:solidFill>
            </a:endParaRPr>
          </a:p>
        </p:txBody>
      </p:sp>
      <p:sp>
        <p:nvSpPr>
          <p:cNvPr id="60419" name="Rectangle 2"/>
          <p:cNvSpPr>
            <a:spLocks noRot="1" noChangeArrowheads="1" noTextEdit="1"/>
          </p:cNvSpPr>
          <p:nvPr>
            <p:ph type="sldImg"/>
          </p:nvPr>
        </p:nvSpPr>
        <p:spPr>
          <a:ln/>
        </p:spPr>
      </p:sp>
      <p:sp>
        <p:nvSpPr>
          <p:cNvPr id="60420" name="Rectangle 3"/>
          <p:cNvSpPr>
            <a:spLocks noGrp="1" noChangeArrowheads="1"/>
          </p:cNvSpPr>
          <p:nvPr>
            <p:ph type="body" idx="1"/>
          </p:nvPr>
        </p:nvSpPr>
        <p:spPr>
          <a:xfrm>
            <a:off x="662194" y="4300804"/>
            <a:ext cx="5297552" cy="43919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GB" altLang="en-US" sz="800" b="1"/>
              <a:t>Key message/Figure:</a:t>
            </a:r>
            <a:endParaRPr lang="en-GB" altLang="en-US" sz="800"/>
          </a:p>
          <a:p>
            <a:pPr eaLnBrk="1" hangingPunct="1"/>
            <a:r>
              <a:rPr lang="en-GB" altLang="en-US" sz="800"/>
              <a:t>Flow scheme illustrating waste processing in a dry sanitation system with urine separation and final application of all products.</a:t>
            </a:r>
          </a:p>
          <a:p>
            <a:pPr eaLnBrk="1" hangingPunct="1"/>
            <a:endParaRPr lang="en-GB" altLang="en-US" sz="800" i="1"/>
          </a:p>
          <a:p>
            <a:pPr eaLnBrk="1" hangingPunct="1"/>
            <a:r>
              <a:rPr lang="en-GB" altLang="en-US" sz="800" b="1"/>
              <a:t>Next slide</a:t>
            </a:r>
            <a:r>
              <a:rPr lang="en-GB" altLang="en-US" sz="800"/>
              <a:t>: </a:t>
            </a:r>
            <a:r>
              <a:rPr lang="de-CH" altLang="en-US" sz="800"/>
              <a:t>2nd Example: </a:t>
            </a:r>
            <a:r>
              <a:rPr lang="en-GB" altLang="zh-CN" sz="800"/>
              <a:t>Water-based alternating double pit</a:t>
            </a:r>
            <a:endParaRPr lang="en-GB" altLang="en-US" sz="800"/>
          </a:p>
          <a:p>
            <a:pPr eaLnBrk="1" hangingPunct="1"/>
            <a:endParaRPr lang="en-GB" altLang="en-US" sz="800"/>
          </a:p>
          <a:p>
            <a:pPr eaLnBrk="1" hangingPunct="1"/>
            <a:r>
              <a:rPr lang="en-GB" altLang="en-US" sz="800" b="1"/>
              <a:t>Additional information &amp; questions:</a:t>
            </a:r>
            <a:endParaRPr lang="en-GB" altLang="en-US" sz="800"/>
          </a:p>
          <a:p>
            <a:pPr>
              <a:spcBef>
                <a:spcPts val="588"/>
              </a:spcBef>
            </a:pPr>
            <a:r>
              <a:rPr lang="en-GB" altLang="en-US" sz="800"/>
              <a:t>The user interface(s) in this system generate(s) two different products: faeces and urine. Thus, each product must be treated separately with its own appropriate technologies and processes. </a:t>
            </a:r>
          </a:p>
          <a:p>
            <a:pPr>
              <a:spcBef>
                <a:spcPts val="588"/>
              </a:spcBef>
            </a:pPr>
            <a:r>
              <a:rPr lang="en-GB" altLang="en-US" sz="800"/>
              <a:t>Faeces are stored in a double dehydration vault where they dehydrate. In the absence of moisture, organisms cannot grow and, thus, smells are minimised and pathogens destroyed. By using two vaults, the faeces are allowed to dehydrate and become sanitised, while allowing the system to remain in use. </a:t>
            </a:r>
          </a:p>
          <a:p>
            <a:pPr>
              <a:spcBef>
                <a:spcPts val="588"/>
              </a:spcBef>
            </a:pPr>
            <a:r>
              <a:rPr lang="en-GB" altLang="en-US" sz="800"/>
              <a:t>Urine can either be collected in a bucket for later discharge on the ground or a garden, or it is stored in a tank for future transport. It is generally accepted that if urine is stored for at least one month, it will be safe for agricultural reuse.</a:t>
            </a:r>
          </a:p>
          <a:p>
            <a:pPr>
              <a:spcBef>
                <a:spcPts val="588"/>
              </a:spcBef>
            </a:pPr>
            <a:r>
              <a:rPr lang="en-GB" altLang="en-US" sz="800"/>
              <a:t>Since a sanitation system must deal with all the generated waste products, an adequate reuse solution must also be found for greywater – an often forgotten resource. Greywater should not be added to the double dehydration vault where the faeces are being dried, nor should it be added to urine. In most cases, it is conveyed by drains or sewers and finally treated centrally, although many technologies exist for the beneficial use of greywater at the household level.</a:t>
            </a:r>
          </a:p>
          <a:p>
            <a:pPr>
              <a:spcBef>
                <a:spcPts val="588"/>
              </a:spcBef>
            </a:pPr>
            <a:r>
              <a:rPr lang="en-GB" altLang="en-US" sz="800"/>
              <a:t>For both urine and faeces there is no technology option required at the ‘Treatment’ process step: the arrows indicate that after ‘Conveyance’, ‘Reuse and Disposal’ is the next process step required.</a:t>
            </a:r>
          </a:p>
          <a:p>
            <a:pPr>
              <a:spcBef>
                <a:spcPts val="588"/>
              </a:spcBef>
            </a:pPr>
            <a:r>
              <a:rPr lang="en-GB" altLang="en-US" sz="800"/>
              <a:t>In this system, the different processing steps do not offer any technology choices. If the Compendium user does not like the technology options associated with this system, he/she should select a different system, since it is not possible to substitute or rearrange the technology options in a given system.</a:t>
            </a:r>
          </a:p>
          <a:p>
            <a:pPr eaLnBrk="1" hangingPunct="1"/>
            <a:r>
              <a:rPr lang="en-GB" altLang="en-US" sz="800"/>
              <a:t>FOOTNOTE: Although greywater management is an essential part of sanitation, this Compendium is primarily concerned with systems and technologies related directly to excreta.  For a more comprehensive summary of dedicated greywater technologies we refer you to the following resource: Morel A., Diener S. (2006). Greywater Management in Low and Middle-Income Countries, Review of different treatment systems for households or neighbourhoods. Swiss Federal Institute of Aquatic Science and Technology (Eawag). Duebendorf, Switzerland.</a:t>
            </a:r>
            <a:endParaRPr lang="de-DE" altLang="en-US" sz="800"/>
          </a:p>
        </p:txBody>
      </p:sp>
    </p:spTree>
    <p:extLst>
      <p:ext uri="{BB962C8B-B14F-4D97-AF65-F5344CB8AC3E}">
        <p14:creationId xmlns:p14="http://schemas.microsoft.com/office/powerpoint/2010/main" val="11700210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746" indent="-285672" eaLnBrk="0" hangingPunct="0">
              <a:defRPr>
                <a:solidFill>
                  <a:schemeClr val="tx1"/>
                </a:solidFill>
                <a:latin typeface="Arial" panose="020B0604020202020204" pitchFamily="34" charset="0"/>
              </a:defRPr>
            </a:lvl2pPr>
            <a:lvl3pPr marL="1142687" indent="-228537" eaLnBrk="0" hangingPunct="0">
              <a:defRPr>
                <a:solidFill>
                  <a:schemeClr val="tx1"/>
                </a:solidFill>
                <a:latin typeface="Arial" panose="020B0604020202020204" pitchFamily="34" charset="0"/>
              </a:defRPr>
            </a:lvl3pPr>
            <a:lvl4pPr marL="1599762" indent="-228537" eaLnBrk="0" hangingPunct="0">
              <a:defRPr>
                <a:solidFill>
                  <a:schemeClr val="tx1"/>
                </a:solidFill>
                <a:latin typeface="Arial" panose="020B0604020202020204" pitchFamily="34" charset="0"/>
              </a:defRPr>
            </a:lvl4pPr>
            <a:lvl5pPr marL="2056836" indent="-228537" eaLnBrk="0" hangingPunct="0">
              <a:defRPr>
                <a:solidFill>
                  <a:schemeClr val="tx1"/>
                </a:solidFill>
                <a:latin typeface="Arial" panose="020B0604020202020204" pitchFamily="34" charset="0"/>
              </a:defRPr>
            </a:lvl5pPr>
            <a:lvl6pPr marL="2513911" indent="-228537" eaLnBrk="0" fontAlgn="base" hangingPunct="0">
              <a:spcBef>
                <a:spcPct val="0"/>
              </a:spcBef>
              <a:spcAft>
                <a:spcPct val="0"/>
              </a:spcAft>
              <a:defRPr>
                <a:solidFill>
                  <a:schemeClr val="tx1"/>
                </a:solidFill>
                <a:latin typeface="Arial" panose="020B0604020202020204" pitchFamily="34" charset="0"/>
              </a:defRPr>
            </a:lvl6pPr>
            <a:lvl7pPr marL="2970985" indent="-228537" eaLnBrk="0" fontAlgn="base" hangingPunct="0">
              <a:spcBef>
                <a:spcPct val="0"/>
              </a:spcBef>
              <a:spcAft>
                <a:spcPct val="0"/>
              </a:spcAft>
              <a:defRPr>
                <a:solidFill>
                  <a:schemeClr val="tx1"/>
                </a:solidFill>
                <a:latin typeface="Arial" panose="020B0604020202020204" pitchFamily="34" charset="0"/>
              </a:defRPr>
            </a:lvl7pPr>
            <a:lvl8pPr marL="3428060" indent="-228537" eaLnBrk="0" fontAlgn="base" hangingPunct="0">
              <a:spcBef>
                <a:spcPct val="0"/>
              </a:spcBef>
              <a:spcAft>
                <a:spcPct val="0"/>
              </a:spcAft>
              <a:defRPr>
                <a:solidFill>
                  <a:schemeClr val="tx1"/>
                </a:solidFill>
                <a:latin typeface="Arial" panose="020B0604020202020204" pitchFamily="34" charset="0"/>
              </a:defRPr>
            </a:lvl8pPr>
            <a:lvl9pPr marL="3885136" indent="-228537" eaLnBrk="0" fontAlgn="base" hangingPunct="0">
              <a:spcBef>
                <a:spcPct val="0"/>
              </a:spcBef>
              <a:spcAft>
                <a:spcPct val="0"/>
              </a:spcAft>
              <a:defRPr>
                <a:solidFill>
                  <a:schemeClr val="tx1"/>
                </a:solidFill>
                <a:latin typeface="Arial" panose="020B0604020202020204" pitchFamily="34" charset="0"/>
              </a:defRPr>
            </a:lvl9pPr>
          </a:lstStyle>
          <a:p>
            <a:pPr eaLnBrk="1" hangingPunct="1"/>
            <a:fld id="{C2D8B588-8C62-4802-AE7A-F931997181A7}" type="slidenum">
              <a:rPr lang="en-US" altLang="en-US"/>
              <a:pPr eaLnBrk="1" hangingPunct="1"/>
              <a:t>13</a:t>
            </a:fld>
            <a:endParaRPr lang="en-US" altLang="en-US"/>
          </a:p>
        </p:txBody>
      </p:sp>
      <p:sp>
        <p:nvSpPr>
          <p:cNvPr id="43011" name="Rectangle 2"/>
          <p:cNvSpPr>
            <a:spLocks noGrp="1" noRot="1" noChangeAspect="1" noChangeArrowheads="1" noTextEdit="1"/>
          </p:cNvSpPr>
          <p:nvPr>
            <p:ph type="sldImg"/>
          </p:nvPr>
        </p:nvSpPr>
        <p:spPr>
          <a:ln/>
        </p:spPr>
      </p:sp>
      <p:sp>
        <p:nvSpPr>
          <p:cNvPr id="430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en-US" altLang="en-US" sz="800" b="1"/>
              <a:t>Key messages</a:t>
            </a:r>
            <a:endParaRPr lang="en-US" altLang="en-US" sz="800"/>
          </a:p>
          <a:p>
            <a:pPr eaLnBrk="1" hangingPunct="1">
              <a:spcBef>
                <a:spcPct val="0"/>
              </a:spcBef>
              <a:buFontTx/>
              <a:buChar char="•"/>
            </a:pPr>
            <a:r>
              <a:rPr lang="en-GB" altLang="en-US" sz="800"/>
              <a:t> Households produce different waste products.</a:t>
            </a:r>
          </a:p>
          <a:p>
            <a:pPr eaLnBrk="1" hangingPunct="1">
              <a:spcBef>
                <a:spcPct val="0"/>
              </a:spcBef>
              <a:buFontTx/>
              <a:buChar char="•"/>
            </a:pPr>
            <a:r>
              <a:rPr lang="en-GB" altLang="en-US" sz="800"/>
              <a:t> A sanitation system must deal with all products generated.</a:t>
            </a:r>
          </a:p>
          <a:p>
            <a:pPr eaLnBrk="1" hangingPunct="1">
              <a:spcBef>
                <a:spcPct val="0"/>
              </a:spcBef>
            </a:pPr>
            <a:endParaRPr lang="en-US" altLang="en-US" sz="800"/>
          </a:p>
          <a:p>
            <a:pPr eaLnBrk="1" hangingPunct="1">
              <a:spcBef>
                <a:spcPct val="0"/>
              </a:spcBef>
            </a:pPr>
            <a:r>
              <a:rPr lang="en-US" altLang="en-US" sz="800" b="1"/>
              <a:t>Next slide:</a:t>
            </a:r>
            <a:r>
              <a:rPr lang="en-US" altLang="en-US" sz="800"/>
              <a:t> What are the characteristics of waste products?</a:t>
            </a:r>
          </a:p>
          <a:p>
            <a:pPr eaLnBrk="1" hangingPunct="1">
              <a:spcBef>
                <a:spcPct val="0"/>
              </a:spcBef>
            </a:pPr>
            <a:endParaRPr lang="en-US" altLang="en-US" sz="800"/>
          </a:p>
          <a:p>
            <a:pPr eaLnBrk="1" hangingPunct="1">
              <a:spcBef>
                <a:spcPct val="0"/>
              </a:spcBef>
            </a:pPr>
            <a:r>
              <a:rPr lang="en-US" altLang="en-US" sz="800" b="1"/>
              <a:t>Additional information &amp; questions:</a:t>
            </a:r>
            <a:endParaRPr lang="en-US" altLang="en-US" sz="800"/>
          </a:p>
          <a:p>
            <a:pPr>
              <a:spcBef>
                <a:spcPts val="599"/>
              </a:spcBef>
            </a:pPr>
            <a:r>
              <a:rPr lang="en-GB" altLang="en-US" sz="800"/>
              <a:t>The generation of liquid waste from human activities is unavoidable. However, not all humans produce the same amount of liquid waste. The type and amount of liquid waste produced in households is influenced by behaviour, lifestyle and standard of living of the population as well as by the governing technical and juridical framework. (Henze and Ledin 2001, pp. 57-72)</a:t>
            </a:r>
          </a:p>
          <a:p>
            <a:pPr>
              <a:spcBef>
                <a:spcPts val="599"/>
              </a:spcBef>
            </a:pPr>
            <a:r>
              <a:rPr lang="en-GB" altLang="en-US" sz="800"/>
              <a:t>The following section describes the different liquid waste fractions produced by the households. Industrial wastewater is not included, although it makes up an important fraction of wastewater in some environments. (Tilley 2007, pp. 2)</a:t>
            </a:r>
          </a:p>
          <a:p>
            <a:pPr eaLnBrk="1" hangingPunct="1">
              <a:spcBef>
                <a:spcPct val="0"/>
              </a:spcBef>
              <a:buFontTx/>
              <a:buChar char="•"/>
            </a:pPr>
            <a:r>
              <a:rPr lang="en-US" altLang="en-US" sz="800"/>
              <a:t> Blackwater is the mixture of urine, faeces and flushing water, along with anal cleansing water (if anal cleansing is practiced) or dry cleansing material (e.g. toilet paper).</a:t>
            </a:r>
          </a:p>
          <a:p>
            <a:pPr eaLnBrk="1" hangingPunct="1">
              <a:spcBef>
                <a:spcPct val="0"/>
              </a:spcBef>
              <a:buFontTx/>
              <a:buChar char="•"/>
            </a:pPr>
            <a:r>
              <a:rPr lang="en-US" altLang="en-US" sz="800"/>
              <a:t> Greywater is used water which results from bathing, hand-washing, cooking or clothes-washing.  It is sometimes mixed with, or treated along with, other types of products</a:t>
            </a:r>
            <a:endParaRPr lang="de-DE" altLang="en-US" sz="800"/>
          </a:p>
          <a:p>
            <a:pPr eaLnBrk="1" hangingPunct="1">
              <a:spcBef>
                <a:spcPct val="0"/>
              </a:spcBef>
              <a:buFontTx/>
              <a:buChar char="•"/>
            </a:pPr>
            <a:r>
              <a:rPr lang="en-US" altLang="en-US" sz="800"/>
              <a:t> Urine  is urine that is not mixed with any faeces or water.</a:t>
            </a:r>
          </a:p>
          <a:p>
            <a:pPr eaLnBrk="1" hangingPunct="1">
              <a:spcBef>
                <a:spcPct val="0"/>
              </a:spcBef>
              <a:buFontTx/>
              <a:buChar char="•"/>
            </a:pPr>
            <a:r>
              <a:rPr lang="en-US" altLang="en-US" sz="800"/>
              <a:t> Faeces refers to (semi) solid excrement without any urine or water.</a:t>
            </a:r>
          </a:p>
          <a:p>
            <a:pPr eaLnBrk="1" hangingPunct="1">
              <a:spcBef>
                <a:spcPct val="0"/>
              </a:spcBef>
              <a:buFontTx/>
              <a:buChar char="•"/>
            </a:pPr>
            <a:r>
              <a:rPr lang="en-US" altLang="en-US" sz="800"/>
              <a:t> Excreta is the mixture of urine and faeces that is not mixed with any flushing water (although small amounts of anal cleansing water may be included).</a:t>
            </a:r>
          </a:p>
          <a:p>
            <a:pPr eaLnBrk="1" hangingPunct="1">
              <a:spcBef>
                <a:spcPct val="0"/>
              </a:spcBef>
              <a:buFontTx/>
              <a:buChar char="•"/>
            </a:pPr>
            <a:r>
              <a:rPr lang="en-US" altLang="en-US" sz="800"/>
              <a:t> Faecal Sludge is the general term for the undigested, or partially digested slurry or solid that results from the storage or treatment of blackwater or excreta.</a:t>
            </a:r>
            <a:endParaRPr lang="de-DE" altLang="en-US" sz="800"/>
          </a:p>
          <a:p>
            <a:pPr eaLnBrk="1" hangingPunct="1">
              <a:spcBef>
                <a:spcPct val="50000"/>
              </a:spcBef>
            </a:pPr>
            <a:endParaRPr lang="en-GB" altLang="en-US" sz="800"/>
          </a:p>
          <a:p>
            <a:pPr eaLnBrk="1" hangingPunct="1">
              <a:spcBef>
                <a:spcPct val="50000"/>
              </a:spcBef>
              <a:buFontTx/>
              <a:buChar char="•"/>
            </a:pPr>
            <a:r>
              <a:rPr lang="en-GB" altLang="en-US" sz="800"/>
              <a:t> Why distinguish between so many products?</a:t>
            </a:r>
            <a:r>
              <a:rPr lang="en-GB" altLang="en-US" sz="800">
                <a:solidFill>
                  <a:srgbClr val="800080"/>
                </a:solidFill>
              </a:rPr>
              <a:t> </a:t>
            </a:r>
          </a:p>
          <a:p>
            <a:pPr eaLnBrk="1" hangingPunct="1">
              <a:spcBef>
                <a:spcPct val="50000"/>
              </a:spcBef>
            </a:pPr>
            <a:endParaRPr lang="de-DE" altLang="en-US" sz="800"/>
          </a:p>
          <a:p>
            <a:pPr eaLnBrk="1" hangingPunct="1">
              <a:spcBef>
                <a:spcPct val="0"/>
              </a:spcBef>
            </a:pPr>
            <a:endParaRPr lang="en-US" altLang="en-US" sz="800"/>
          </a:p>
        </p:txBody>
      </p:sp>
    </p:spTree>
    <p:extLst>
      <p:ext uri="{BB962C8B-B14F-4D97-AF65-F5344CB8AC3E}">
        <p14:creationId xmlns:p14="http://schemas.microsoft.com/office/powerpoint/2010/main" val="36088352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746" indent="-285672" eaLnBrk="0" hangingPunct="0">
              <a:defRPr>
                <a:solidFill>
                  <a:schemeClr val="tx1"/>
                </a:solidFill>
                <a:latin typeface="Arial" panose="020B0604020202020204" pitchFamily="34" charset="0"/>
              </a:defRPr>
            </a:lvl2pPr>
            <a:lvl3pPr marL="1142687" indent="-228537" eaLnBrk="0" hangingPunct="0">
              <a:defRPr>
                <a:solidFill>
                  <a:schemeClr val="tx1"/>
                </a:solidFill>
                <a:latin typeface="Arial" panose="020B0604020202020204" pitchFamily="34" charset="0"/>
              </a:defRPr>
            </a:lvl3pPr>
            <a:lvl4pPr marL="1599762" indent="-228537" eaLnBrk="0" hangingPunct="0">
              <a:defRPr>
                <a:solidFill>
                  <a:schemeClr val="tx1"/>
                </a:solidFill>
                <a:latin typeface="Arial" panose="020B0604020202020204" pitchFamily="34" charset="0"/>
              </a:defRPr>
            </a:lvl4pPr>
            <a:lvl5pPr marL="2056836" indent="-228537" eaLnBrk="0" hangingPunct="0">
              <a:defRPr>
                <a:solidFill>
                  <a:schemeClr val="tx1"/>
                </a:solidFill>
                <a:latin typeface="Arial" panose="020B0604020202020204" pitchFamily="34" charset="0"/>
              </a:defRPr>
            </a:lvl5pPr>
            <a:lvl6pPr marL="2513911" indent="-228537" eaLnBrk="0" fontAlgn="base" hangingPunct="0">
              <a:spcBef>
                <a:spcPct val="0"/>
              </a:spcBef>
              <a:spcAft>
                <a:spcPct val="0"/>
              </a:spcAft>
              <a:defRPr>
                <a:solidFill>
                  <a:schemeClr val="tx1"/>
                </a:solidFill>
                <a:latin typeface="Arial" panose="020B0604020202020204" pitchFamily="34" charset="0"/>
              </a:defRPr>
            </a:lvl6pPr>
            <a:lvl7pPr marL="2970985" indent="-228537" eaLnBrk="0" fontAlgn="base" hangingPunct="0">
              <a:spcBef>
                <a:spcPct val="0"/>
              </a:spcBef>
              <a:spcAft>
                <a:spcPct val="0"/>
              </a:spcAft>
              <a:defRPr>
                <a:solidFill>
                  <a:schemeClr val="tx1"/>
                </a:solidFill>
                <a:latin typeface="Arial" panose="020B0604020202020204" pitchFamily="34" charset="0"/>
              </a:defRPr>
            </a:lvl7pPr>
            <a:lvl8pPr marL="3428060" indent="-228537" eaLnBrk="0" fontAlgn="base" hangingPunct="0">
              <a:spcBef>
                <a:spcPct val="0"/>
              </a:spcBef>
              <a:spcAft>
                <a:spcPct val="0"/>
              </a:spcAft>
              <a:defRPr>
                <a:solidFill>
                  <a:schemeClr val="tx1"/>
                </a:solidFill>
                <a:latin typeface="Arial" panose="020B0604020202020204" pitchFamily="34" charset="0"/>
              </a:defRPr>
            </a:lvl8pPr>
            <a:lvl9pPr marL="3885136" indent="-228537" eaLnBrk="0" fontAlgn="base" hangingPunct="0">
              <a:spcBef>
                <a:spcPct val="0"/>
              </a:spcBef>
              <a:spcAft>
                <a:spcPct val="0"/>
              </a:spcAft>
              <a:defRPr>
                <a:solidFill>
                  <a:schemeClr val="tx1"/>
                </a:solidFill>
                <a:latin typeface="Arial" panose="020B0604020202020204" pitchFamily="34" charset="0"/>
              </a:defRPr>
            </a:lvl9pPr>
          </a:lstStyle>
          <a:p>
            <a:pPr eaLnBrk="1" hangingPunct="1"/>
            <a:fld id="{1BC45794-E491-40AF-A382-6A2615DACBF3}" type="slidenum">
              <a:rPr lang="en-US" altLang="en-US"/>
              <a:pPr eaLnBrk="1" hangingPunct="1"/>
              <a:t>14</a:t>
            </a:fld>
            <a:endParaRPr lang="en-US" altLang="en-US"/>
          </a:p>
        </p:txBody>
      </p:sp>
      <p:sp>
        <p:nvSpPr>
          <p:cNvPr id="44035" name="Rectangle 2"/>
          <p:cNvSpPr>
            <a:spLocks noGrp="1" noRot="1" noChangeAspect="1" noChangeArrowheads="1" noTextEdit="1"/>
          </p:cNvSpPr>
          <p:nvPr>
            <p:ph type="sldImg"/>
          </p:nvPr>
        </p:nvSpPr>
        <p:spPr>
          <a:ln/>
        </p:spPr>
      </p:sp>
      <p:sp>
        <p:nvSpPr>
          <p:cNvPr id="44036" name="Rectangle 3"/>
          <p:cNvSpPr>
            <a:spLocks noGrp="1" noChangeArrowheads="1"/>
          </p:cNvSpPr>
          <p:nvPr>
            <p:ph type="body" idx="1"/>
          </p:nvPr>
        </p:nvSpPr>
        <p:spPr>
          <a:xfrm>
            <a:off x="685800" y="4343400"/>
            <a:ext cx="5507038" cy="44434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lnSpc>
                <a:spcPct val="80000"/>
              </a:lnSpc>
            </a:pPr>
            <a:r>
              <a:rPr lang="en-GB" altLang="en-US" sz="800" b="1"/>
              <a:t>Key messages:</a:t>
            </a:r>
            <a:endParaRPr lang="en-GB" altLang="en-US" sz="800"/>
          </a:p>
          <a:p>
            <a:pPr eaLnBrk="1" hangingPunct="1">
              <a:lnSpc>
                <a:spcPct val="80000"/>
              </a:lnSpc>
              <a:buFontTx/>
              <a:buChar char="•"/>
            </a:pPr>
            <a:r>
              <a:rPr lang="en-GB" altLang="en-US" sz="800"/>
              <a:t> Greywater, urine and faeces have distinct characteristics. </a:t>
            </a:r>
          </a:p>
          <a:p>
            <a:pPr eaLnBrk="1" hangingPunct="1">
              <a:lnSpc>
                <a:spcPct val="80000"/>
              </a:lnSpc>
              <a:buFontTx/>
              <a:buChar char="•"/>
            </a:pPr>
            <a:r>
              <a:rPr lang="en-GB" altLang="en-US" sz="800"/>
              <a:t> When dealing with waste products, it is important to account for their value and potential risks.</a:t>
            </a:r>
          </a:p>
          <a:p>
            <a:pPr eaLnBrk="1" hangingPunct="1">
              <a:lnSpc>
                <a:spcPct val="90000"/>
              </a:lnSpc>
            </a:pPr>
            <a:endParaRPr lang="en-GB" altLang="en-US" sz="800"/>
          </a:p>
          <a:p>
            <a:pPr eaLnBrk="1" hangingPunct="1">
              <a:lnSpc>
                <a:spcPct val="90000"/>
              </a:lnSpc>
            </a:pPr>
            <a:r>
              <a:rPr lang="en-GB" altLang="en-US" sz="800" b="1"/>
              <a:t>Next slide:</a:t>
            </a:r>
            <a:r>
              <a:rPr lang="en-GB" altLang="en-US" sz="800"/>
              <a:t> Characteristics of waste products in words</a:t>
            </a:r>
          </a:p>
          <a:p>
            <a:pPr eaLnBrk="1" hangingPunct="1">
              <a:lnSpc>
                <a:spcPct val="90000"/>
              </a:lnSpc>
            </a:pPr>
            <a:endParaRPr lang="en-GB" altLang="en-US" sz="800"/>
          </a:p>
          <a:p>
            <a:pPr eaLnBrk="1" hangingPunct="1">
              <a:lnSpc>
                <a:spcPct val="90000"/>
              </a:lnSpc>
            </a:pPr>
            <a:r>
              <a:rPr lang="en-GB" altLang="en-US" sz="800" b="1"/>
              <a:t>Additional</a:t>
            </a:r>
            <a:r>
              <a:rPr lang="de-DE" altLang="en-US" sz="800" b="1"/>
              <a:t> </a:t>
            </a:r>
            <a:r>
              <a:rPr lang="en-GB" altLang="en-US" sz="800" b="1"/>
              <a:t>information &amp; questions (also on next slide!):</a:t>
            </a:r>
          </a:p>
          <a:p>
            <a:pPr eaLnBrk="1" hangingPunct="1">
              <a:lnSpc>
                <a:spcPct val="80000"/>
              </a:lnSpc>
            </a:pPr>
            <a:r>
              <a:rPr lang="en-GB" altLang="en-US" sz="800" b="1"/>
              <a:t>Urine:</a:t>
            </a:r>
            <a:r>
              <a:rPr lang="en-GB" altLang="en-US" sz="800"/>
              <a:t/>
            </a:r>
            <a:br>
              <a:rPr lang="en-GB" altLang="en-US" sz="800"/>
            </a:br>
            <a:r>
              <a:rPr lang="en-GB" altLang="en-US" sz="800"/>
              <a:t>Contains almost all the nitrogen and large parts of the potassium and phosphorous excreted by humans.</a:t>
            </a:r>
            <a:br>
              <a:rPr lang="en-GB" altLang="en-US" sz="800"/>
            </a:br>
            <a:r>
              <a:rPr lang="en-GB" altLang="en-US" sz="800"/>
              <a:t>N:P:K = 10:1:2</a:t>
            </a:r>
            <a:br>
              <a:rPr lang="en-GB" altLang="en-US" sz="800"/>
            </a:br>
            <a:r>
              <a:rPr lang="en-GB" altLang="en-US" sz="800"/>
              <a:t>Urine is usually sterile (exceptions known by urinary tract infections). </a:t>
            </a:r>
          </a:p>
          <a:p>
            <a:pPr eaLnBrk="1" hangingPunct="1">
              <a:lnSpc>
                <a:spcPct val="80000"/>
              </a:lnSpc>
            </a:pPr>
            <a:r>
              <a:rPr lang="en-GB" altLang="en-US" sz="800" b="1"/>
              <a:t>Faeces:</a:t>
            </a:r>
            <a:r>
              <a:rPr lang="en-GB" altLang="en-US" sz="800"/>
              <a:t/>
            </a:r>
            <a:br>
              <a:rPr lang="en-GB" altLang="en-US" sz="800"/>
            </a:br>
            <a:r>
              <a:rPr lang="en-GB" altLang="en-US" sz="800"/>
              <a:t>Mainly undigested organic matter made up of carbon.</a:t>
            </a:r>
            <a:br>
              <a:rPr lang="en-GB" altLang="en-US" sz="800"/>
            </a:br>
            <a:r>
              <a:rPr lang="en-GB" altLang="en-US" sz="800"/>
              <a:t>Faeces contain almost all pathogens:</a:t>
            </a:r>
          </a:p>
          <a:p>
            <a:pPr eaLnBrk="1" hangingPunct="1">
              <a:lnSpc>
                <a:spcPct val="80000"/>
              </a:lnSpc>
              <a:buFontTx/>
              <a:buChar char="•"/>
            </a:pPr>
            <a:r>
              <a:rPr lang="en-GB" altLang="en-US" sz="800"/>
              <a:t> bacteria (e.g. faecal coliforms, vibro cholerae)</a:t>
            </a:r>
          </a:p>
          <a:p>
            <a:pPr eaLnBrk="1" hangingPunct="1">
              <a:lnSpc>
                <a:spcPct val="80000"/>
              </a:lnSpc>
              <a:buFontTx/>
              <a:buChar char="•"/>
            </a:pPr>
            <a:r>
              <a:rPr lang="en-GB" altLang="en-US" sz="800"/>
              <a:t> viruses (e.g. rota virus)</a:t>
            </a:r>
          </a:p>
          <a:p>
            <a:pPr eaLnBrk="1" hangingPunct="1">
              <a:lnSpc>
                <a:spcPct val="80000"/>
              </a:lnSpc>
              <a:buFontTx/>
              <a:buChar char="•"/>
            </a:pPr>
            <a:r>
              <a:rPr lang="en-GB" altLang="en-US" sz="800"/>
              <a:t> protozoa (e.g. amoeba hystolitica)</a:t>
            </a:r>
          </a:p>
          <a:p>
            <a:pPr eaLnBrk="1" hangingPunct="1">
              <a:lnSpc>
                <a:spcPct val="80000"/>
              </a:lnSpc>
              <a:buFontTx/>
              <a:buChar char="•"/>
            </a:pPr>
            <a:r>
              <a:rPr lang="en-GB" altLang="en-US" sz="800"/>
              <a:t> helminths (e.g. Ascaris eggs)</a:t>
            </a:r>
          </a:p>
          <a:p>
            <a:pPr eaLnBrk="1" hangingPunct="1">
              <a:lnSpc>
                <a:spcPct val="80000"/>
              </a:lnSpc>
            </a:pPr>
            <a:r>
              <a:rPr lang="en-GB" altLang="en-US" sz="800"/>
              <a:t>Low nutrient content, but good characteristics as soil conditioner</a:t>
            </a:r>
          </a:p>
          <a:p>
            <a:pPr eaLnBrk="1" hangingPunct="1">
              <a:lnSpc>
                <a:spcPct val="80000"/>
              </a:lnSpc>
            </a:pPr>
            <a:r>
              <a:rPr lang="en-GB" altLang="en-US" sz="800" b="1"/>
              <a:t>Greywater:</a:t>
            </a:r>
            <a:r>
              <a:rPr lang="en-GB" altLang="en-US" sz="800"/>
              <a:t> </a:t>
            </a:r>
          </a:p>
          <a:p>
            <a:pPr eaLnBrk="1" hangingPunct="1">
              <a:lnSpc>
                <a:spcPct val="80000"/>
              </a:lnSpc>
              <a:buFontTx/>
              <a:buChar char="•"/>
            </a:pPr>
            <a:r>
              <a:rPr lang="en-GB" altLang="en-US" sz="800"/>
              <a:t> Greywater is defined as household wastewater without input of human excreta </a:t>
            </a:r>
          </a:p>
          <a:p>
            <a:pPr eaLnBrk="1" hangingPunct="1">
              <a:lnSpc>
                <a:spcPct val="80000"/>
              </a:lnSpc>
              <a:buFontTx/>
              <a:buChar char="•"/>
            </a:pPr>
            <a:r>
              <a:rPr lang="en-GB" altLang="en-US" sz="800"/>
              <a:t> It includes used water from baths, showers, hand basins, washing machines, dishwashers, laundries and kitchen sinks</a:t>
            </a:r>
          </a:p>
          <a:p>
            <a:pPr eaLnBrk="1" hangingPunct="1">
              <a:lnSpc>
                <a:spcPct val="80000"/>
              </a:lnSpc>
              <a:buFontTx/>
              <a:buChar char="•"/>
            </a:pPr>
            <a:r>
              <a:rPr lang="en-GB" altLang="en-US" sz="800"/>
              <a:t> Big quantities with relatively low nutrient contents.</a:t>
            </a:r>
          </a:p>
          <a:p>
            <a:pPr eaLnBrk="1" hangingPunct="1">
              <a:lnSpc>
                <a:spcPct val="80000"/>
              </a:lnSpc>
            </a:pPr>
            <a:r>
              <a:rPr lang="en-GB" altLang="en-US" sz="800"/>
              <a:t>Big reuse potential:</a:t>
            </a:r>
          </a:p>
          <a:p>
            <a:pPr eaLnBrk="1" hangingPunct="1">
              <a:lnSpc>
                <a:spcPct val="80000"/>
              </a:lnSpc>
              <a:buFontTx/>
              <a:buChar char="•"/>
            </a:pPr>
            <a:r>
              <a:rPr lang="en-GB" altLang="en-US" sz="800"/>
              <a:t> Irrigation: Agriculture, landscape, aquaculture</a:t>
            </a:r>
          </a:p>
          <a:p>
            <a:pPr eaLnBrk="1" hangingPunct="1">
              <a:lnSpc>
                <a:spcPct val="80000"/>
              </a:lnSpc>
              <a:buFontTx/>
              <a:buChar char="•"/>
            </a:pPr>
            <a:r>
              <a:rPr lang="en-GB" altLang="en-US" sz="800"/>
              <a:t> Municipal uses: Fire protection, street cleaning, car washing, cooling, road construction operation, ...</a:t>
            </a:r>
          </a:p>
          <a:p>
            <a:pPr eaLnBrk="1" hangingPunct="1">
              <a:lnSpc>
                <a:spcPct val="80000"/>
              </a:lnSpc>
              <a:buFontTx/>
              <a:buChar char="•"/>
            </a:pPr>
            <a:r>
              <a:rPr lang="en-GB" altLang="en-US" sz="800"/>
              <a:t> Non-potable domestic uses: Toilet flushing, laundry, floor cleaning</a:t>
            </a:r>
          </a:p>
          <a:p>
            <a:pPr eaLnBrk="1" hangingPunct="1">
              <a:lnSpc>
                <a:spcPct val="80000"/>
              </a:lnSpc>
            </a:pPr>
            <a:r>
              <a:rPr lang="en-GB" altLang="en-US" sz="800"/>
              <a:t>Main issue: Toxic substances (organic compounds, metals, chlorine etc.), fats from kitchen, can affect natural treatment and disposal systems </a:t>
            </a:r>
            <a:endParaRPr lang="en-GB" altLang="en-US" sz="800">
              <a:cs typeface="Times New Roman" panose="02020603050405020304" pitchFamily="18" charset="0"/>
            </a:endParaRPr>
          </a:p>
          <a:p>
            <a:pPr eaLnBrk="1" hangingPunct="1">
              <a:lnSpc>
                <a:spcPct val="80000"/>
              </a:lnSpc>
            </a:pPr>
            <a:endParaRPr lang="en-GB" altLang="en-US" sz="800">
              <a:cs typeface="Times New Roman" panose="02020603050405020304" pitchFamily="18" charset="0"/>
            </a:endParaRPr>
          </a:p>
          <a:p>
            <a:pPr eaLnBrk="1" hangingPunct="1">
              <a:lnSpc>
                <a:spcPct val="80000"/>
              </a:lnSpc>
              <a:buFontTx/>
              <a:buChar char="•"/>
            </a:pPr>
            <a:r>
              <a:rPr lang="en-GB" altLang="en-US" sz="800"/>
              <a:t> Which constituents cannot be removed from waste products by most treatment technologies? How can that problem be solved?</a:t>
            </a:r>
          </a:p>
          <a:p>
            <a:pPr eaLnBrk="1" hangingPunct="1">
              <a:lnSpc>
                <a:spcPct val="80000"/>
              </a:lnSpc>
              <a:buFontTx/>
              <a:buChar char="•"/>
            </a:pPr>
            <a:r>
              <a:rPr lang="en-GB" altLang="en-US" sz="800"/>
              <a:t> Why is the volume an important parameter for describing waste products?</a:t>
            </a:r>
          </a:p>
          <a:p>
            <a:pPr eaLnBrk="1" hangingPunct="1">
              <a:lnSpc>
                <a:spcPct val="80000"/>
              </a:lnSpc>
              <a:buFontTx/>
              <a:buChar char="•"/>
            </a:pPr>
            <a:r>
              <a:rPr lang="en-GB" altLang="en-US" sz="800"/>
              <a:t> Are the nutrients in faeces readily available?</a:t>
            </a:r>
            <a:endParaRPr lang="en-US" altLang="en-US" sz="800"/>
          </a:p>
        </p:txBody>
      </p:sp>
    </p:spTree>
    <p:extLst>
      <p:ext uri="{BB962C8B-B14F-4D97-AF65-F5344CB8AC3E}">
        <p14:creationId xmlns:p14="http://schemas.microsoft.com/office/powerpoint/2010/main" val="29024067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746" indent="-285672" eaLnBrk="0" hangingPunct="0">
              <a:defRPr>
                <a:solidFill>
                  <a:schemeClr val="tx1"/>
                </a:solidFill>
                <a:latin typeface="Arial" panose="020B0604020202020204" pitchFamily="34" charset="0"/>
              </a:defRPr>
            </a:lvl2pPr>
            <a:lvl3pPr marL="1142687" indent="-228537" eaLnBrk="0" hangingPunct="0">
              <a:defRPr>
                <a:solidFill>
                  <a:schemeClr val="tx1"/>
                </a:solidFill>
                <a:latin typeface="Arial" panose="020B0604020202020204" pitchFamily="34" charset="0"/>
              </a:defRPr>
            </a:lvl3pPr>
            <a:lvl4pPr marL="1599762" indent="-228537" eaLnBrk="0" hangingPunct="0">
              <a:defRPr>
                <a:solidFill>
                  <a:schemeClr val="tx1"/>
                </a:solidFill>
                <a:latin typeface="Arial" panose="020B0604020202020204" pitchFamily="34" charset="0"/>
              </a:defRPr>
            </a:lvl4pPr>
            <a:lvl5pPr marL="2056836" indent="-228537" eaLnBrk="0" hangingPunct="0">
              <a:defRPr>
                <a:solidFill>
                  <a:schemeClr val="tx1"/>
                </a:solidFill>
                <a:latin typeface="Arial" panose="020B0604020202020204" pitchFamily="34" charset="0"/>
              </a:defRPr>
            </a:lvl5pPr>
            <a:lvl6pPr marL="2513911" indent="-228537" eaLnBrk="0" fontAlgn="base" hangingPunct="0">
              <a:spcBef>
                <a:spcPct val="0"/>
              </a:spcBef>
              <a:spcAft>
                <a:spcPct val="0"/>
              </a:spcAft>
              <a:defRPr>
                <a:solidFill>
                  <a:schemeClr val="tx1"/>
                </a:solidFill>
                <a:latin typeface="Arial" panose="020B0604020202020204" pitchFamily="34" charset="0"/>
              </a:defRPr>
            </a:lvl6pPr>
            <a:lvl7pPr marL="2970985" indent="-228537" eaLnBrk="0" fontAlgn="base" hangingPunct="0">
              <a:spcBef>
                <a:spcPct val="0"/>
              </a:spcBef>
              <a:spcAft>
                <a:spcPct val="0"/>
              </a:spcAft>
              <a:defRPr>
                <a:solidFill>
                  <a:schemeClr val="tx1"/>
                </a:solidFill>
                <a:latin typeface="Arial" panose="020B0604020202020204" pitchFamily="34" charset="0"/>
              </a:defRPr>
            </a:lvl7pPr>
            <a:lvl8pPr marL="3428060" indent="-228537" eaLnBrk="0" fontAlgn="base" hangingPunct="0">
              <a:spcBef>
                <a:spcPct val="0"/>
              </a:spcBef>
              <a:spcAft>
                <a:spcPct val="0"/>
              </a:spcAft>
              <a:defRPr>
                <a:solidFill>
                  <a:schemeClr val="tx1"/>
                </a:solidFill>
                <a:latin typeface="Arial" panose="020B0604020202020204" pitchFamily="34" charset="0"/>
              </a:defRPr>
            </a:lvl8pPr>
            <a:lvl9pPr marL="3885136" indent="-228537" eaLnBrk="0" fontAlgn="base" hangingPunct="0">
              <a:spcBef>
                <a:spcPct val="0"/>
              </a:spcBef>
              <a:spcAft>
                <a:spcPct val="0"/>
              </a:spcAft>
              <a:defRPr>
                <a:solidFill>
                  <a:schemeClr val="tx1"/>
                </a:solidFill>
                <a:latin typeface="Arial" panose="020B0604020202020204" pitchFamily="34" charset="0"/>
              </a:defRPr>
            </a:lvl9pPr>
          </a:lstStyle>
          <a:p>
            <a:pPr eaLnBrk="1" hangingPunct="1"/>
            <a:fld id="{E74DF356-AF98-4E66-BD57-CCB38257A674}" type="slidenum">
              <a:rPr lang="en-US" altLang="en-US"/>
              <a:pPr eaLnBrk="1" hangingPunct="1"/>
              <a:t>15</a:t>
            </a:fld>
            <a:endParaRPr lang="en-US" altLang="en-US"/>
          </a:p>
        </p:txBody>
      </p:sp>
      <p:sp>
        <p:nvSpPr>
          <p:cNvPr id="45059" name="Rectangle 2"/>
          <p:cNvSpPr>
            <a:spLocks noGrp="1" noRot="1" noChangeAspect="1" noChangeArrowheads="1" noTextEdit="1"/>
          </p:cNvSpPr>
          <p:nvPr>
            <p:ph type="sldImg"/>
          </p:nvPr>
        </p:nvSpPr>
        <p:spPr>
          <a:ln/>
        </p:spPr>
      </p:sp>
      <p:sp>
        <p:nvSpPr>
          <p:cNvPr id="450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GB" altLang="en-US" sz="800" b="1"/>
              <a:t>Key message:</a:t>
            </a:r>
            <a:endParaRPr lang="en-GB" altLang="en-US" sz="800"/>
          </a:p>
          <a:p>
            <a:pPr eaLnBrk="1" hangingPunct="1">
              <a:buFontTx/>
              <a:buChar char="•"/>
            </a:pPr>
            <a:r>
              <a:rPr lang="en-GB" altLang="en-US" sz="800"/>
              <a:t>When dealing with waste products, it is important to account for their value and potential risks.</a:t>
            </a:r>
          </a:p>
          <a:p>
            <a:pPr eaLnBrk="1" hangingPunct="1"/>
            <a:endParaRPr lang="de-DE" altLang="en-US" sz="800"/>
          </a:p>
          <a:p>
            <a:pPr eaLnBrk="1" hangingPunct="1"/>
            <a:r>
              <a:rPr lang="de-DE" altLang="en-US" sz="800" b="1"/>
              <a:t>Next slide:</a:t>
            </a:r>
            <a:r>
              <a:rPr lang="de-DE" altLang="en-US" sz="800"/>
              <a:t> What are the processes of sanitation systems?</a:t>
            </a:r>
          </a:p>
          <a:p>
            <a:pPr eaLnBrk="1" hangingPunct="1"/>
            <a:endParaRPr lang="de-DE" altLang="en-US" sz="800"/>
          </a:p>
          <a:p>
            <a:pPr eaLnBrk="1" hangingPunct="1"/>
            <a:r>
              <a:rPr lang="en-GB" altLang="en-US" sz="800" b="1"/>
              <a:t>Additional</a:t>
            </a:r>
            <a:r>
              <a:rPr lang="de-DE" altLang="en-US" sz="800" b="1"/>
              <a:t> information &amp; questions:</a:t>
            </a:r>
            <a:endParaRPr lang="de-DE" altLang="en-US" sz="800"/>
          </a:p>
          <a:p>
            <a:pPr eaLnBrk="1" hangingPunct="1"/>
            <a:r>
              <a:rPr lang="de-DE" altLang="en-US" sz="800"/>
              <a:t>Potential reuse applications could be:</a:t>
            </a:r>
          </a:p>
          <a:p>
            <a:pPr eaLnBrk="1" hangingPunct="1">
              <a:buFontTx/>
              <a:buChar char="•"/>
            </a:pPr>
            <a:r>
              <a:rPr lang="de-DE" altLang="en-US" sz="800"/>
              <a:t> Greywater should be reused for irrigation, washing, etc.</a:t>
            </a:r>
          </a:p>
          <a:p>
            <a:pPr eaLnBrk="1" hangingPunct="1">
              <a:buFontTx/>
              <a:buChar char="•"/>
            </a:pPr>
            <a:r>
              <a:rPr lang="de-DE" altLang="en-US" sz="800"/>
              <a:t> Urine is a perfect fertilizer</a:t>
            </a:r>
          </a:p>
          <a:p>
            <a:pPr eaLnBrk="1" hangingPunct="1">
              <a:buFontTx/>
              <a:buChar char="•"/>
            </a:pPr>
            <a:r>
              <a:rPr lang="de-DE" altLang="en-US" sz="800"/>
              <a:t> Faeces are very good soil conditioner (after treatment)</a:t>
            </a:r>
          </a:p>
          <a:p>
            <a:pPr eaLnBrk="1" hangingPunct="1"/>
            <a:r>
              <a:rPr lang="de-DE" altLang="en-US" sz="800"/>
              <a:t>=&gt; The sanitation products are valuable!</a:t>
            </a:r>
          </a:p>
          <a:p>
            <a:pPr eaLnBrk="1" hangingPunct="1"/>
            <a:endParaRPr lang="en-GB" altLang="en-US" sz="800">
              <a:cs typeface="Times New Roman" panose="02020603050405020304" pitchFamily="18" charset="0"/>
            </a:endParaRPr>
          </a:p>
          <a:p>
            <a:pPr eaLnBrk="1" hangingPunct="1">
              <a:lnSpc>
                <a:spcPct val="80000"/>
              </a:lnSpc>
              <a:buFontTx/>
              <a:buChar char="•"/>
            </a:pPr>
            <a:r>
              <a:rPr lang="en-GB" altLang="en-US" sz="800"/>
              <a:t> Which constituents cannot be removed from waste products by most treatment technologies? How can that problem be solved?</a:t>
            </a:r>
          </a:p>
          <a:p>
            <a:pPr eaLnBrk="1" hangingPunct="1">
              <a:lnSpc>
                <a:spcPct val="80000"/>
              </a:lnSpc>
              <a:buFontTx/>
              <a:buChar char="•"/>
            </a:pPr>
            <a:r>
              <a:rPr lang="en-GB" altLang="en-US" sz="800"/>
              <a:t> Why is the volume an important parameter for describing waste products?</a:t>
            </a:r>
          </a:p>
          <a:p>
            <a:pPr eaLnBrk="1" hangingPunct="1">
              <a:lnSpc>
                <a:spcPct val="80000"/>
              </a:lnSpc>
              <a:buFontTx/>
              <a:buChar char="•"/>
            </a:pPr>
            <a:r>
              <a:rPr lang="en-GB" altLang="en-US" sz="800"/>
              <a:t> Are the nutrients in faeces readily available? </a:t>
            </a:r>
          </a:p>
          <a:p>
            <a:pPr eaLnBrk="1" hangingPunct="1">
              <a:lnSpc>
                <a:spcPct val="80000"/>
              </a:lnSpc>
              <a:buFontTx/>
              <a:buChar char="•"/>
            </a:pPr>
            <a:r>
              <a:rPr lang="en-GB" altLang="en-US" sz="800"/>
              <a:t> How can eutrophication of a lake be reversed?</a:t>
            </a:r>
          </a:p>
          <a:p>
            <a:pPr eaLnBrk="1" hangingPunct="1">
              <a:lnSpc>
                <a:spcPct val="80000"/>
              </a:lnSpc>
              <a:buFontTx/>
              <a:buChar char="•"/>
            </a:pPr>
            <a:r>
              <a:rPr lang="en-GB" altLang="en-US" sz="800"/>
              <a:t> How can future generations meet their phosphorus demand?</a:t>
            </a:r>
            <a:endParaRPr lang="de-DE" altLang="en-US" sz="800">
              <a:solidFill>
                <a:srgbClr val="800080"/>
              </a:solidFill>
            </a:endParaRPr>
          </a:p>
        </p:txBody>
      </p:sp>
    </p:spTree>
    <p:extLst>
      <p:ext uri="{BB962C8B-B14F-4D97-AF65-F5344CB8AC3E}">
        <p14:creationId xmlns:p14="http://schemas.microsoft.com/office/powerpoint/2010/main" val="22246673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746" indent="-285672" eaLnBrk="0" hangingPunct="0">
              <a:defRPr>
                <a:solidFill>
                  <a:schemeClr val="tx1"/>
                </a:solidFill>
                <a:latin typeface="Arial" panose="020B0604020202020204" pitchFamily="34" charset="0"/>
              </a:defRPr>
            </a:lvl2pPr>
            <a:lvl3pPr marL="1142687" indent="-228537" eaLnBrk="0" hangingPunct="0">
              <a:defRPr>
                <a:solidFill>
                  <a:schemeClr val="tx1"/>
                </a:solidFill>
                <a:latin typeface="Arial" panose="020B0604020202020204" pitchFamily="34" charset="0"/>
              </a:defRPr>
            </a:lvl3pPr>
            <a:lvl4pPr marL="1599762" indent="-228537" eaLnBrk="0" hangingPunct="0">
              <a:defRPr>
                <a:solidFill>
                  <a:schemeClr val="tx1"/>
                </a:solidFill>
                <a:latin typeface="Arial" panose="020B0604020202020204" pitchFamily="34" charset="0"/>
              </a:defRPr>
            </a:lvl4pPr>
            <a:lvl5pPr marL="2056836" indent="-228537" eaLnBrk="0" hangingPunct="0">
              <a:defRPr>
                <a:solidFill>
                  <a:schemeClr val="tx1"/>
                </a:solidFill>
                <a:latin typeface="Arial" panose="020B0604020202020204" pitchFamily="34" charset="0"/>
              </a:defRPr>
            </a:lvl5pPr>
            <a:lvl6pPr marL="2513911" indent="-228537" eaLnBrk="0" fontAlgn="base" hangingPunct="0">
              <a:spcBef>
                <a:spcPct val="0"/>
              </a:spcBef>
              <a:spcAft>
                <a:spcPct val="0"/>
              </a:spcAft>
              <a:defRPr>
                <a:solidFill>
                  <a:schemeClr val="tx1"/>
                </a:solidFill>
                <a:latin typeface="Arial" panose="020B0604020202020204" pitchFamily="34" charset="0"/>
              </a:defRPr>
            </a:lvl6pPr>
            <a:lvl7pPr marL="2970985" indent="-228537" eaLnBrk="0" fontAlgn="base" hangingPunct="0">
              <a:spcBef>
                <a:spcPct val="0"/>
              </a:spcBef>
              <a:spcAft>
                <a:spcPct val="0"/>
              </a:spcAft>
              <a:defRPr>
                <a:solidFill>
                  <a:schemeClr val="tx1"/>
                </a:solidFill>
                <a:latin typeface="Arial" panose="020B0604020202020204" pitchFamily="34" charset="0"/>
              </a:defRPr>
            </a:lvl7pPr>
            <a:lvl8pPr marL="3428060" indent="-228537" eaLnBrk="0" fontAlgn="base" hangingPunct="0">
              <a:spcBef>
                <a:spcPct val="0"/>
              </a:spcBef>
              <a:spcAft>
                <a:spcPct val="0"/>
              </a:spcAft>
              <a:defRPr>
                <a:solidFill>
                  <a:schemeClr val="tx1"/>
                </a:solidFill>
                <a:latin typeface="Arial" panose="020B0604020202020204" pitchFamily="34" charset="0"/>
              </a:defRPr>
            </a:lvl8pPr>
            <a:lvl9pPr marL="3885136" indent="-228537" eaLnBrk="0" fontAlgn="base" hangingPunct="0">
              <a:spcBef>
                <a:spcPct val="0"/>
              </a:spcBef>
              <a:spcAft>
                <a:spcPct val="0"/>
              </a:spcAft>
              <a:defRPr>
                <a:solidFill>
                  <a:schemeClr val="tx1"/>
                </a:solidFill>
                <a:latin typeface="Arial" panose="020B0604020202020204" pitchFamily="34" charset="0"/>
              </a:defRPr>
            </a:lvl9pPr>
          </a:lstStyle>
          <a:p>
            <a:pPr eaLnBrk="1" hangingPunct="1"/>
            <a:fld id="{BFD573CA-D55D-472F-9075-D5989C2CF301}" type="slidenum">
              <a:rPr lang="en-US" altLang="en-US"/>
              <a:pPr eaLnBrk="1" hangingPunct="1"/>
              <a:t>16</a:t>
            </a:fld>
            <a:endParaRPr lang="en-US" altLang="en-US"/>
          </a:p>
        </p:txBody>
      </p:sp>
      <p:sp>
        <p:nvSpPr>
          <p:cNvPr id="47107" name="Rectangle 2"/>
          <p:cNvSpPr>
            <a:spLocks noGrp="1" noRot="1" noChangeAspect="1" noChangeArrowheads="1" noTextEdit="1"/>
          </p:cNvSpPr>
          <p:nvPr>
            <p:ph type="sldImg"/>
          </p:nvPr>
        </p:nvSpPr>
        <p:spPr>
          <a:ln/>
        </p:spPr>
      </p:sp>
      <p:sp>
        <p:nvSpPr>
          <p:cNvPr id="471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ts val="599"/>
              </a:spcBef>
            </a:pPr>
            <a:r>
              <a:rPr lang="en-GB" altLang="en-US" sz="800" b="1"/>
              <a:t>Key messages:</a:t>
            </a:r>
            <a:endParaRPr lang="en-GB" altLang="en-US" sz="800"/>
          </a:p>
          <a:p>
            <a:pPr>
              <a:spcBef>
                <a:spcPts val="599"/>
              </a:spcBef>
              <a:buFontTx/>
              <a:buChar char="•"/>
            </a:pPr>
            <a:r>
              <a:rPr lang="en-GB" altLang="en-US" sz="800"/>
              <a:t> A sanitation system is a combination of technologies through which the products flow.</a:t>
            </a:r>
          </a:p>
          <a:p>
            <a:pPr>
              <a:spcBef>
                <a:spcPts val="599"/>
              </a:spcBef>
              <a:buFontTx/>
              <a:buChar char="•"/>
            </a:pPr>
            <a:r>
              <a:rPr lang="de-DE" altLang="en-US" sz="800">
                <a:ea typeface="SimSun" panose="02010600030101010101" pitchFamily="2" charset="-122"/>
              </a:rPr>
              <a:t> Technologies which  perform the same, or similar function, </a:t>
            </a:r>
            <a:br>
              <a:rPr lang="de-DE" altLang="en-US" sz="800">
                <a:ea typeface="SimSun" panose="02010600030101010101" pitchFamily="2" charset="-122"/>
              </a:rPr>
            </a:br>
            <a:r>
              <a:rPr lang="de-DE" altLang="en-US" sz="800">
                <a:ea typeface="SimSun" panose="02010600030101010101" pitchFamily="2" charset="-122"/>
              </a:rPr>
              <a:t>are grouped into „Functional Groups“</a:t>
            </a:r>
            <a:br>
              <a:rPr lang="de-DE" altLang="en-US" sz="800">
                <a:ea typeface="SimSun" panose="02010600030101010101" pitchFamily="2" charset="-122"/>
              </a:rPr>
            </a:br>
            <a:endParaRPr lang="en-GB" altLang="en-US" sz="800"/>
          </a:p>
          <a:p>
            <a:pPr>
              <a:spcBef>
                <a:spcPts val="599"/>
              </a:spcBef>
            </a:pPr>
            <a:r>
              <a:rPr lang="en-GB" altLang="en-US" sz="800" b="1"/>
              <a:t>Next slide:</a:t>
            </a:r>
            <a:r>
              <a:rPr lang="en-GB" altLang="en-US" sz="800"/>
              <a:t> </a:t>
            </a:r>
            <a:r>
              <a:rPr lang="de-CH" altLang="en-US" sz="800"/>
              <a:t>How can the Functional Groups be linked?</a:t>
            </a:r>
            <a:r>
              <a:rPr lang="en-GB" altLang="en-US" sz="800"/>
              <a:t/>
            </a:r>
            <a:br>
              <a:rPr lang="en-GB" altLang="en-US" sz="800"/>
            </a:br>
            <a:endParaRPr lang="en-GB" altLang="en-US" sz="800"/>
          </a:p>
          <a:p>
            <a:pPr>
              <a:spcBef>
                <a:spcPts val="599"/>
              </a:spcBef>
            </a:pPr>
            <a:r>
              <a:rPr lang="en-GB" altLang="en-US" sz="800" b="1"/>
              <a:t>Additional information &amp; questions:</a:t>
            </a:r>
          </a:p>
          <a:p>
            <a:pPr>
              <a:spcBef>
                <a:spcPts val="599"/>
              </a:spcBef>
              <a:buFontTx/>
              <a:buChar char="•"/>
            </a:pPr>
            <a:r>
              <a:rPr lang="en-GB" altLang="en-US" sz="800"/>
              <a:t> User interface describes the type of toilet, pedestal, pan or urinal the user comes in contact with. User interface also determines the final composition of the product, as it is the place where water is introduced in the system. Thus, the choice of user interface is often dependent on the availability of water.</a:t>
            </a:r>
          </a:p>
          <a:p>
            <a:pPr>
              <a:spcBef>
                <a:spcPts val="599"/>
              </a:spcBef>
              <a:buFontTx/>
              <a:buChar char="•"/>
            </a:pPr>
            <a:r>
              <a:rPr lang="en-GB" altLang="en-US" sz="800"/>
              <a:t> Collection and storage/treatment describes the ways of collecting and storing products generated at the user interface; storage often also performs some level of treatment.</a:t>
            </a:r>
          </a:p>
          <a:p>
            <a:pPr>
              <a:spcBef>
                <a:spcPts val="599"/>
              </a:spcBef>
              <a:buFontTx/>
              <a:buChar char="•"/>
            </a:pPr>
            <a:r>
              <a:rPr lang="en-GB" altLang="en-US" sz="800"/>
              <a:t> Conveyance describes the way in which products are moved from one process to another. Although products may need to be moved in various ways to reach the required process, the longest and most important gap lies between on-site storage and (semi-) centralised treatment. For the sake of simplicity, conveyance is thus limited to moving products at this point.</a:t>
            </a:r>
          </a:p>
          <a:p>
            <a:pPr>
              <a:spcBef>
                <a:spcPts val="599"/>
              </a:spcBef>
              <a:buFontTx/>
              <a:buChar char="•"/>
            </a:pPr>
            <a:r>
              <a:rPr lang="en-GB" altLang="en-US" sz="800"/>
              <a:t> (Semi-) centralised treatment refers to the treatment systems which, unlike those used on-site, are larger, require a greater inflow (that can usually not be met by just one family) and often more skilled operation.</a:t>
            </a:r>
          </a:p>
          <a:p>
            <a:pPr>
              <a:spcBef>
                <a:spcPts val="599"/>
              </a:spcBef>
              <a:buFontTx/>
              <a:buChar char="•"/>
            </a:pPr>
            <a:r>
              <a:rPr lang="en-GB" altLang="en-US" sz="800"/>
              <a:t> Reuse and disposal refers to the ways in which products are ultimately returned to the soil, either as harmless substances or useful resources. Furthermore, products can also be re-introduced into the system as new products. A typical example is the use of partially treated greywater used for toilet flushing.</a:t>
            </a:r>
          </a:p>
          <a:p>
            <a:pPr>
              <a:spcBef>
                <a:spcPts val="599"/>
              </a:spcBef>
              <a:buFontTx/>
              <a:buChar char="•"/>
            </a:pPr>
            <a:endParaRPr lang="en-GB" altLang="en-US" sz="800"/>
          </a:p>
          <a:p>
            <a:pPr>
              <a:spcBef>
                <a:spcPts val="599"/>
              </a:spcBef>
              <a:buFontTx/>
              <a:buChar char="•"/>
            </a:pPr>
            <a:r>
              <a:rPr lang="en-GB" altLang="en-US" sz="800"/>
              <a:t> Which processes are not required in certain sanitation systems?</a:t>
            </a:r>
            <a:endParaRPr lang="en-GB" altLang="en-US" sz="800">
              <a:solidFill>
                <a:srgbClr val="0000FF"/>
              </a:solidFill>
            </a:endParaRPr>
          </a:p>
          <a:p>
            <a:pPr>
              <a:spcBef>
                <a:spcPts val="599"/>
              </a:spcBef>
            </a:pPr>
            <a:endParaRPr lang="en-GB" altLang="en-US" sz="800" i="1"/>
          </a:p>
          <a:p>
            <a:pPr>
              <a:spcBef>
                <a:spcPts val="599"/>
              </a:spcBef>
              <a:buFontTx/>
              <a:buChar char="•"/>
            </a:pPr>
            <a:endParaRPr lang="en-GB" altLang="en-US" sz="800" i="1"/>
          </a:p>
          <a:p>
            <a:pPr eaLnBrk="1" hangingPunct="1"/>
            <a:endParaRPr lang="de-CH" altLang="en-US" sz="800" b="1"/>
          </a:p>
        </p:txBody>
      </p:sp>
    </p:spTree>
    <p:extLst>
      <p:ext uri="{BB962C8B-B14F-4D97-AF65-F5344CB8AC3E}">
        <p14:creationId xmlns:p14="http://schemas.microsoft.com/office/powerpoint/2010/main" val="7405648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746" indent="-285672" eaLnBrk="0" hangingPunct="0">
              <a:defRPr>
                <a:solidFill>
                  <a:schemeClr val="tx1"/>
                </a:solidFill>
                <a:latin typeface="Arial" panose="020B0604020202020204" pitchFamily="34" charset="0"/>
              </a:defRPr>
            </a:lvl2pPr>
            <a:lvl3pPr marL="1142687" indent="-228537" eaLnBrk="0" hangingPunct="0">
              <a:defRPr>
                <a:solidFill>
                  <a:schemeClr val="tx1"/>
                </a:solidFill>
                <a:latin typeface="Arial" panose="020B0604020202020204" pitchFamily="34" charset="0"/>
              </a:defRPr>
            </a:lvl3pPr>
            <a:lvl4pPr marL="1599762" indent="-228537" eaLnBrk="0" hangingPunct="0">
              <a:defRPr>
                <a:solidFill>
                  <a:schemeClr val="tx1"/>
                </a:solidFill>
                <a:latin typeface="Arial" panose="020B0604020202020204" pitchFamily="34" charset="0"/>
              </a:defRPr>
            </a:lvl4pPr>
            <a:lvl5pPr marL="2056836" indent="-228537" eaLnBrk="0" hangingPunct="0">
              <a:defRPr>
                <a:solidFill>
                  <a:schemeClr val="tx1"/>
                </a:solidFill>
                <a:latin typeface="Arial" panose="020B0604020202020204" pitchFamily="34" charset="0"/>
              </a:defRPr>
            </a:lvl5pPr>
            <a:lvl6pPr marL="2513911" indent="-228537" eaLnBrk="0" fontAlgn="base" hangingPunct="0">
              <a:spcBef>
                <a:spcPct val="0"/>
              </a:spcBef>
              <a:spcAft>
                <a:spcPct val="0"/>
              </a:spcAft>
              <a:defRPr>
                <a:solidFill>
                  <a:schemeClr val="tx1"/>
                </a:solidFill>
                <a:latin typeface="Arial" panose="020B0604020202020204" pitchFamily="34" charset="0"/>
              </a:defRPr>
            </a:lvl6pPr>
            <a:lvl7pPr marL="2970985" indent="-228537" eaLnBrk="0" fontAlgn="base" hangingPunct="0">
              <a:spcBef>
                <a:spcPct val="0"/>
              </a:spcBef>
              <a:spcAft>
                <a:spcPct val="0"/>
              </a:spcAft>
              <a:defRPr>
                <a:solidFill>
                  <a:schemeClr val="tx1"/>
                </a:solidFill>
                <a:latin typeface="Arial" panose="020B0604020202020204" pitchFamily="34" charset="0"/>
              </a:defRPr>
            </a:lvl7pPr>
            <a:lvl8pPr marL="3428060" indent="-228537" eaLnBrk="0" fontAlgn="base" hangingPunct="0">
              <a:spcBef>
                <a:spcPct val="0"/>
              </a:spcBef>
              <a:spcAft>
                <a:spcPct val="0"/>
              </a:spcAft>
              <a:defRPr>
                <a:solidFill>
                  <a:schemeClr val="tx1"/>
                </a:solidFill>
                <a:latin typeface="Arial" panose="020B0604020202020204" pitchFamily="34" charset="0"/>
              </a:defRPr>
            </a:lvl8pPr>
            <a:lvl9pPr marL="3885136" indent="-228537" eaLnBrk="0" fontAlgn="base" hangingPunct="0">
              <a:spcBef>
                <a:spcPct val="0"/>
              </a:spcBef>
              <a:spcAft>
                <a:spcPct val="0"/>
              </a:spcAft>
              <a:defRPr>
                <a:solidFill>
                  <a:schemeClr val="tx1"/>
                </a:solidFill>
                <a:latin typeface="Arial" panose="020B0604020202020204" pitchFamily="34" charset="0"/>
              </a:defRPr>
            </a:lvl9pPr>
          </a:lstStyle>
          <a:p>
            <a:pPr eaLnBrk="1" hangingPunct="1"/>
            <a:fld id="{903129D7-BEBE-4A5C-B42C-94AD11B17560}" type="slidenum">
              <a:rPr lang="en-US" altLang="en-US"/>
              <a:pPr eaLnBrk="1" hangingPunct="1"/>
              <a:t>17</a:t>
            </a:fld>
            <a:endParaRPr lang="en-US" altLang="en-US"/>
          </a:p>
        </p:txBody>
      </p:sp>
      <p:sp>
        <p:nvSpPr>
          <p:cNvPr id="48131" name="Rectangle 2"/>
          <p:cNvSpPr>
            <a:spLocks noGrp="1" noRot="1" noChangeAspect="1" noChangeArrowheads="1" noTextEdit="1"/>
          </p:cNvSpPr>
          <p:nvPr>
            <p:ph type="sldImg"/>
          </p:nvPr>
        </p:nvSpPr>
        <p:spPr>
          <a:ln/>
        </p:spPr>
      </p:sp>
      <p:sp>
        <p:nvSpPr>
          <p:cNvPr id="481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sz="800" b="1"/>
              <a:t>Key messages:</a:t>
            </a:r>
            <a:endParaRPr lang="en-US" altLang="en-US" sz="800"/>
          </a:p>
          <a:p>
            <a:pPr eaLnBrk="1" hangingPunct="1">
              <a:buFontTx/>
              <a:buChar char="•"/>
            </a:pPr>
            <a:r>
              <a:rPr lang="de-DE" altLang="en-US" sz="800"/>
              <a:t> Only selected combinations of technologies will lead to functional systems.</a:t>
            </a:r>
            <a:endParaRPr lang="en-GB" altLang="en-US" sz="800"/>
          </a:p>
          <a:p>
            <a:pPr eaLnBrk="1" hangingPunct="1">
              <a:buFontTx/>
              <a:buChar char="•"/>
            </a:pPr>
            <a:r>
              <a:rPr lang="en-GB" altLang="en-US" sz="800"/>
              <a:t> The most site-specific system option has to be selected on a case-to-case basis.</a:t>
            </a:r>
            <a:endParaRPr lang="en-US" altLang="en-US" sz="800"/>
          </a:p>
          <a:p>
            <a:pPr eaLnBrk="1" hangingPunct="1"/>
            <a:r>
              <a:rPr lang="en-US" altLang="en-US" sz="800"/>
              <a:t>Note: in some systems, not all processes are required. Eg. When composting faeces locally, no conveyance nor central treatment is required.</a:t>
            </a:r>
          </a:p>
          <a:p>
            <a:pPr eaLnBrk="1" hangingPunct="1"/>
            <a:endParaRPr lang="en-US" altLang="en-US" sz="800"/>
          </a:p>
          <a:p>
            <a:pPr eaLnBrk="1" hangingPunct="1"/>
            <a:r>
              <a:rPr lang="en-US" altLang="en-US" sz="800" b="1"/>
              <a:t>Next slide:</a:t>
            </a:r>
            <a:r>
              <a:rPr lang="en-US" altLang="en-US" sz="800"/>
              <a:t> </a:t>
            </a:r>
            <a:r>
              <a:rPr lang="de-CH" altLang="en-US" sz="800"/>
              <a:t>How can sanitation systems be classified?</a:t>
            </a:r>
            <a:endParaRPr lang="en-US" altLang="en-US" sz="800"/>
          </a:p>
          <a:p>
            <a:pPr eaLnBrk="1" hangingPunct="1"/>
            <a:endParaRPr lang="en-US" altLang="en-US" sz="800"/>
          </a:p>
          <a:p>
            <a:pPr eaLnBrk="1" hangingPunct="1"/>
            <a:r>
              <a:rPr lang="en-GB" altLang="en-US" sz="800" b="1"/>
              <a:t>Additional</a:t>
            </a:r>
            <a:r>
              <a:rPr lang="en-US" altLang="en-US" sz="800" b="1"/>
              <a:t> information &amp; questions:</a:t>
            </a:r>
            <a:endParaRPr lang="en-US" altLang="en-US" sz="800"/>
          </a:p>
          <a:p>
            <a:pPr>
              <a:spcBef>
                <a:spcPts val="599"/>
              </a:spcBef>
            </a:pPr>
            <a:r>
              <a:rPr lang="en-GB" altLang="en-US" sz="800"/>
              <a:t>A system is a set of technologies, each processing the products until they are ultimately disposed of. In other words, processing all the waste products “from cradle to grave” should be considered. As aforementioned, one can distinguish between eight mainly different treatment systems whose technologies can be logically linked to form an effective system.</a:t>
            </a:r>
          </a:p>
          <a:p>
            <a:pPr>
              <a:spcBef>
                <a:spcPts val="599"/>
              </a:spcBef>
            </a:pPr>
            <a:r>
              <a:rPr lang="en-GB" altLang="en-US" sz="800"/>
              <a:t>Though the system templates (i.e. groups of processes and products) are predefined, the exact system and favoured technology still have to be selected from among the options provided. The choice is context-specific and should be made on the basis of the local environment, culture and resources. Despite the different technology options available, a comprehensive study of the specific situation is necessary prior to making the final decision. </a:t>
            </a:r>
          </a:p>
          <a:p>
            <a:pPr eaLnBrk="1" hangingPunct="1"/>
            <a:endParaRPr lang="en-GB" altLang="en-US" sz="800"/>
          </a:p>
          <a:p>
            <a:pPr eaLnBrk="1" hangingPunct="1">
              <a:buFontTx/>
              <a:buChar char="•"/>
            </a:pPr>
            <a:r>
              <a:rPr lang="en-GB" altLang="en-US" sz="800"/>
              <a:t> Who should choose the technology options and based on what criteria?</a:t>
            </a:r>
            <a:endParaRPr lang="en-GB" altLang="en-US" sz="800">
              <a:solidFill>
                <a:srgbClr val="800080"/>
              </a:solidFill>
            </a:endParaRPr>
          </a:p>
          <a:p>
            <a:pPr eaLnBrk="1" hangingPunct="1"/>
            <a:endParaRPr lang="en-US" altLang="en-US" sz="800"/>
          </a:p>
        </p:txBody>
      </p:sp>
    </p:spTree>
    <p:extLst>
      <p:ext uri="{BB962C8B-B14F-4D97-AF65-F5344CB8AC3E}">
        <p14:creationId xmlns:p14="http://schemas.microsoft.com/office/powerpoint/2010/main" val="35630725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746" indent="-285672" eaLnBrk="0" hangingPunct="0">
              <a:defRPr>
                <a:solidFill>
                  <a:schemeClr val="tx1"/>
                </a:solidFill>
                <a:latin typeface="Arial" panose="020B0604020202020204" pitchFamily="34" charset="0"/>
              </a:defRPr>
            </a:lvl2pPr>
            <a:lvl3pPr marL="1142687" indent="-228537" eaLnBrk="0" hangingPunct="0">
              <a:defRPr>
                <a:solidFill>
                  <a:schemeClr val="tx1"/>
                </a:solidFill>
                <a:latin typeface="Arial" panose="020B0604020202020204" pitchFamily="34" charset="0"/>
              </a:defRPr>
            </a:lvl3pPr>
            <a:lvl4pPr marL="1599762" indent="-228537" eaLnBrk="0" hangingPunct="0">
              <a:defRPr>
                <a:solidFill>
                  <a:schemeClr val="tx1"/>
                </a:solidFill>
                <a:latin typeface="Arial" panose="020B0604020202020204" pitchFamily="34" charset="0"/>
              </a:defRPr>
            </a:lvl4pPr>
            <a:lvl5pPr marL="2056836" indent="-228537" eaLnBrk="0" hangingPunct="0">
              <a:defRPr>
                <a:solidFill>
                  <a:schemeClr val="tx1"/>
                </a:solidFill>
                <a:latin typeface="Arial" panose="020B0604020202020204" pitchFamily="34" charset="0"/>
              </a:defRPr>
            </a:lvl5pPr>
            <a:lvl6pPr marL="2513911" indent="-228537" eaLnBrk="0" fontAlgn="base" hangingPunct="0">
              <a:spcBef>
                <a:spcPct val="0"/>
              </a:spcBef>
              <a:spcAft>
                <a:spcPct val="0"/>
              </a:spcAft>
              <a:defRPr>
                <a:solidFill>
                  <a:schemeClr val="tx1"/>
                </a:solidFill>
                <a:latin typeface="Arial" panose="020B0604020202020204" pitchFamily="34" charset="0"/>
              </a:defRPr>
            </a:lvl6pPr>
            <a:lvl7pPr marL="2970985" indent="-228537" eaLnBrk="0" fontAlgn="base" hangingPunct="0">
              <a:spcBef>
                <a:spcPct val="0"/>
              </a:spcBef>
              <a:spcAft>
                <a:spcPct val="0"/>
              </a:spcAft>
              <a:defRPr>
                <a:solidFill>
                  <a:schemeClr val="tx1"/>
                </a:solidFill>
                <a:latin typeface="Arial" panose="020B0604020202020204" pitchFamily="34" charset="0"/>
              </a:defRPr>
            </a:lvl7pPr>
            <a:lvl8pPr marL="3428060" indent="-228537" eaLnBrk="0" fontAlgn="base" hangingPunct="0">
              <a:spcBef>
                <a:spcPct val="0"/>
              </a:spcBef>
              <a:spcAft>
                <a:spcPct val="0"/>
              </a:spcAft>
              <a:defRPr>
                <a:solidFill>
                  <a:schemeClr val="tx1"/>
                </a:solidFill>
                <a:latin typeface="Arial" panose="020B0604020202020204" pitchFamily="34" charset="0"/>
              </a:defRPr>
            </a:lvl8pPr>
            <a:lvl9pPr marL="3885136" indent="-228537" eaLnBrk="0" fontAlgn="base" hangingPunct="0">
              <a:spcBef>
                <a:spcPct val="0"/>
              </a:spcBef>
              <a:spcAft>
                <a:spcPct val="0"/>
              </a:spcAft>
              <a:defRPr>
                <a:solidFill>
                  <a:schemeClr val="tx1"/>
                </a:solidFill>
                <a:latin typeface="Arial" panose="020B0604020202020204" pitchFamily="34" charset="0"/>
              </a:defRPr>
            </a:lvl9pPr>
          </a:lstStyle>
          <a:p>
            <a:pPr eaLnBrk="1" hangingPunct="1"/>
            <a:fld id="{903129D7-BEBE-4A5C-B42C-94AD11B17560}" type="slidenum">
              <a:rPr lang="en-US" altLang="en-US"/>
              <a:pPr eaLnBrk="1" hangingPunct="1"/>
              <a:t>18</a:t>
            </a:fld>
            <a:endParaRPr lang="en-US" altLang="en-US"/>
          </a:p>
        </p:txBody>
      </p:sp>
      <p:sp>
        <p:nvSpPr>
          <p:cNvPr id="48131" name="Rectangle 2"/>
          <p:cNvSpPr>
            <a:spLocks noGrp="1" noRot="1" noChangeAspect="1" noChangeArrowheads="1" noTextEdit="1"/>
          </p:cNvSpPr>
          <p:nvPr>
            <p:ph type="sldImg"/>
          </p:nvPr>
        </p:nvSpPr>
        <p:spPr>
          <a:ln/>
        </p:spPr>
      </p:sp>
      <p:sp>
        <p:nvSpPr>
          <p:cNvPr id="481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sz="800" b="1"/>
              <a:t>Key messages:</a:t>
            </a:r>
            <a:endParaRPr lang="en-US" altLang="en-US" sz="800"/>
          </a:p>
          <a:p>
            <a:pPr eaLnBrk="1" hangingPunct="1">
              <a:buFontTx/>
              <a:buChar char="•"/>
            </a:pPr>
            <a:r>
              <a:rPr lang="de-DE" altLang="en-US" sz="800"/>
              <a:t> Only selected combinations of technologies will lead to functional systems.</a:t>
            </a:r>
            <a:endParaRPr lang="en-GB" altLang="en-US" sz="800"/>
          </a:p>
          <a:p>
            <a:pPr eaLnBrk="1" hangingPunct="1">
              <a:buFontTx/>
              <a:buChar char="•"/>
            </a:pPr>
            <a:r>
              <a:rPr lang="en-GB" altLang="en-US" sz="800"/>
              <a:t> The most site-specific system option has to be selected on a case-to-case basis.</a:t>
            </a:r>
            <a:endParaRPr lang="en-US" altLang="en-US" sz="800"/>
          </a:p>
          <a:p>
            <a:pPr eaLnBrk="1" hangingPunct="1"/>
            <a:r>
              <a:rPr lang="en-US" altLang="en-US" sz="800"/>
              <a:t>Note: in some systems, not all processes are required. Eg. When composting faeces locally, no conveyance nor central treatment is required.</a:t>
            </a:r>
          </a:p>
          <a:p>
            <a:pPr eaLnBrk="1" hangingPunct="1"/>
            <a:endParaRPr lang="en-US" altLang="en-US" sz="800"/>
          </a:p>
          <a:p>
            <a:pPr eaLnBrk="1" hangingPunct="1"/>
            <a:r>
              <a:rPr lang="en-US" altLang="en-US" sz="800" b="1"/>
              <a:t>Next slide:</a:t>
            </a:r>
            <a:r>
              <a:rPr lang="en-US" altLang="en-US" sz="800"/>
              <a:t> </a:t>
            </a:r>
            <a:r>
              <a:rPr lang="de-CH" altLang="en-US" sz="800"/>
              <a:t>How can sanitation systems be classified?</a:t>
            </a:r>
            <a:endParaRPr lang="en-US" altLang="en-US" sz="800"/>
          </a:p>
          <a:p>
            <a:pPr eaLnBrk="1" hangingPunct="1"/>
            <a:endParaRPr lang="en-US" altLang="en-US" sz="800"/>
          </a:p>
          <a:p>
            <a:pPr eaLnBrk="1" hangingPunct="1"/>
            <a:r>
              <a:rPr lang="en-GB" altLang="en-US" sz="800" b="1"/>
              <a:t>Additional</a:t>
            </a:r>
            <a:r>
              <a:rPr lang="en-US" altLang="en-US" sz="800" b="1"/>
              <a:t> information &amp; questions:</a:t>
            </a:r>
            <a:endParaRPr lang="en-US" altLang="en-US" sz="800"/>
          </a:p>
          <a:p>
            <a:pPr>
              <a:spcBef>
                <a:spcPts val="599"/>
              </a:spcBef>
            </a:pPr>
            <a:r>
              <a:rPr lang="en-GB" altLang="en-US" sz="800"/>
              <a:t>A system is a set of technologies, each processing the products until they are ultimately disposed of. In other words, processing all the waste products “from cradle to grave” should be considered. As aforementioned, one can distinguish between eight mainly different treatment systems whose technologies can be logically linked to form an effective system.</a:t>
            </a:r>
          </a:p>
          <a:p>
            <a:pPr>
              <a:spcBef>
                <a:spcPts val="599"/>
              </a:spcBef>
            </a:pPr>
            <a:r>
              <a:rPr lang="en-GB" altLang="en-US" sz="800"/>
              <a:t>Though the system templates (i.e. groups of processes and products) are predefined, the exact system and favoured technology still have to be selected from among the options provided. The choice is context-specific and should be made on the basis of the local environment, culture and resources. Despite the different technology options available, a comprehensive study of the specific situation is necessary prior to making the final decision. </a:t>
            </a:r>
          </a:p>
          <a:p>
            <a:pPr eaLnBrk="1" hangingPunct="1"/>
            <a:endParaRPr lang="en-GB" altLang="en-US" sz="800"/>
          </a:p>
          <a:p>
            <a:pPr eaLnBrk="1" hangingPunct="1">
              <a:buFontTx/>
              <a:buChar char="•"/>
            </a:pPr>
            <a:r>
              <a:rPr lang="en-GB" altLang="en-US" sz="800"/>
              <a:t> Who should choose the technology options and based on what criteria?</a:t>
            </a:r>
            <a:endParaRPr lang="en-GB" altLang="en-US" sz="800">
              <a:solidFill>
                <a:srgbClr val="800080"/>
              </a:solidFill>
            </a:endParaRPr>
          </a:p>
          <a:p>
            <a:pPr eaLnBrk="1" hangingPunct="1"/>
            <a:endParaRPr lang="en-US" altLang="en-US" sz="800"/>
          </a:p>
        </p:txBody>
      </p:sp>
    </p:spTree>
    <p:extLst>
      <p:ext uri="{BB962C8B-B14F-4D97-AF65-F5344CB8AC3E}">
        <p14:creationId xmlns:p14="http://schemas.microsoft.com/office/powerpoint/2010/main" val="6871036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09381" indent="-272839" eaLnBrk="0" hangingPunct="0">
              <a:defRPr>
                <a:solidFill>
                  <a:schemeClr val="tx1"/>
                </a:solidFill>
                <a:latin typeface="Arial" panose="020B0604020202020204" pitchFamily="34" charset="0"/>
              </a:defRPr>
            </a:lvl2pPr>
            <a:lvl3pPr marL="1091355" indent="-218271" eaLnBrk="0" hangingPunct="0">
              <a:defRPr>
                <a:solidFill>
                  <a:schemeClr val="tx1"/>
                </a:solidFill>
                <a:latin typeface="Arial" panose="020B0604020202020204" pitchFamily="34" charset="0"/>
              </a:defRPr>
            </a:lvl3pPr>
            <a:lvl4pPr marL="1527898" indent="-218271" eaLnBrk="0" hangingPunct="0">
              <a:defRPr>
                <a:solidFill>
                  <a:schemeClr val="tx1"/>
                </a:solidFill>
                <a:latin typeface="Arial" panose="020B0604020202020204" pitchFamily="34" charset="0"/>
              </a:defRPr>
            </a:lvl4pPr>
            <a:lvl5pPr marL="1964440" indent="-218271" eaLnBrk="0" hangingPunct="0">
              <a:defRPr>
                <a:solidFill>
                  <a:schemeClr val="tx1"/>
                </a:solidFill>
                <a:latin typeface="Arial" panose="020B0604020202020204" pitchFamily="34" charset="0"/>
              </a:defRPr>
            </a:lvl5pPr>
            <a:lvl6pPr marL="2400982" indent="-218271" eaLnBrk="0" fontAlgn="base" hangingPunct="0">
              <a:spcBef>
                <a:spcPct val="0"/>
              </a:spcBef>
              <a:spcAft>
                <a:spcPct val="0"/>
              </a:spcAft>
              <a:defRPr>
                <a:solidFill>
                  <a:schemeClr val="tx1"/>
                </a:solidFill>
                <a:latin typeface="Arial" panose="020B0604020202020204" pitchFamily="34" charset="0"/>
              </a:defRPr>
            </a:lvl6pPr>
            <a:lvl7pPr marL="2837524" indent="-218271" eaLnBrk="0" fontAlgn="base" hangingPunct="0">
              <a:spcBef>
                <a:spcPct val="0"/>
              </a:spcBef>
              <a:spcAft>
                <a:spcPct val="0"/>
              </a:spcAft>
              <a:defRPr>
                <a:solidFill>
                  <a:schemeClr val="tx1"/>
                </a:solidFill>
                <a:latin typeface="Arial" panose="020B0604020202020204" pitchFamily="34" charset="0"/>
              </a:defRPr>
            </a:lvl7pPr>
            <a:lvl8pPr marL="3274066" indent="-218271" eaLnBrk="0" fontAlgn="base" hangingPunct="0">
              <a:spcBef>
                <a:spcPct val="0"/>
              </a:spcBef>
              <a:spcAft>
                <a:spcPct val="0"/>
              </a:spcAft>
              <a:defRPr>
                <a:solidFill>
                  <a:schemeClr val="tx1"/>
                </a:solidFill>
                <a:latin typeface="Arial" panose="020B0604020202020204" pitchFamily="34" charset="0"/>
              </a:defRPr>
            </a:lvl8pPr>
            <a:lvl9pPr marL="3710609" indent="-218271" eaLnBrk="0" fontAlgn="base" hangingPunct="0">
              <a:spcBef>
                <a:spcPct val="0"/>
              </a:spcBef>
              <a:spcAft>
                <a:spcPct val="0"/>
              </a:spcAft>
              <a:defRPr>
                <a:solidFill>
                  <a:schemeClr val="tx1"/>
                </a:solidFill>
                <a:latin typeface="Arial" panose="020B0604020202020204" pitchFamily="34" charset="0"/>
              </a:defRPr>
            </a:lvl9pPr>
          </a:lstStyle>
          <a:p>
            <a:pPr eaLnBrk="1" hangingPunct="1"/>
            <a:fld id="{59CFC24D-B2C6-454F-ACF4-315DFD1F4ED3}" type="slidenum">
              <a:rPr lang="en-US" altLang="en-US"/>
              <a:pPr eaLnBrk="1" hangingPunct="1"/>
              <a:t>19</a:t>
            </a:fld>
            <a:endParaRPr lang="en-US" altLang="en-US"/>
          </a:p>
        </p:txBody>
      </p:sp>
      <p:sp>
        <p:nvSpPr>
          <p:cNvPr id="45059" name="Rectangle 2"/>
          <p:cNvSpPr>
            <a:spLocks noRot="1" noChangeArrowheads="1" noTextEdit="1"/>
          </p:cNvSpPr>
          <p:nvPr>
            <p:ph type="sldImg"/>
          </p:nvPr>
        </p:nvSpPr>
        <p:spPr>
          <a:ln/>
        </p:spPr>
      </p:sp>
      <p:sp>
        <p:nvSpPr>
          <p:cNvPr id="450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4992131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5.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F48F1014-FEA5-453D-B8A0-5D8DFB560289}" type="datetimeFigureOut">
              <a:rPr lang="en-US" smtClean="0"/>
              <a:pPr/>
              <a:t>3/23/2018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4C6C745-B1E7-41A6-9A87-12AE0BB1A730}" type="slidenum">
              <a:rPr lang="en-US" smtClean="0"/>
              <a:pPr/>
              <a:t>‹#›</a:t>
            </a:fld>
            <a:endParaRPr lang="en-US"/>
          </a:p>
        </p:txBody>
      </p:sp>
    </p:spTree>
    <p:extLst>
      <p:ext uri="{BB962C8B-B14F-4D97-AF65-F5344CB8AC3E}">
        <p14:creationId xmlns:p14="http://schemas.microsoft.com/office/powerpoint/2010/main" val="22145990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48F1014-FEA5-453D-B8A0-5D8DFB560289}" type="datetimeFigureOut">
              <a:rPr lang="en-US" smtClean="0"/>
              <a:pPr/>
              <a:t>3/23/2018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4C6C745-B1E7-41A6-9A87-12AE0BB1A730}" type="slidenum">
              <a:rPr lang="en-US" smtClean="0"/>
              <a:pPr/>
              <a:t>‹#›</a:t>
            </a:fld>
            <a:endParaRPr lang="en-US"/>
          </a:p>
        </p:txBody>
      </p:sp>
    </p:spTree>
    <p:extLst>
      <p:ext uri="{BB962C8B-B14F-4D97-AF65-F5344CB8AC3E}">
        <p14:creationId xmlns:p14="http://schemas.microsoft.com/office/powerpoint/2010/main" val="7580385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48F1014-FEA5-453D-B8A0-5D8DFB560289}" type="datetimeFigureOut">
              <a:rPr lang="en-US" smtClean="0"/>
              <a:pPr/>
              <a:t>3/23/2018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4C6C745-B1E7-41A6-9A87-12AE0BB1A730}" type="slidenum">
              <a:rPr lang="en-US" smtClean="0"/>
              <a:pPr/>
              <a:t>‹#›</a:t>
            </a:fld>
            <a:endParaRPr lang="en-US"/>
          </a:p>
        </p:txBody>
      </p:sp>
    </p:spTree>
    <p:extLst>
      <p:ext uri="{BB962C8B-B14F-4D97-AF65-F5344CB8AC3E}">
        <p14:creationId xmlns:p14="http://schemas.microsoft.com/office/powerpoint/2010/main" val="80162609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889125" y="361950"/>
            <a:ext cx="6832600" cy="301625"/>
          </a:xfrm>
        </p:spPr>
        <p:txBody>
          <a:bodyPr/>
          <a:lstStyle/>
          <a:p>
            <a:r>
              <a:rPr lang="en-US" smtClean="0"/>
              <a:t>Click to edit Master title style</a:t>
            </a:r>
            <a:endParaRPr lang="en-US"/>
          </a:p>
        </p:txBody>
      </p:sp>
      <p:sp>
        <p:nvSpPr>
          <p:cNvPr id="3" name="Table Placeholder 2"/>
          <p:cNvSpPr>
            <a:spLocks noGrp="1"/>
          </p:cNvSpPr>
          <p:nvPr>
            <p:ph type="tbl" idx="1"/>
          </p:nvPr>
        </p:nvSpPr>
        <p:spPr>
          <a:xfrm>
            <a:off x="1897063" y="1112838"/>
            <a:ext cx="6832600" cy="1614487"/>
          </a:xfrm>
        </p:spPr>
        <p:txBody>
          <a:bodyPr/>
          <a:lstStyle/>
          <a:p>
            <a:pPr lvl="0"/>
            <a:endParaRPr lang="en-US" noProof="0" smtClean="0"/>
          </a:p>
        </p:txBody>
      </p:sp>
      <p:sp>
        <p:nvSpPr>
          <p:cNvPr id="4" name="Rectangle 7"/>
          <p:cNvSpPr>
            <a:spLocks noGrp="1" noChangeArrowheads="1"/>
          </p:cNvSpPr>
          <p:nvPr>
            <p:ph type="dt" sz="half" idx="10"/>
          </p:nvPr>
        </p:nvSpPr>
        <p:spPr>
          <a:ln/>
        </p:spPr>
        <p:txBody>
          <a:bodyPr/>
          <a:lstStyle>
            <a:lvl1pPr>
              <a:defRPr/>
            </a:lvl1pPr>
          </a:lstStyle>
          <a:p>
            <a:pPr>
              <a:defRPr/>
            </a:pPr>
            <a:r>
              <a:rPr lang="en-GB"/>
              <a:t>Sandec Training Tool</a:t>
            </a:r>
          </a:p>
        </p:txBody>
      </p:sp>
      <p:sp>
        <p:nvSpPr>
          <p:cNvPr id="5" name="Rectangle 8"/>
          <p:cNvSpPr>
            <a:spLocks noGrp="1" noChangeArrowheads="1"/>
          </p:cNvSpPr>
          <p:nvPr>
            <p:ph type="sldNum" sz="quarter" idx="11"/>
          </p:nvPr>
        </p:nvSpPr>
        <p:spPr>
          <a:ln/>
        </p:spPr>
        <p:txBody>
          <a:bodyPr/>
          <a:lstStyle>
            <a:lvl1pPr>
              <a:defRPr/>
            </a:lvl1pPr>
          </a:lstStyle>
          <a:p>
            <a:fld id="{6D107362-5A5E-48DD-9578-0BB61F964303}" type="slidenum">
              <a:rPr lang="en-GB" altLang="en-US"/>
              <a:pPr/>
              <a:t>‹#›</a:t>
            </a:fld>
            <a:endParaRPr lang="en-GB" altLang="en-US"/>
          </a:p>
        </p:txBody>
      </p:sp>
    </p:spTree>
    <p:extLst>
      <p:ext uri="{BB962C8B-B14F-4D97-AF65-F5344CB8AC3E}">
        <p14:creationId xmlns:p14="http://schemas.microsoft.com/office/powerpoint/2010/main" val="411215694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0"/>
        <p:cNvGrpSpPr/>
        <p:nvPr/>
      </p:nvGrpSpPr>
      <p:grpSpPr>
        <a:xfrm>
          <a:off x="0" y="0"/>
          <a:ext cx="0" cy="0"/>
          <a:chOff x="0" y="0"/>
          <a:chExt cx="0" cy="0"/>
        </a:xfrm>
      </p:grpSpPr>
      <p:sp>
        <p:nvSpPr>
          <p:cNvPr id="11" name="Shape 11"/>
          <p:cNvSpPr txBox="1">
            <a:spLocks noGrp="1"/>
          </p:cNvSpPr>
          <p:nvPr>
            <p:ph type="title"/>
          </p:nvPr>
        </p:nvSpPr>
        <p:spPr>
          <a:xfrm>
            <a:off x="457200" y="274637"/>
            <a:ext cx="8229600" cy="1143000"/>
          </a:xfrm>
          <a:prstGeom prst="rect">
            <a:avLst/>
          </a:prstGeom>
        </p:spPr>
        <p:txBody>
          <a:bodyPr lIns="91425" tIns="91425" rIns="91425" bIns="91425" anchor="b"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12" name="Shape 12"/>
          <p:cNvSpPr txBox="1">
            <a:spLocks noGrp="1"/>
          </p:cNvSpPr>
          <p:nvPr>
            <p:ph type="body" idx="1"/>
          </p:nvPr>
        </p:nvSpPr>
        <p:spPr>
          <a:xfrm>
            <a:off x="457200" y="1600200"/>
            <a:ext cx="8229600" cy="4967573"/>
          </a:xfrm>
          <a:prstGeom prst="rect">
            <a:avLst/>
          </a:prstGeom>
        </p:spPr>
        <p:txBody>
          <a:bodyPr lIns="91425" tIns="91425" rIns="91425" bIns="91425" anchor="t" anchorCtr="0"/>
          <a:lstStyle>
            <a:lvl1pPr>
              <a:spcBef>
                <a:spcPts val="0"/>
              </a:spcBef>
              <a:defRPr/>
            </a:lvl1pPr>
            <a:lvl2pPr indent="457200">
              <a:spcBef>
                <a:spcPts val="0"/>
              </a:spcBef>
              <a:defRPr/>
            </a:lvl2pPr>
            <a:lvl3pPr indent="914400">
              <a:spcBef>
                <a:spcPts val="0"/>
              </a:spcBef>
              <a:defRPr/>
            </a:lvl3pPr>
            <a:lvl4pPr indent="1371600">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Tree>
    <p:extLst>
      <p:ext uri="{BB962C8B-B14F-4D97-AF65-F5344CB8AC3E}">
        <p14:creationId xmlns:p14="http://schemas.microsoft.com/office/powerpoint/2010/main" val="215852865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CH" smtClean="0"/>
              <a:t>Click to edit Master title style</a:t>
            </a:r>
            <a:endParaRPr lang="fr-CH"/>
          </a:p>
        </p:txBody>
      </p:sp>
      <p:sp>
        <p:nvSpPr>
          <p:cNvPr id="3" name="Rectangle 17"/>
          <p:cNvSpPr>
            <a:spLocks noGrp="1" noChangeArrowheads="1"/>
          </p:cNvSpPr>
          <p:nvPr>
            <p:ph type="sldNum" sz="quarter" idx="10"/>
          </p:nvPr>
        </p:nvSpPr>
        <p:spPr>
          <a:ln/>
        </p:spPr>
        <p:txBody>
          <a:bodyPr/>
          <a:lstStyle>
            <a:lvl1pPr>
              <a:defRPr/>
            </a:lvl1pPr>
          </a:lstStyle>
          <a:p>
            <a:pPr>
              <a:defRPr/>
            </a:pPr>
            <a:fld id="{395A8F26-E939-4CF9-871B-19617DDABAFF}" type="slidenum">
              <a:rPr lang="en-GB"/>
              <a:pPr>
                <a:defRPr/>
              </a:pPr>
              <a:t>‹#›</a:t>
            </a:fld>
            <a:endParaRPr lang="en-GB"/>
          </a:p>
        </p:txBody>
      </p:sp>
    </p:spTree>
    <p:extLst>
      <p:ext uri="{BB962C8B-B14F-4D97-AF65-F5344CB8AC3E}">
        <p14:creationId xmlns:p14="http://schemas.microsoft.com/office/powerpoint/2010/main" val="238602915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60363" y="919163"/>
            <a:ext cx="8388350" cy="504825"/>
          </a:xfrm>
        </p:spPr>
        <p:txBody>
          <a:bodyPr/>
          <a:lstStyle>
            <a:lvl1pPr>
              <a:defRPr sz="2000"/>
            </a:lvl1pPr>
          </a:lstStyle>
          <a:p>
            <a:r>
              <a:rPr lang="fr-CH" dirty="0" smtClean="0"/>
              <a:t>Click to edit Master title style</a:t>
            </a:r>
            <a:endParaRPr lang="fr-CH" dirty="0"/>
          </a:p>
        </p:txBody>
      </p:sp>
      <p:sp>
        <p:nvSpPr>
          <p:cNvPr id="3" name="Content Placeholder 2"/>
          <p:cNvSpPr>
            <a:spLocks noGrp="1"/>
          </p:cNvSpPr>
          <p:nvPr>
            <p:ph idx="1"/>
          </p:nvPr>
        </p:nvSpPr>
        <p:spPr>
          <a:xfrm>
            <a:off x="360363" y="1495425"/>
            <a:ext cx="8388350" cy="4525963"/>
          </a:xfrm>
        </p:spPr>
        <p:txBody>
          <a:bodyPr/>
          <a:lstStyle>
            <a:lvl1pPr>
              <a:defRPr sz="2000"/>
            </a:lvl1pPr>
            <a:lvl2pPr>
              <a:defRPr sz="2000"/>
            </a:lvl2pPr>
            <a:lvl3pPr>
              <a:defRPr sz="2000"/>
            </a:lvl3pPr>
            <a:lvl4pPr>
              <a:defRPr sz="2000"/>
            </a:lvl4pPr>
            <a:lvl5pPr>
              <a:defRPr sz="2000"/>
            </a:lvl5pPr>
          </a:lstStyle>
          <a:p>
            <a:pPr lvl="0"/>
            <a:r>
              <a:rPr lang="fr-CH" dirty="0" smtClean="0"/>
              <a:t>Click to edit Master text styles</a:t>
            </a:r>
          </a:p>
          <a:p>
            <a:pPr lvl="1"/>
            <a:r>
              <a:rPr lang="fr-CH" dirty="0" smtClean="0"/>
              <a:t>Second level</a:t>
            </a:r>
          </a:p>
          <a:p>
            <a:pPr lvl="2"/>
            <a:r>
              <a:rPr lang="fr-CH" dirty="0" smtClean="0"/>
              <a:t>Third level</a:t>
            </a:r>
          </a:p>
          <a:p>
            <a:pPr lvl="3"/>
            <a:r>
              <a:rPr lang="fr-CH" dirty="0" smtClean="0"/>
              <a:t>Fourth level</a:t>
            </a:r>
          </a:p>
          <a:p>
            <a:pPr lvl="4"/>
            <a:r>
              <a:rPr lang="fr-CH" dirty="0" smtClean="0"/>
              <a:t>Fifth level</a:t>
            </a:r>
            <a:endParaRPr lang="fr-CH" dirty="0"/>
          </a:p>
        </p:txBody>
      </p:sp>
      <p:sp>
        <p:nvSpPr>
          <p:cNvPr id="4" name="Rectangle 12"/>
          <p:cNvSpPr>
            <a:spLocks noGrp="1" noChangeArrowheads="1"/>
          </p:cNvSpPr>
          <p:nvPr>
            <p:ph type="sldNum" sz="quarter" idx="10"/>
          </p:nvPr>
        </p:nvSpPr>
        <p:spPr>
          <a:ln/>
        </p:spPr>
        <p:txBody>
          <a:bodyPr/>
          <a:lstStyle>
            <a:lvl1pPr>
              <a:defRPr/>
            </a:lvl1pPr>
          </a:lstStyle>
          <a:p>
            <a:pPr>
              <a:defRPr/>
            </a:pPr>
            <a:fld id="{9C334CA9-E8C4-4F79-A5F3-6A872C23E0D1}" type="slidenum">
              <a:rPr lang="en-GB"/>
              <a:pPr>
                <a:defRPr/>
              </a:pPr>
              <a:t>‹#›</a:t>
            </a:fld>
            <a:endParaRPr lang="en-GB"/>
          </a:p>
        </p:txBody>
      </p:sp>
    </p:spTree>
    <p:extLst>
      <p:ext uri="{BB962C8B-B14F-4D97-AF65-F5344CB8AC3E}">
        <p14:creationId xmlns:p14="http://schemas.microsoft.com/office/powerpoint/2010/main" val="124564543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enutzerdefiniertes Layou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CH" smtClean="0"/>
              <a:t>Mastertitelformat bearbeiten</a:t>
            </a:r>
            <a:endParaRPr lang="de-DE"/>
          </a:p>
        </p:txBody>
      </p:sp>
      <p:sp>
        <p:nvSpPr>
          <p:cNvPr id="5" name="Content Placeholder 2"/>
          <p:cNvSpPr>
            <a:spLocks noGrp="1"/>
          </p:cNvSpPr>
          <p:nvPr>
            <p:ph idx="1"/>
          </p:nvPr>
        </p:nvSpPr>
        <p:spPr>
          <a:xfrm>
            <a:off x="360363" y="1495425"/>
            <a:ext cx="4135437" cy="4525963"/>
          </a:xfrm>
        </p:spPr>
        <p:txBody>
          <a:bodyPr/>
          <a:lstStyle>
            <a:lvl1pPr>
              <a:defRPr sz="2000"/>
            </a:lvl1pPr>
            <a:lvl2pPr>
              <a:defRPr sz="2000"/>
            </a:lvl2pPr>
            <a:lvl3pPr>
              <a:defRPr sz="2000"/>
            </a:lvl3pPr>
            <a:lvl4pPr>
              <a:defRPr sz="2000"/>
            </a:lvl4pPr>
            <a:lvl5pPr>
              <a:defRPr sz="2000"/>
            </a:lvl5pPr>
          </a:lstStyle>
          <a:p>
            <a:pPr lvl="0"/>
            <a:r>
              <a:rPr lang="fr-CH" dirty="0" smtClean="0"/>
              <a:t>Click to edit Master text styles</a:t>
            </a:r>
          </a:p>
          <a:p>
            <a:pPr lvl="1"/>
            <a:r>
              <a:rPr lang="fr-CH" dirty="0" smtClean="0"/>
              <a:t>Second level</a:t>
            </a:r>
          </a:p>
          <a:p>
            <a:pPr lvl="2"/>
            <a:r>
              <a:rPr lang="fr-CH" dirty="0" smtClean="0"/>
              <a:t>Third level</a:t>
            </a:r>
          </a:p>
          <a:p>
            <a:pPr lvl="3"/>
            <a:r>
              <a:rPr lang="fr-CH" dirty="0" smtClean="0"/>
              <a:t>Fourth level</a:t>
            </a:r>
          </a:p>
          <a:p>
            <a:pPr lvl="4"/>
            <a:r>
              <a:rPr lang="fr-CH" dirty="0" smtClean="0"/>
              <a:t>Fifth level</a:t>
            </a:r>
            <a:endParaRPr lang="fr-CH" dirty="0"/>
          </a:p>
        </p:txBody>
      </p:sp>
      <p:sp>
        <p:nvSpPr>
          <p:cNvPr id="6" name="Content Placeholder 2"/>
          <p:cNvSpPr>
            <a:spLocks noGrp="1"/>
          </p:cNvSpPr>
          <p:nvPr>
            <p:ph idx="11"/>
          </p:nvPr>
        </p:nvSpPr>
        <p:spPr>
          <a:xfrm>
            <a:off x="4627563" y="1493837"/>
            <a:ext cx="4135437" cy="4525963"/>
          </a:xfrm>
        </p:spPr>
        <p:txBody>
          <a:bodyPr/>
          <a:lstStyle>
            <a:lvl1pPr>
              <a:defRPr sz="2000"/>
            </a:lvl1pPr>
            <a:lvl2pPr>
              <a:defRPr sz="2000"/>
            </a:lvl2pPr>
            <a:lvl3pPr>
              <a:defRPr sz="2000"/>
            </a:lvl3pPr>
            <a:lvl4pPr>
              <a:defRPr sz="2000"/>
            </a:lvl4pPr>
            <a:lvl5pPr>
              <a:defRPr sz="2000"/>
            </a:lvl5pPr>
          </a:lstStyle>
          <a:p>
            <a:pPr lvl="0"/>
            <a:r>
              <a:rPr lang="fr-CH" dirty="0" smtClean="0"/>
              <a:t>Click to edit Master text styles</a:t>
            </a:r>
          </a:p>
          <a:p>
            <a:pPr lvl="1"/>
            <a:r>
              <a:rPr lang="fr-CH" dirty="0" smtClean="0"/>
              <a:t>Second level</a:t>
            </a:r>
          </a:p>
          <a:p>
            <a:pPr lvl="2"/>
            <a:r>
              <a:rPr lang="fr-CH" dirty="0" smtClean="0"/>
              <a:t>Third level</a:t>
            </a:r>
          </a:p>
          <a:p>
            <a:pPr lvl="3"/>
            <a:r>
              <a:rPr lang="fr-CH" dirty="0" smtClean="0"/>
              <a:t>Fourth level</a:t>
            </a:r>
          </a:p>
          <a:p>
            <a:pPr lvl="4"/>
            <a:r>
              <a:rPr lang="fr-CH" dirty="0" smtClean="0"/>
              <a:t>Fifth level</a:t>
            </a:r>
            <a:endParaRPr lang="fr-CH" dirty="0"/>
          </a:p>
        </p:txBody>
      </p:sp>
      <p:sp>
        <p:nvSpPr>
          <p:cNvPr id="7" name="Rectangle 12"/>
          <p:cNvSpPr>
            <a:spLocks noGrp="1" noChangeArrowheads="1"/>
          </p:cNvSpPr>
          <p:nvPr>
            <p:ph type="sldNum" sz="quarter" idx="12"/>
          </p:nvPr>
        </p:nvSpPr>
        <p:spPr>
          <a:ln/>
        </p:spPr>
        <p:txBody>
          <a:bodyPr/>
          <a:lstStyle>
            <a:lvl1pPr>
              <a:defRPr/>
            </a:lvl1pPr>
          </a:lstStyle>
          <a:p>
            <a:pPr>
              <a:defRPr/>
            </a:pPr>
            <a:fld id="{B9BC9BB4-29AC-42D5-BF12-EE370611DAD4}" type="slidenum">
              <a:rPr lang="en-GB"/>
              <a:pPr>
                <a:defRPr/>
              </a:pPr>
              <a:t>‹#›</a:t>
            </a:fld>
            <a:endParaRPr lang="en-GB"/>
          </a:p>
        </p:txBody>
      </p:sp>
    </p:spTree>
    <p:extLst>
      <p:ext uri="{BB962C8B-B14F-4D97-AF65-F5344CB8AC3E}">
        <p14:creationId xmlns:p14="http://schemas.microsoft.com/office/powerpoint/2010/main" val="47049972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Rectangle 12"/>
          <p:cNvSpPr>
            <a:spLocks noGrp="1" noChangeArrowheads="1"/>
          </p:cNvSpPr>
          <p:nvPr>
            <p:ph type="sldNum" sz="quarter" idx="10"/>
          </p:nvPr>
        </p:nvSpPr>
        <p:spPr>
          <a:ln/>
        </p:spPr>
        <p:txBody>
          <a:bodyPr/>
          <a:lstStyle>
            <a:lvl1pPr>
              <a:defRPr/>
            </a:lvl1pPr>
          </a:lstStyle>
          <a:p>
            <a:pPr>
              <a:defRPr/>
            </a:pPr>
            <a:fld id="{AF933650-3CFC-481F-B93E-05DA7910612D}" type="slidenum">
              <a:rPr lang="en-GB"/>
              <a:pPr>
                <a:defRPr/>
              </a:pPr>
              <a:t>‹#›</a:t>
            </a:fld>
            <a:endParaRPr lang="en-GB"/>
          </a:p>
        </p:txBody>
      </p:sp>
    </p:spTree>
    <p:extLst>
      <p:ext uri="{BB962C8B-B14F-4D97-AF65-F5344CB8AC3E}">
        <p14:creationId xmlns:p14="http://schemas.microsoft.com/office/powerpoint/2010/main" val="151809813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rgbClr val="95A424"/>
        </a:solidFill>
        <a:effectLst/>
      </p:bgPr>
    </p:bg>
    <p:spTree>
      <p:nvGrpSpPr>
        <p:cNvPr id="1" name=""/>
        <p:cNvGrpSpPr/>
        <p:nvPr/>
      </p:nvGrpSpPr>
      <p:grpSpPr>
        <a:xfrm>
          <a:off x="0" y="0"/>
          <a:ext cx="0" cy="0"/>
          <a:chOff x="0" y="0"/>
          <a:chExt cx="0" cy="0"/>
        </a:xfrm>
      </p:grpSpPr>
      <p:sp>
        <p:nvSpPr>
          <p:cNvPr id="3" name="Text Box 3"/>
          <p:cNvSpPr txBox="1">
            <a:spLocks noChangeArrowheads="1"/>
          </p:cNvSpPr>
          <p:nvPr/>
        </p:nvSpPr>
        <p:spPr bwMode="auto">
          <a:xfrm>
            <a:off x="3311525" y="6308725"/>
            <a:ext cx="5426075" cy="352425"/>
          </a:xfrm>
          <a:prstGeom prst="rect">
            <a:avLst/>
          </a:prstGeom>
          <a:noFill/>
          <a:ln w="9525">
            <a:noFill/>
            <a:miter lim="800000"/>
            <a:headEnd/>
            <a:tailEnd/>
          </a:ln>
          <a:effectLst/>
        </p:spPr>
        <p:txBody>
          <a:bodyPr wrap="none"/>
          <a:lstStyle/>
          <a:p>
            <a:pPr algn="r" fontAlgn="base">
              <a:spcBef>
                <a:spcPct val="50000"/>
              </a:spcBef>
              <a:spcAft>
                <a:spcPct val="0"/>
              </a:spcAft>
              <a:defRPr/>
            </a:pPr>
            <a:r>
              <a:rPr lang="de-DE" sz="1400">
                <a:solidFill>
                  <a:srgbClr val="FFFFFF"/>
                </a:solidFill>
              </a:rPr>
              <a:t>Eawag: </a:t>
            </a:r>
            <a:r>
              <a:rPr lang="en-US" sz="1400">
                <a:solidFill>
                  <a:srgbClr val="FFFFFF"/>
                </a:solidFill>
              </a:rPr>
              <a:t>Swiss Federal Institute of Aquatic Science and Technology</a:t>
            </a:r>
            <a:endParaRPr lang="en-GB" sz="1400">
              <a:solidFill>
                <a:srgbClr val="FFFFFF"/>
              </a:solidFill>
            </a:endParaRPr>
          </a:p>
        </p:txBody>
      </p:sp>
      <p:pic>
        <p:nvPicPr>
          <p:cNvPr id="4" name="Picture 4" descr="Linien_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060825"/>
            <a:ext cx="9144000" cy="2303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0050" name="Rectangle 2"/>
          <p:cNvSpPr>
            <a:spLocks noGrp="1" noChangeArrowheads="1"/>
          </p:cNvSpPr>
          <p:nvPr>
            <p:ph type="ctrTitle" sz="quarter"/>
          </p:nvPr>
        </p:nvSpPr>
        <p:spPr>
          <a:xfrm>
            <a:off x="2224088" y="2284413"/>
            <a:ext cx="5927725" cy="1655762"/>
          </a:xfrm>
        </p:spPr>
        <p:txBody>
          <a:bodyPr/>
          <a:lstStyle>
            <a:lvl1pPr>
              <a:defRPr sz="4400">
                <a:solidFill>
                  <a:schemeClr val="bg1"/>
                </a:solidFill>
              </a:defRPr>
            </a:lvl1pPr>
          </a:lstStyle>
          <a:p>
            <a:r>
              <a:rPr lang="en-GB"/>
              <a:t>Click to edit Master title style</a:t>
            </a:r>
          </a:p>
        </p:txBody>
      </p:sp>
    </p:spTree>
    <p:extLst>
      <p:ext uri="{BB962C8B-B14F-4D97-AF65-F5344CB8AC3E}">
        <p14:creationId xmlns:p14="http://schemas.microsoft.com/office/powerpoint/2010/main" val="264607768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7"/>
          <p:cNvSpPr>
            <a:spLocks noGrp="1" noChangeArrowheads="1"/>
          </p:cNvSpPr>
          <p:nvPr>
            <p:ph type="dt" sz="half" idx="10"/>
          </p:nvPr>
        </p:nvSpPr>
        <p:spPr>
          <a:ln/>
        </p:spPr>
        <p:txBody>
          <a:bodyPr/>
          <a:lstStyle>
            <a:lvl1pPr>
              <a:defRPr/>
            </a:lvl1pPr>
          </a:lstStyle>
          <a:p>
            <a:pPr>
              <a:defRPr/>
            </a:pPr>
            <a:r>
              <a:rPr lang="en-GB">
                <a:solidFill>
                  <a:srgbClr val="808080"/>
                </a:solidFill>
              </a:rPr>
              <a:t>Sandec Training Tool</a:t>
            </a:r>
          </a:p>
        </p:txBody>
      </p:sp>
      <p:sp>
        <p:nvSpPr>
          <p:cNvPr id="5" name="Rectangle 8"/>
          <p:cNvSpPr>
            <a:spLocks noGrp="1" noChangeArrowheads="1"/>
          </p:cNvSpPr>
          <p:nvPr>
            <p:ph type="sldNum" sz="quarter" idx="11"/>
          </p:nvPr>
        </p:nvSpPr>
        <p:spPr>
          <a:ln/>
        </p:spPr>
        <p:txBody>
          <a:bodyPr/>
          <a:lstStyle>
            <a:lvl1pPr>
              <a:defRPr/>
            </a:lvl1pPr>
          </a:lstStyle>
          <a:p>
            <a:fld id="{DAA6832A-3C3C-4181-AF6E-F41CBC1230C3}" type="slidenum">
              <a:rPr lang="en-GB" altLang="en-US">
                <a:solidFill>
                  <a:srgbClr val="808080"/>
                </a:solidFill>
              </a:rPr>
              <a:pPr/>
              <a:t>‹#›</a:t>
            </a:fld>
            <a:endParaRPr lang="en-GB" altLang="en-US">
              <a:solidFill>
                <a:srgbClr val="808080"/>
              </a:solidFill>
            </a:endParaRPr>
          </a:p>
        </p:txBody>
      </p:sp>
    </p:spTree>
    <p:extLst>
      <p:ext uri="{BB962C8B-B14F-4D97-AF65-F5344CB8AC3E}">
        <p14:creationId xmlns:p14="http://schemas.microsoft.com/office/powerpoint/2010/main" val="18904262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48F1014-FEA5-453D-B8A0-5D8DFB560289}" type="datetimeFigureOut">
              <a:rPr lang="en-US" smtClean="0"/>
              <a:pPr/>
              <a:t>3/23/2018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4C6C745-B1E7-41A6-9A87-12AE0BB1A730}" type="slidenum">
              <a:rPr lang="en-US" smtClean="0"/>
              <a:pPr/>
              <a:t>‹#›</a:t>
            </a:fld>
            <a:endParaRPr lang="en-US"/>
          </a:p>
        </p:txBody>
      </p:sp>
    </p:spTree>
    <p:extLst>
      <p:ext uri="{BB962C8B-B14F-4D97-AF65-F5344CB8AC3E}">
        <p14:creationId xmlns:p14="http://schemas.microsoft.com/office/powerpoint/2010/main" val="119061336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7"/>
          <p:cNvSpPr>
            <a:spLocks noGrp="1" noChangeArrowheads="1"/>
          </p:cNvSpPr>
          <p:nvPr>
            <p:ph type="dt" sz="half" idx="10"/>
          </p:nvPr>
        </p:nvSpPr>
        <p:spPr>
          <a:ln/>
        </p:spPr>
        <p:txBody>
          <a:bodyPr/>
          <a:lstStyle>
            <a:lvl1pPr>
              <a:defRPr/>
            </a:lvl1pPr>
          </a:lstStyle>
          <a:p>
            <a:pPr>
              <a:defRPr/>
            </a:pPr>
            <a:r>
              <a:rPr lang="en-GB">
                <a:solidFill>
                  <a:srgbClr val="808080"/>
                </a:solidFill>
              </a:rPr>
              <a:t>Sandec Training Tool</a:t>
            </a:r>
          </a:p>
        </p:txBody>
      </p:sp>
      <p:sp>
        <p:nvSpPr>
          <p:cNvPr id="5" name="Rectangle 8"/>
          <p:cNvSpPr>
            <a:spLocks noGrp="1" noChangeArrowheads="1"/>
          </p:cNvSpPr>
          <p:nvPr>
            <p:ph type="sldNum" sz="quarter" idx="11"/>
          </p:nvPr>
        </p:nvSpPr>
        <p:spPr>
          <a:ln/>
        </p:spPr>
        <p:txBody>
          <a:bodyPr/>
          <a:lstStyle>
            <a:lvl1pPr>
              <a:defRPr/>
            </a:lvl1pPr>
          </a:lstStyle>
          <a:p>
            <a:fld id="{43A0D597-4F5F-49B2-BFAE-E03E54DC8728}" type="slidenum">
              <a:rPr lang="en-GB" altLang="en-US">
                <a:solidFill>
                  <a:srgbClr val="808080"/>
                </a:solidFill>
              </a:rPr>
              <a:pPr/>
              <a:t>‹#›</a:t>
            </a:fld>
            <a:endParaRPr lang="en-GB" altLang="en-US">
              <a:solidFill>
                <a:srgbClr val="808080"/>
              </a:solidFill>
            </a:endParaRPr>
          </a:p>
        </p:txBody>
      </p:sp>
    </p:spTree>
    <p:extLst>
      <p:ext uri="{BB962C8B-B14F-4D97-AF65-F5344CB8AC3E}">
        <p14:creationId xmlns:p14="http://schemas.microsoft.com/office/powerpoint/2010/main" val="302278889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897063" y="1112838"/>
            <a:ext cx="3340100" cy="16144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389563" y="1112838"/>
            <a:ext cx="3340100" cy="16144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7"/>
          <p:cNvSpPr>
            <a:spLocks noGrp="1" noChangeArrowheads="1"/>
          </p:cNvSpPr>
          <p:nvPr>
            <p:ph type="dt" sz="half" idx="10"/>
          </p:nvPr>
        </p:nvSpPr>
        <p:spPr>
          <a:ln/>
        </p:spPr>
        <p:txBody>
          <a:bodyPr/>
          <a:lstStyle>
            <a:lvl1pPr>
              <a:defRPr/>
            </a:lvl1pPr>
          </a:lstStyle>
          <a:p>
            <a:pPr>
              <a:defRPr/>
            </a:pPr>
            <a:r>
              <a:rPr lang="en-GB">
                <a:solidFill>
                  <a:srgbClr val="808080"/>
                </a:solidFill>
              </a:rPr>
              <a:t>Sandec Training Tool</a:t>
            </a:r>
          </a:p>
        </p:txBody>
      </p:sp>
      <p:sp>
        <p:nvSpPr>
          <p:cNvPr id="6" name="Rectangle 8"/>
          <p:cNvSpPr>
            <a:spLocks noGrp="1" noChangeArrowheads="1"/>
          </p:cNvSpPr>
          <p:nvPr>
            <p:ph type="sldNum" sz="quarter" idx="11"/>
          </p:nvPr>
        </p:nvSpPr>
        <p:spPr>
          <a:ln/>
        </p:spPr>
        <p:txBody>
          <a:bodyPr/>
          <a:lstStyle>
            <a:lvl1pPr>
              <a:defRPr/>
            </a:lvl1pPr>
          </a:lstStyle>
          <a:p>
            <a:fld id="{B47B97CA-BE78-4CF2-8E30-64031083E072}" type="slidenum">
              <a:rPr lang="en-GB" altLang="en-US">
                <a:solidFill>
                  <a:srgbClr val="808080"/>
                </a:solidFill>
              </a:rPr>
              <a:pPr/>
              <a:t>‹#›</a:t>
            </a:fld>
            <a:endParaRPr lang="en-GB" altLang="en-US">
              <a:solidFill>
                <a:srgbClr val="808080"/>
              </a:solidFill>
            </a:endParaRPr>
          </a:p>
        </p:txBody>
      </p:sp>
    </p:spTree>
    <p:extLst>
      <p:ext uri="{BB962C8B-B14F-4D97-AF65-F5344CB8AC3E}">
        <p14:creationId xmlns:p14="http://schemas.microsoft.com/office/powerpoint/2010/main" val="157861785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7"/>
          <p:cNvSpPr>
            <a:spLocks noGrp="1" noChangeArrowheads="1"/>
          </p:cNvSpPr>
          <p:nvPr>
            <p:ph type="dt" sz="half" idx="10"/>
          </p:nvPr>
        </p:nvSpPr>
        <p:spPr>
          <a:ln/>
        </p:spPr>
        <p:txBody>
          <a:bodyPr/>
          <a:lstStyle>
            <a:lvl1pPr>
              <a:defRPr/>
            </a:lvl1pPr>
          </a:lstStyle>
          <a:p>
            <a:pPr>
              <a:defRPr/>
            </a:pPr>
            <a:r>
              <a:rPr lang="en-GB">
                <a:solidFill>
                  <a:srgbClr val="808080"/>
                </a:solidFill>
              </a:rPr>
              <a:t>Sandec Training Tool</a:t>
            </a:r>
          </a:p>
        </p:txBody>
      </p:sp>
      <p:sp>
        <p:nvSpPr>
          <p:cNvPr id="8" name="Rectangle 8"/>
          <p:cNvSpPr>
            <a:spLocks noGrp="1" noChangeArrowheads="1"/>
          </p:cNvSpPr>
          <p:nvPr>
            <p:ph type="sldNum" sz="quarter" idx="11"/>
          </p:nvPr>
        </p:nvSpPr>
        <p:spPr>
          <a:ln/>
        </p:spPr>
        <p:txBody>
          <a:bodyPr/>
          <a:lstStyle>
            <a:lvl1pPr>
              <a:defRPr/>
            </a:lvl1pPr>
          </a:lstStyle>
          <a:p>
            <a:fld id="{B26BBFD8-DDF8-4085-B8E7-7BE4CCE3AC8D}" type="slidenum">
              <a:rPr lang="en-GB" altLang="en-US">
                <a:solidFill>
                  <a:srgbClr val="808080"/>
                </a:solidFill>
              </a:rPr>
              <a:pPr/>
              <a:t>‹#›</a:t>
            </a:fld>
            <a:endParaRPr lang="en-GB" altLang="en-US">
              <a:solidFill>
                <a:srgbClr val="808080"/>
              </a:solidFill>
            </a:endParaRPr>
          </a:p>
        </p:txBody>
      </p:sp>
    </p:spTree>
    <p:extLst>
      <p:ext uri="{BB962C8B-B14F-4D97-AF65-F5344CB8AC3E}">
        <p14:creationId xmlns:p14="http://schemas.microsoft.com/office/powerpoint/2010/main" val="150527601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7"/>
          <p:cNvSpPr>
            <a:spLocks noGrp="1" noChangeArrowheads="1"/>
          </p:cNvSpPr>
          <p:nvPr>
            <p:ph type="dt" sz="half" idx="10"/>
          </p:nvPr>
        </p:nvSpPr>
        <p:spPr>
          <a:ln/>
        </p:spPr>
        <p:txBody>
          <a:bodyPr/>
          <a:lstStyle>
            <a:lvl1pPr>
              <a:defRPr/>
            </a:lvl1pPr>
          </a:lstStyle>
          <a:p>
            <a:pPr>
              <a:defRPr/>
            </a:pPr>
            <a:r>
              <a:rPr lang="en-GB">
                <a:solidFill>
                  <a:srgbClr val="808080"/>
                </a:solidFill>
              </a:rPr>
              <a:t>Sandec Training Tool</a:t>
            </a:r>
          </a:p>
        </p:txBody>
      </p:sp>
      <p:sp>
        <p:nvSpPr>
          <p:cNvPr id="4" name="Rectangle 8"/>
          <p:cNvSpPr>
            <a:spLocks noGrp="1" noChangeArrowheads="1"/>
          </p:cNvSpPr>
          <p:nvPr>
            <p:ph type="sldNum" sz="quarter" idx="11"/>
          </p:nvPr>
        </p:nvSpPr>
        <p:spPr>
          <a:ln/>
        </p:spPr>
        <p:txBody>
          <a:bodyPr/>
          <a:lstStyle>
            <a:lvl1pPr>
              <a:defRPr/>
            </a:lvl1pPr>
          </a:lstStyle>
          <a:p>
            <a:fld id="{72A9EC12-2A48-448B-8F82-83733C7557E2}" type="slidenum">
              <a:rPr lang="en-GB" altLang="en-US">
                <a:solidFill>
                  <a:srgbClr val="808080"/>
                </a:solidFill>
              </a:rPr>
              <a:pPr/>
              <a:t>‹#›</a:t>
            </a:fld>
            <a:endParaRPr lang="en-GB" altLang="en-US">
              <a:solidFill>
                <a:srgbClr val="808080"/>
              </a:solidFill>
            </a:endParaRPr>
          </a:p>
        </p:txBody>
      </p:sp>
    </p:spTree>
    <p:extLst>
      <p:ext uri="{BB962C8B-B14F-4D97-AF65-F5344CB8AC3E}">
        <p14:creationId xmlns:p14="http://schemas.microsoft.com/office/powerpoint/2010/main" val="145074543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7"/>
          <p:cNvSpPr>
            <a:spLocks noGrp="1" noChangeArrowheads="1"/>
          </p:cNvSpPr>
          <p:nvPr>
            <p:ph type="dt" sz="half" idx="10"/>
          </p:nvPr>
        </p:nvSpPr>
        <p:spPr>
          <a:ln/>
        </p:spPr>
        <p:txBody>
          <a:bodyPr/>
          <a:lstStyle>
            <a:lvl1pPr>
              <a:defRPr/>
            </a:lvl1pPr>
          </a:lstStyle>
          <a:p>
            <a:pPr>
              <a:defRPr/>
            </a:pPr>
            <a:r>
              <a:rPr lang="en-GB">
                <a:solidFill>
                  <a:srgbClr val="808080"/>
                </a:solidFill>
              </a:rPr>
              <a:t>Sandec Training Tool</a:t>
            </a:r>
          </a:p>
        </p:txBody>
      </p:sp>
      <p:sp>
        <p:nvSpPr>
          <p:cNvPr id="3" name="Rectangle 8"/>
          <p:cNvSpPr>
            <a:spLocks noGrp="1" noChangeArrowheads="1"/>
          </p:cNvSpPr>
          <p:nvPr>
            <p:ph type="sldNum" sz="quarter" idx="11"/>
          </p:nvPr>
        </p:nvSpPr>
        <p:spPr>
          <a:ln/>
        </p:spPr>
        <p:txBody>
          <a:bodyPr/>
          <a:lstStyle>
            <a:lvl1pPr>
              <a:defRPr/>
            </a:lvl1pPr>
          </a:lstStyle>
          <a:p>
            <a:fld id="{81FDEC34-66A6-4FAE-B237-D091C9072170}" type="slidenum">
              <a:rPr lang="en-GB" altLang="en-US">
                <a:solidFill>
                  <a:srgbClr val="808080"/>
                </a:solidFill>
              </a:rPr>
              <a:pPr/>
              <a:t>‹#›</a:t>
            </a:fld>
            <a:endParaRPr lang="en-GB" altLang="en-US">
              <a:solidFill>
                <a:srgbClr val="808080"/>
              </a:solidFill>
            </a:endParaRPr>
          </a:p>
        </p:txBody>
      </p:sp>
    </p:spTree>
    <p:extLst>
      <p:ext uri="{BB962C8B-B14F-4D97-AF65-F5344CB8AC3E}">
        <p14:creationId xmlns:p14="http://schemas.microsoft.com/office/powerpoint/2010/main" val="316655885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7"/>
          <p:cNvSpPr>
            <a:spLocks noGrp="1" noChangeArrowheads="1"/>
          </p:cNvSpPr>
          <p:nvPr>
            <p:ph type="dt" sz="half" idx="10"/>
          </p:nvPr>
        </p:nvSpPr>
        <p:spPr>
          <a:ln/>
        </p:spPr>
        <p:txBody>
          <a:bodyPr/>
          <a:lstStyle>
            <a:lvl1pPr>
              <a:defRPr/>
            </a:lvl1pPr>
          </a:lstStyle>
          <a:p>
            <a:pPr>
              <a:defRPr/>
            </a:pPr>
            <a:r>
              <a:rPr lang="en-GB">
                <a:solidFill>
                  <a:srgbClr val="808080"/>
                </a:solidFill>
              </a:rPr>
              <a:t>Sandec Training Tool</a:t>
            </a:r>
          </a:p>
        </p:txBody>
      </p:sp>
      <p:sp>
        <p:nvSpPr>
          <p:cNvPr id="6" name="Rectangle 8"/>
          <p:cNvSpPr>
            <a:spLocks noGrp="1" noChangeArrowheads="1"/>
          </p:cNvSpPr>
          <p:nvPr>
            <p:ph type="sldNum" sz="quarter" idx="11"/>
          </p:nvPr>
        </p:nvSpPr>
        <p:spPr>
          <a:ln/>
        </p:spPr>
        <p:txBody>
          <a:bodyPr/>
          <a:lstStyle>
            <a:lvl1pPr>
              <a:defRPr/>
            </a:lvl1pPr>
          </a:lstStyle>
          <a:p>
            <a:fld id="{642CCCA0-9B50-456E-A80E-CDC428268690}" type="slidenum">
              <a:rPr lang="en-GB" altLang="en-US">
                <a:solidFill>
                  <a:srgbClr val="808080"/>
                </a:solidFill>
              </a:rPr>
              <a:pPr/>
              <a:t>‹#›</a:t>
            </a:fld>
            <a:endParaRPr lang="en-GB" altLang="en-US">
              <a:solidFill>
                <a:srgbClr val="808080"/>
              </a:solidFill>
            </a:endParaRPr>
          </a:p>
        </p:txBody>
      </p:sp>
    </p:spTree>
    <p:extLst>
      <p:ext uri="{BB962C8B-B14F-4D97-AF65-F5344CB8AC3E}">
        <p14:creationId xmlns:p14="http://schemas.microsoft.com/office/powerpoint/2010/main" val="423667030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7"/>
          <p:cNvSpPr>
            <a:spLocks noGrp="1" noChangeArrowheads="1"/>
          </p:cNvSpPr>
          <p:nvPr>
            <p:ph type="dt" sz="half" idx="10"/>
          </p:nvPr>
        </p:nvSpPr>
        <p:spPr>
          <a:ln/>
        </p:spPr>
        <p:txBody>
          <a:bodyPr/>
          <a:lstStyle>
            <a:lvl1pPr>
              <a:defRPr/>
            </a:lvl1pPr>
          </a:lstStyle>
          <a:p>
            <a:pPr>
              <a:defRPr/>
            </a:pPr>
            <a:r>
              <a:rPr lang="en-GB">
                <a:solidFill>
                  <a:srgbClr val="808080"/>
                </a:solidFill>
              </a:rPr>
              <a:t>Sandec Training Tool</a:t>
            </a:r>
          </a:p>
        </p:txBody>
      </p:sp>
      <p:sp>
        <p:nvSpPr>
          <p:cNvPr id="6" name="Rectangle 8"/>
          <p:cNvSpPr>
            <a:spLocks noGrp="1" noChangeArrowheads="1"/>
          </p:cNvSpPr>
          <p:nvPr>
            <p:ph type="sldNum" sz="quarter" idx="11"/>
          </p:nvPr>
        </p:nvSpPr>
        <p:spPr>
          <a:ln/>
        </p:spPr>
        <p:txBody>
          <a:bodyPr/>
          <a:lstStyle>
            <a:lvl1pPr>
              <a:defRPr/>
            </a:lvl1pPr>
          </a:lstStyle>
          <a:p>
            <a:fld id="{442A2486-08B6-479F-9B2B-92D0F3D8A028}" type="slidenum">
              <a:rPr lang="en-GB" altLang="en-US">
                <a:solidFill>
                  <a:srgbClr val="808080"/>
                </a:solidFill>
              </a:rPr>
              <a:pPr/>
              <a:t>‹#›</a:t>
            </a:fld>
            <a:endParaRPr lang="en-GB" altLang="en-US">
              <a:solidFill>
                <a:srgbClr val="808080"/>
              </a:solidFill>
            </a:endParaRPr>
          </a:p>
        </p:txBody>
      </p:sp>
    </p:spTree>
    <p:extLst>
      <p:ext uri="{BB962C8B-B14F-4D97-AF65-F5344CB8AC3E}">
        <p14:creationId xmlns:p14="http://schemas.microsoft.com/office/powerpoint/2010/main" val="416692725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7"/>
          <p:cNvSpPr>
            <a:spLocks noGrp="1" noChangeArrowheads="1"/>
          </p:cNvSpPr>
          <p:nvPr>
            <p:ph type="dt" sz="half" idx="10"/>
          </p:nvPr>
        </p:nvSpPr>
        <p:spPr>
          <a:ln/>
        </p:spPr>
        <p:txBody>
          <a:bodyPr/>
          <a:lstStyle>
            <a:lvl1pPr>
              <a:defRPr/>
            </a:lvl1pPr>
          </a:lstStyle>
          <a:p>
            <a:pPr>
              <a:defRPr/>
            </a:pPr>
            <a:r>
              <a:rPr lang="en-GB">
                <a:solidFill>
                  <a:srgbClr val="808080"/>
                </a:solidFill>
              </a:rPr>
              <a:t>Sandec Training Tool</a:t>
            </a:r>
          </a:p>
        </p:txBody>
      </p:sp>
      <p:sp>
        <p:nvSpPr>
          <p:cNvPr id="5" name="Rectangle 8"/>
          <p:cNvSpPr>
            <a:spLocks noGrp="1" noChangeArrowheads="1"/>
          </p:cNvSpPr>
          <p:nvPr>
            <p:ph type="sldNum" sz="quarter" idx="11"/>
          </p:nvPr>
        </p:nvSpPr>
        <p:spPr>
          <a:ln/>
        </p:spPr>
        <p:txBody>
          <a:bodyPr/>
          <a:lstStyle>
            <a:lvl1pPr>
              <a:defRPr/>
            </a:lvl1pPr>
          </a:lstStyle>
          <a:p>
            <a:fld id="{4DE94979-80E5-4018-B366-673C1058CB50}" type="slidenum">
              <a:rPr lang="en-GB" altLang="en-US">
                <a:solidFill>
                  <a:srgbClr val="808080"/>
                </a:solidFill>
              </a:rPr>
              <a:pPr/>
              <a:t>‹#›</a:t>
            </a:fld>
            <a:endParaRPr lang="en-GB" altLang="en-US">
              <a:solidFill>
                <a:srgbClr val="808080"/>
              </a:solidFill>
            </a:endParaRPr>
          </a:p>
        </p:txBody>
      </p:sp>
    </p:spTree>
    <p:extLst>
      <p:ext uri="{BB962C8B-B14F-4D97-AF65-F5344CB8AC3E}">
        <p14:creationId xmlns:p14="http://schemas.microsoft.com/office/powerpoint/2010/main" val="377974034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019925" y="361950"/>
            <a:ext cx="1709738" cy="236537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889125" y="361950"/>
            <a:ext cx="4978400" cy="236537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7"/>
          <p:cNvSpPr>
            <a:spLocks noGrp="1" noChangeArrowheads="1"/>
          </p:cNvSpPr>
          <p:nvPr>
            <p:ph type="dt" sz="half" idx="10"/>
          </p:nvPr>
        </p:nvSpPr>
        <p:spPr>
          <a:ln/>
        </p:spPr>
        <p:txBody>
          <a:bodyPr/>
          <a:lstStyle>
            <a:lvl1pPr>
              <a:defRPr/>
            </a:lvl1pPr>
          </a:lstStyle>
          <a:p>
            <a:pPr>
              <a:defRPr/>
            </a:pPr>
            <a:r>
              <a:rPr lang="en-GB">
                <a:solidFill>
                  <a:srgbClr val="808080"/>
                </a:solidFill>
              </a:rPr>
              <a:t>Sandec Training Tool</a:t>
            </a:r>
          </a:p>
        </p:txBody>
      </p:sp>
      <p:sp>
        <p:nvSpPr>
          <p:cNvPr id="5" name="Rectangle 8"/>
          <p:cNvSpPr>
            <a:spLocks noGrp="1" noChangeArrowheads="1"/>
          </p:cNvSpPr>
          <p:nvPr>
            <p:ph type="sldNum" sz="quarter" idx="11"/>
          </p:nvPr>
        </p:nvSpPr>
        <p:spPr>
          <a:ln/>
        </p:spPr>
        <p:txBody>
          <a:bodyPr/>
          <a:lstStyle>
            <a:lvl1pPr>
              <a:defRPr/>
            </a:lvl1pPr>
          </a:lstStyle>
          <a:p>
            <a:fld id="{B17D303A-430F-40B2-80C2-F704442CE5FD}" type="slidenum">
              <a:rPr lang="en-GB" altLang="en-US">
                <a:solidFill>
                  <a:srgbClr val="808080"/>
                </a:solidFill>
              </a:rPr>
              <a:pPr/>
              <a:t>‹#›</a:t>
            </a:fld>
            <a:endParaRPr lang="en-GB" altLang="en-US">
              <a:solidFill>
                <a:srgbClr val="808080"/>
              </a:solidFill>
            </a:endParaRPr>
          </a:p>
        </p:txBody>
      </p:sp>
    </p:spTree>
    <p:extLst>
      <p:ext uri="{BB962C8B-B14F-4D97-AF65-F5344CB8AC3E}">
        <p14:creationId xmlns:p14="http://schemas.microsoft.com/office/powerpoint/2010/main" val="108327177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889125" y="361950"/>
            <a:ext cx="6832600" cy="301625"/>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1897063" y="1112838"/>
            <a:ext cx="3340100" cy="16144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5389563" y="1112838"/>
            <a:ext cx="3340100" cy="73025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5389563" y="1995488"/>
            <a:ext cx="3340100" cy="73183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Rectangle 7"/>
          <p:cNvSpPr>
            <a:spLocks noGrp="1" noChangeArrowheads="1"/>
          </p:cNvSpPr>
          <p:nvPr>
            <p:ph type="dt" sz="half" idx="10"/>
          </p:nvPr>
        </p:nvSpPr>
        <p:spPr>
          <a:ln/>
        </p:spPr>
        <p:txBody>
          <a:bodyPr/>
          <a:lstStyle>
            <a:lvl1pPr>
              <a:defRPr/>
            </a:lvl1pPr>
          </a:lstStyle>
          <a:p>
            <a:pPr>
              <a:defRPr/>
            </a:pPr>
            <a:r>
              <a:rPr lang="en-GB">
                <a:solidFill>
                  <a:srgbClr val="808080"/>
                </a:solidFill>
              </a:rPr>
              <a:t>Sandec Training Tool</a:t>
            </a:r>
          </a:p>
        </p:txBody>
      </p:sp>
      <p:sp>
        <p:nvSpPr>
          <p:cNvPr id="7" name="Rectangle 8"/>
          <p:cNvSpPr>
            <a:spLocks noGrp="1" noChangeArrowheads="1"/>
          </p:cNvSpPr>
          <p:nvPr>
            <p:ph type="sldNum" sz="quarter" idx="11"/>
          </p:nvPr>
        </p:nvSpPr>
        <p:spPr>
          <a:ln/>
        </p:spPr>
        <p:txBody>
          <a:bodyPr/>
          <a:lstStyle>
            <a:lvl1pPr>
              <a:defRPr/>
            </a:lvl1pPr>
          </a:lstStyle>
          <a:p>
            <a:fld id="{5575E4FF-9F54-4A9A-9188-3F27EA644DD2}" type="slidenum">
              <a:rPr lang="en-GB" altLang="en-US">
                <a:solidFill>
                  <a:srgbClr val="808080"/>
                </a:solidFill>
              </a:rPr>
              <a:pPr/>
              <a:t>‹#›</a:t>
            </a:fld>
            <a:endParaRPr lang="en-GB" altLang="en-US">
              <a:solidFill>
                <a:srgbClr val="808080"/>
              </a:solidFill>
            </a:endParaRPr>
          </a:p>
        </p:txBody>
      </p:sp>
    </p:spTree>
    <p:extLst>
      <p:ext uri="{BB962C8B-B14F-4D97-AF65-F5344CB8AC3E}">
        <p14:creationId xmlns:p14="http://schemas.microsoft.com/office/powerpoint/2010/main" val="12653230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48F1014-FEA5-453D-B8A0-5D8DFB560289}" type="datetimeFigureOut">
              <a:rPr lang="en-US" smtClean="0"/>
              <a:pPr/>
              <a:t>3/23/2018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4C6C745-B1E7-41A6-9A87-12AE0BB1A730}" type="slidenum">
              <a:rPr lang="en-US" smtClean="0"/>
              <a:pPr/>
              <a:t>‹#›</a:t>
            </a:fld>
            <a:endParaRPr lang="en-US"/>
          </a:p>
        </p:txBody>
      </p:sp>
    </p:spTree>
    <p:extLst>
      <p:ext uri="{BB962C8B-B14F-4D97-AF65-F5344CB8AC3E}">
        <p14:creationId xmlns:p14="http://schemas.microsoft.com/office/powerpoint/2010/main" val="57113376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889125" y="361950"/>
            <a:ext cx="6832600" cy="301625"/>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1897063" y="1112838"/>
            <a:ext cx="3340100" cy="16144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389563" y="1112838"/>
            <a:ext cx="3340100" cy="16144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7"/>
          <p:cNvSpPr>
            <a:spLocks noGrp="1" noChangeArrowheads="1"/>
          </p:cNvSpPr>
          <p:nvPr>
            <p:ph type="dt" sz="half" idx="10"/>
          </p:nvPr>
        </p:nvSpPr>
        <p:spPr>
          <a:ln/>
        </p:spPr>
        <p:txBody>
          <a:bodyPr/>
          <a:lstStyle>
            <a:lvl1pPr>
              <a:defRPr/>
            </a:lvl1pPr>
          </a:lstStyle>
          <a:p>
            <a:pPr>
              <a:defRPr/>
            </a:pPr>
            <a:r>
              <a:rPr lang="en-GB">
                <a:solidFill>
                  <a:srgbClr val="808080"/>
                </a:solidFill>
              </a:rPr>
              <a:t>Sandec Training Tool</a:t>
            </a:r>
          </a:p>
        </p:txBody>
      </p:sp>
      <p:sp>
        <p:nvSpPr>
          <p:cNvPr id="6" name="Rectangle 8"/>
          <p:cNvSpPr>
            <a:spLocks noGrp="1" noChangeArrowheads="1"/>
          </p:cNvSpPr>
          <p:nvPr>
            <p:ph type="sldNum" sz="quarter" idx="11"/>
          </p:nvPr>
        </p:nvSpPr>
        <p:spPr>
          <a:ln/>
        </p:spPr>
        <p:txBody>
          <a:bodyPr/>
          <a:lstStyle>
            <a:lvl1pPr>
              <a:defRPr/>
            </a:lvl1pPr>
          </a:lstStyle>
          <a:p>
            <a:fld id="{3464F394-BCD5-4438-9C0A-97D55C0926C8}" type="slidenum">
              <a:rPr lang="en-GB" altLang="en-US">
                <a:solidFill>
                  <a:srgbClr val="808080"/>
                </a:solidFill>
              </a:rPr>
              <a:pPr/>
              <a:t>‹#›</a:t>
            </a:fld>
            <a:endParaRPr lang="en-GB" altLang="en-US">
              <a:solidFill>
                <a:srgbClr val="808080"/>
              </a:solidFill>
            </a:endParaRPr>
          </a:p>
        </p:txBody>
      </p:sp>
    </p:spTree>
    <p:extLst>
      <p:ext uri="{BB962C8B-B14F-4D97-AF65-F5344CB8AC3E}">
        <p14:creationId xmlns:p14="http://schemas.microsoft.com/office/powerpoint/2010/main" val="337332642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889125" y="361950"/>
            <a:ext cx="6832600" cy="301625"/>
          </a:xfrm>
        </p:spPr>
        <p:txBody>
          <a:bodyPr/>
          <a:lstStyle/>
          <a:p>
            <a:r>
              <a:rPr lang="en-US" smtClean="0"/>
              <a:t>Click to edit Master title style</a:t>
            </a:r>
            <a:endParaRPr lang="en-US"/>
          </a:p>
        </p:txBody>
      </p:sp>
      <p:sp>
        <p:nvSpPr>
          <p:cNvPr id="3" name="Table Placeholder 2"/>
          <p:cNvSpPr>
            <a:spLocks noGrp="1"/>
          </p:cNvSpPr>
          <p:nvPr>
            <p:ph type="tbl" idx="1"/>
          </p:nvPr>
        </p:nvSpPr>
        <p:spPr>
          <a:xfrm>
            <a:off x="1897063" y="1112838"/>
            <a:ext cx="6832600" cy="1614487"/>
          </a:xfrm>
        </p:spPr>
        <p:txBody>
          <a:bodyPr/>
          <a:lstStyle/>
          <a:p>
            <a:pPr lvl="0"/>
            <a:endParaRPr lang="en-US" noProof="0" smtClean="0"/>
          </a:p>
        </p:txBody>
      </p:sp>
      <p:sp>
        <p:nvSpPr>
          <p:cNvPr id="4" name="Rectangle 7"/>
          <p:cNvSpPr>
            <a:spLocks noGrp="1" noChangeArrowheads="1"/>
          </p:cNvSpPr>
          <p:nvPr>
            <p:ph type="dt" sz="half" idx="10"/>
          </p:nvPr>
        </p:nvSpPr>
        <p:spPr>
          <a:ln/>
        </p:spPr>
        <p:txBody>
          <a:bodyPr/>
          <a:lstStyle>
            <a:lvl1pPr>
              <a:defRPr/>
            </a:lvl1pPr>
          </a:lstStyle>
          <a:p>
            <a:pPr>
              <a:defRPr/>
            </a:pPr>
            <a:r>
              <a:rPr lang="en-GB">
                <a:solidFill>
                  <a:srgbClr val="808080"/>
                </a:solidFill>
              </a:rPr>
              <a:t>Sandec Training Tool</a:t>
            </a:r>
          </a:p>
        </p:txBody>
      </p:sp>
      <p:sp>
        <p:nvSpPr>
          <p:cNvPr id="5" name="Rectangle 8"/>
          <p:cNvSpPr>
            <a:spLocks noGrp="1" noChangeArrowheads="1"/>
          </p:cNvSpPr>
          <p:nvPr>
            <p:ph type="sldNum" sz="quarter" idx="11"/>
          </p:nvPr>
        </p:nvSpPr>
        <p:spPr>
          <a:ln/>
        </p:spPr>
        <p:txBody>
          <a:bodyPr/>
          <a:lstStyle>
            <a:lvl1pPr>
              <a:defRPr/>
            </a:lvl1pPr>
          </a:lstStyle>
          <a:p>
            <a:fld id="{6D107362-5A5E-48DD-9578-0BB61F964303}" type="slidenum">
              <a:rPr lang="en-GB" altLang="en-US">
                <a:solidFill>
                  <a:srgbClr val="808080"/>
                </a:solidFill>
              </a:rPr>
              <a:pPr/>
              <a:t>‹#›</a:t>
            </a:fld>
            <a:endParaRPr lang="en-GB" altLang="en-US">
              <a:solidFill>
                <a:srgbClr val="808080"/>
              </a:solidFill>
            </a:endParaRPr>
          </a:p>
        </p:txBody>
      </p:sp>
    </p:spTree>
    <p:extLst>
      <p:ext uri="{BB962C8B-B14F-4D97-AF65-F5344CB8AC3E}">
        <p14:creationId xmlns:p14="http://schemas.microsoft.com/office/powerpoint/2010/main" val="26439680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F48F1014-FEA5-453D-B8A0-5D8DFB560289}" type="datetimeFigureOut">
              <a:rPr lang="en-US" smtClean="0"/>
              <a:pPr/>
              <a:t>3/23/2018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4C6C745-B1E7-41A6-9A87-12AE0BB1A730}" type="slidenum">
              <a:rPr lang="en-US" smtClean="0"/>
              <a:pPr/>
              <a:t>‹#›</a:t>
            </a:fld>
            <a:endParaRPr lang="en-US"/>
          </a:p>
        </p:txBody>
      </p:sp>
    </p:spTree>
    <p:extLst>
      <p:ext uri="{BB962C8B-B14F-4D97-AF65-F5344CB8AC3E}">
        <p14:creationId xmlns:p14="http://schemas.microsoft.com/office/powerpoint/2010/main" val="30360516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F48F1014-FEA5-453D-B8A0-5D8DFB560289}" type="datetimeFigureOut">
              <a:rPr lang="en-US" smtClean="0"/>
              <a:pPr/>
              <a:t>3/23/2018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4C6C745-B1E7-41A6-9A87-12AE0BB1A730}" type="slidenum">
              <a:rPr lang="en-US" smtClean="0"/>
              <a:pPr/>
              <a:t>‹#›</a:t>
            </a:fld>
            <a:endParaRPr lang="en-US"/>
          </a:p>
        </p:txBody>
      </p:sp>
    </p:spTree>
    <p:extLst>
      <p:ext uri="{BB962C8B-B14F-4D97-AF65-F5344CB8AC3E}">
        <p14:creationId xmlns:p14="http://schemas.microsoft.com/office/powerpoint/2010/main" val="24273386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48F1014-FEA5-453D-B8A0-5D8DFB560289}" type="datetimeFigureOut">
              <a:rPr lang="en-US" smtClean="0"/>
              <a:pPr/>
              <a:t>3/23/2018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4C6C745-B1E7-41A6-9A87-12AE0BB1A730}" type="slidenum">
              <a:rPr lang="en-US" smtClean="0"/>
              <a:pPr/>
              <a:t>‹#›</a:t>
            </a:fld>
            <a:endParaRPr lang="en-US"/>
          </a:p>
        </p:txBody>
      </p:sp>
    </p:spTree>
    <p:extLst>
      <p:ext uri="{BB962C8B-B14F-4D97-AF65-F5344CB8AC3E}">
        <p14:creationId xmlns:p14="http://schemas.microsoft.com/office/powerpoint/2010/main" val="29241025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48F1014-FEA5-453D-B8A0-5D8DFB560289}" type="datetimeFigureOut">
              <a:rPr lang="en-US" smtClean="0"/>
              <a:pPr/>
              <a:t>3/23/2018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4C6C745-B1E7-41A6-9A87-12AE0BB1A730}" type="slidenum">
              <a:rPr lang="en-US" smtClean="0"/>
              <a:pPr/>
              <a:t>‹#›</a:t>
            </a:fld>
            <a:endParaRPr lang="en-US"/>
          </a:p>
        </p:txBody>
      </p:sp>
    </p:spTree>
    <p:extLst>
      <p:ext uri="{BB962C8B-B14F-4D97-AF65-F5344CB8AC3E}">
        <p14:creationId xmlns:p14="http://schemas.microsoft.com/office/powerpoint/2010/main" val="24617861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48F1014-FEA5-453D-B8A0-5D8DFB560289}" type="datetimeFigureOut">
              <a:rPr lang="en-US" smtClean="0"/>
              <a:pPr/>
              <a:t>3/23/2018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4C6C745-B1E7-41A6-9A87-12AE0BB1A730}" type="slidenum">
              <a:rPr lang="en-US" smtClean="0"/>
              <a:pPr/>
              <a:t>‹#›</a:t>
            </a:fld>
            <a:endParaRPr lang="en-US"/>
          </a:p>
        </p:txBody>
      </p:sp>
    </p:spTree>
    <p:extLst>
      <p:ext uri="{BB962C8B-B14F-4D97-AF65-F5344CB8AC3E}">
        <p14:creationId xmlns:p14="http://schemas.microsoft.com/office/powerpoint/2010/main" val="37473493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48F1014-FEA5-453D-B8A0-5D8DFB560289}" type="datetimeFigureOut">
              <a:rPr lang="en-US" smtClean="0"/>
              <a:pPr/>
              <a:t>3/23/2018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4C6C745-B1E7-41A6-9A87-12AE0BB1A730}" type="slidenum">
              <a:rPr lang="en-US" smtClean="0"/>
              <a:pPr/>
              <a:t>‹#›</a:t>
            </a:fld>
            <a:endParaRPr lang="en-US"/>
          </a:p>
        </p:txBody>
      </p:sp>
    </p:spTree>
    <p:extLst>
      <p:ext uri="{BB962C8B-B14F-4D97-AF65-F5344CB8AC3E}">
        <p14:creationId xmlns:p14="http://schemas.microsoft.com/office/powerpoint/2010/main" val="18385782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2.xml"/><Relationship Id="rId1" Type="http://schemas.openxmlformats.org/officeDocument/2006/relationships/slideLayout" Target="../slideLayouts/slideLayout14.xml"/><Relationship Id="rId4" Type="http://schemas.openxmlformats.org/officeDocument/2006/relationships/image" Target="../media/image2.png"/></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hyperlink" Target="http://www.ssswm.info" TargetMode="External"/><Relationship Id="rId5" Type="http://schemas.openxmlformats.org/officeDocument/2006/relationships/image" Target="../media/image3.png"/><Relationship Id="rId4" Type="http://schemas.openxmlformats.org/officeDocument/2006/relationships/image" Target="../media/image1.png"/></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4.xml"/><Relationship Id="rId1" Type="http://schemas.openxmlformats.org/officeDocument/2006/relationships/slideLayout" Target="../slideLayouts/slideLayout17.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2" Type="http://schemas.openxmlformats.org/officeDocument/2006/relationships/slideLayout" Target="../slideLayouts/slideLayout19.xml"/><Relationship Id="rId16" Type="http://schemas.openxmlformats.org/officeDocument/2006/relationships/image" Target="../media/image4.png"/><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5" Type="http://schemas.openxmlformats.org/officeDocument/2006/relationships/theme" Target="../theme/theme5.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48F1014-FEA5-453D-B8A0-5D8DFB560289}" type="datetimeFigureOut">
              <a:rPr lang="en-US" smtClean="0"/>
              <a:pPr/>
              <a:t>3/23/2018</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4C6C745-B1E7-41A6-9A87-12AE0BB1A730}" type="slidenum">
              <a:rPr lang="en-US" smtClean="0"/>
              <a:pPr/>
              <a:t>‹#›</a:t>
            </a:fld>
            <a:endParaRPr lang="en-US"/>
          </a:p>
        </p:txBody>
      </p:sp>
    </p:spTree>
    <p:extLst>
      <p:ext uri="{BB962C8B-B14F-4D97-AF65-F5344CB8AC3E}">
        <p14:creationId xmlns:p14="http://schemas.microsoft.com/office/powerpoint/2010/main" val="188227698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7" r:id="rId12"/>
    <p:sldLayoutId id="2147483683" r:id="rId1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4" descr="Bild3"/>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l="50102" b="69897"/>
          <a:stretch>
            <a:fillRect/>
          </a:stretch>
        </p:blipFill>
        <p:spPr bwMode="auto">
          <a:xfrm>
            <a:off x="0" y="6456363"/>
            <a:ext cx="84978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Title Placeholder 1"/>
          <p:cNvSpPr>
            <a:spLocks noGrp="1"/>
          </p:cNvSpPr>
          <p:nvPr>
            <p:ph type="title"/>
          </p:nvPr>
        </p:nvSpPr>
        <p:spPr bwMode="auto">
          <a:xfrm>
            <a:off x="457200" y="2463800"/>
            <a:ext cx="8229600" cy="143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GB" smtClean="0"/>
              <a:t>Click to edit Master title style</a:t>
            </a:r>
          </a:p>
        </p:txBody>
      </p:sp>
      <p:sp>
        <p:nvSpPr>
          <p:cNvPr id="1028" name="Text Placeholder 2"/>
          <p:cNvSpPr>
            <a:spLocks noGrp="1"/>
          </p:cNvSpPr>
          <p:nvPr>
            <p:ph type="body" idx="1"/>
          </p:nvPr>
        </p:nvSpPr>
        <p:spPr bwMode="auto">
          <a:xfrm>
            <a:off x="1296988" y="4148138"/>
            <a:ext cx="6550025" cy="1152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endParaRPr lang="en-GB" smtClean="0"/>
          </a:p>
        </p:txBody>
      </p:sp>
      <p:pic>
        <p:nvPicPr>
          <p:cNvPr id="1029" name="Picture 15" descr="arboardsLogos-06"/>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2581275" y="620713"/>
            <a:ext cx="3979863" cy="1528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17" name="Rectangle 17"/>
          <p:cNvSpPr>
            <a:spLocks noGrp="1" noChangeArrowheads="1"/>
          </p:cNvSpPr>
          <p:nvPr>
            <p:ph type="sldNum" sz="quarter" idx="4"/>
          </p:nvPr>
        </p:nvSpPr>
        <p:spPr bwMode="auto">
          <a:xfrm>
            <a:off x="8264525" y="6497638"/>
            <a:ext cx="817563" cy="2921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solidFill>
                  <a:srgbClr val="808285"/>
                </a:solidFill>
                <a:latin typeface="Trebuchet MS" pitchFamily="38" charset="0"/>
                <a:ea typeface="ＭＳ Ｐゴシック" pitchFamily="38" charset="-128"/>
                <a:cs typeface="+mn-cs"/>
              </a:defRPr>
            </a:lvl1pPr>
          </a:lstStyle>
          <a:p>
            <a:pPr defTabSz="457200" fontAlgn="base">
              <a:spcBef>
                <a:spcPct val="0"/>
              </a:spcBef>
              <a:spcAft>
                <a:spcPct val="0"/>
              </a:spcAft>
              <a:defRPr/>
            </a:pPr>
            <a:fld id="{633F6BD9-6EB1-4A98-B58E-FDBE9A9B0B26}" type="slidenum">
              <a:rPr lang="en-GB"/>
              <a:pPr defTabSz="457200" fontAlgn="base">
                <a:spcBef>
                  <a:spcPct val="0"/>
                </a:spcBef>
                <a:spcAft>
                  <a:spcPct val="0"/>
                </a:spcAft>
                <a:defRPr/>
              </a:pPr>
              <a:t>‹#›</a:t>
            </a:fld>
            <a:endParaRPr lang="en-GB"/>
          </a:p>
        </p:txBody>
      </p:sp>
      <p:sp>
        <p:nvSpPr>
          <p:cNvPr id="1031" name="Title Placeholder 1"/>
          <p:cNvSpPr txBox="1">
            <a:spLocks/>
          </p:cNvSpPr>
          <p:nvPr userDrawn="1"/>
        </p:nvSpPr>
        <p:spPr bwMode="auto">
          <a:xfrm>
            <a:off x="34925" y="6596063"/>
            <a:ext cx="82296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000" anchor="ctr"/>
          <a:lstStyle>
            <a:lvl1pPr eaLnBrk="0" hangingPunct="0">
              <a:defRPr sz="2400">
                <a:solidFill>
                  <a:schemeClr val="tx1"/>
                </a:solidFill>
                <a:latin typeface="Trebuchet MS" pitchFamily="34" charset="0"/>
                <a:ea typeface="ＭＳ Ｐゴシック" pitchFamily="34" charset="-128"/>
              </a:defRPr>
            </a:lvl1pPr>
            <a:lvl2pPr marL="742950" indent="-285750" eaLnBrk="0" hangingPunct="0">
              <a:defRPr sz="2400">
                <a:solidFill>
                  <a:schemeClr val="tx1"/>
                </a:solidFill>
                <a:latin typeface="Trebuchet MS" pitchFamily="34" charset="0"/>
                <a:ea typeface="ＭＳ Ｐゴシック" pitchFamily="34" charset="-128"/>
              </a:defRPr>
            </a:lvl2pPr>
            <a:lvl3pPr marL="1143000" indent="-228600" eaLnBrk="0" hangingPunct="0">
              <a:defRPr sz="2400">
                <a:solidFill>
                  <a:schemeClr val="tx1"/>
                </a:solidFill>
                <a:latin typeface="Trebuchet MS" pitchFamily="34" charset="0"/>
                <a:ea typeface="ＭＳ Ｐゴシック" pitchFamily="34" charset="-128"/>
              </a:defRPr>
            </a:lvl3pPr>
            <a:lvl4pPr marL="1600200" indent="-228600" eaLnBrk="0" hangingPunct="0">
              <a:defRPr sz="2400">
                <a:solidFill>
                  <a:schemeClr val="tx1"/>
                </a:solidFill>
                <a:latin typeface="Trebuchet MS" pitchFamily="34" charset="0"/>
                <a:ea typeface="ＭＳ Ｐゴシック" pitchFamily="34" charset="-128"/>
              </a:defRPr>
            </a:lvl4pPr>
            <a:lvl5pPr marL="2057400" indent="-228600" eaLnBrk="0" hangingPunct="0">
              <a:defRPr sz="2400">
                <a:solidFill>
                  <a:schemeClr val="tx1"/>
                </a:solidFill>
                <a:latin typeface="Trebuchet MS" pitchFamily="34" charset="0"/>
                <a:ea typeface="ＭＳ Ｐゴシック" pitchFamily="34" charset="-128"/>
              </a:defRPr>
            </a:lvl5pPr>
            <a:lvl6pPr marL="2514600" indent="-228600" defTabSz="457200" eaLnBrk="0" fontAlgn="base" hangingPunct="0">
              <a:spcBef>
                <a:spcPct val="0"/>
              </a:spcBef>
              <a:spcAft>
                <a:spcPct val="0"/>
              </a:spcAft>
              <a:defRPr sz="2400">
                <a:solidFill>
                  <a:schemeClr val="tx1"/>
                </a:solidFill>
                <a:latin typeface="Trebuchet MS" pitchFamily="34" charset="0"/>
                <a:ea typeface="ＭＳ Ｐゴシック" pitchFamily="34" charset="-128"/>
              </a:defRPr>
            </a:lvl6pPr>
            <a:lvl7pPr marL="2971800" indent="-228600" defTabSz="457200" eaLnBrk="0" fontAlgn="base" hangingPunct="0">
              <a:spcBef>
                <a:spcPct val="0"/>
              </a:spcBef>
              <a:spcAft>
                <a:spcPct val="0"/>
              </a:spcAft>
              <a:defRPr sz="2400">
                <a:solidFill>
                  <a:schemeClr val="tx1"/>
                </a:solidFill>
                <a:latin typeface="Trebuchet MS" pitchFamily="34" charset="0"/>
                <a:ea typeface="ＭＳ Ｐゴシック" pitchFamily="34" charset="-128"/>
              </a:defRPr>
            </a:lvl7pPr>
            <a:lvl8pPr marL="3429000" indent="-228600" defTabSz="457200" eaLnBrk="0" fontAlgn="base" hangingPunct="0">
              <a:spcBef>
                <a:spcPct val="0"/>
              </a:spcBef>
              <a:spcAft>
                <a:spcPct val="0"/>
              </a:spcAft>
              <a:defRPr sz="2400">
                <a:solidFill>
                  <a:schemeClr val="tx1"/>
                </a:solidFill>
                <a:latin typeface="Trebuchet MS" pitchFamily="34" charset="0"/>
                <a:ea typeface="ＭＳ Ｐゴシック" pitchFamily="34" charset="-128"/>
              </a:defRPr>
            </a:lvl8pPr>
            <a:lvl9pPr marL="3886200" indent="-228600" defTabSz="457200" eaLnBrk="0" fontAlgn="base" hangingPunct="0">
              <a:spcBef>
                <a:spcPct val="0"/>
              </a:spcBef>
              <a:spcAft>
                <a:spcPct val="0"/>
              </a:spcAft>
              <a:defRPr sz="2400">
                <a:solidFill>
                  <a:schemeClr val="tx1"/>
                </a:solidFill>
                <a:latin typeface="Trebuchet MS" pitchFamily="34" charset="0"/>
                <a:ea typeface="ＭＳ Ｐゴシック" pitchFamily="34" charset="-128"/>
              </a:defRPr>
            </a:lvl9pPr>
          </a:lstStyle>
          <a:p>
            <a:pPr defTabSz="457200" eaLnBrk="1" fontAlgn="base" hangingPunct="1">
              <a:spcBef>
                <a:spcPct val="0"/>
              </a:spcBef>
              <a:spcAft>
                <a:spcPct val="0"/>
              </a:spcAft>
              <a:defRPr/>
            </a:pPr>
            <a:r>
              <a:rPr lang="en-GB" sz="1000" smtClean="0">
                <a:solidFill>
                  <a:srgbClr val="215968"/>
                </a:solidFill>
                <a:cs typeface="Arial" charset="0"/>
              </a:rPr>
              <a:t>Constructed Wetlands</a:t>
            </a:r>
          </a:p>
        </p:txBody>
      </p:sp>
    </p:spTree>
    <p:extLst>
      <p:ext uri="{BB962C8B-B14F-4D97-AF65-F5344CB8AC3E}">
        <p14:creationId xmlns:p14="http://schemas.microsoft.com/office/powerpoint/2010/main" val="3453402302"/>
      </p:ext>
    </p:extLst>
  </p:cSld>
  <p:clrMap bg1="lt1" tx1="dk1" bg2="lt2" tx2="dk2" accent1="accent1" accent2="accent2" accent3="accent3" accent4="accent4" accent5="accent5" accent6="accent6" hlink="hlink" folHlink="folHlink"/>
  <p:sldLayoutIdLst>
    <p:sldLayoutId id="2147483661" r:id="rId1"/>
  </p:sldLayoutIdLst>
  <p:hf hdr="0" ftr="0" dt="0"/>
  <p:txStyles>
    <p:titleStyle>
      <a:lvl1pPr algn="ctr" rtl="0" eaLnBrk="0" fontAlgn="base" hangingPunct="0">
        <a:spcBef>
          <a:spcPct val="0"/>
        </a:spcBef>
        <a:spcAft>
          <a:spcPct val="0"/>
        </a:spcAft>
        <a:defRPr sz="3600" b="1">
          <a:solidFill>
            <a:schemeClr val="tx1"/>
          </a:solidFill>
          <a:latin typeface="+mj-lt"/>
          <a:ea typeface="MS PGothic" pitchFamily="34" charset="-128"/>
          <a:cs typeface="ＭＳ Ｐゴシック" pitchFamily="-105" charset="-128"/>
        </a:defRPr>
      </a:lvl1pPr>
      <a:lvl2pPr algn="ctr" rtl="0" eaLnBrk="0" fontAlgn="base" hangingPunct="0">
        <a:spcBef>
          <a:spcPct val="0"/>
        </a:spcBef>
        <a:spcAft>
          <a:spcPct val="0"/>
        </a:spcAft>
        <a:defRPr sz="3600" b="1">
          <a:solidFill>
            <a:schemeClr val="tx1"/>
          </a:solidFill>
          <a:latin typeface="Trebuchet MS" pitchFamily="-105" charset="0"/>
          <a:ea typeface="MS PGothic" pitchFamily="34" charset="-128"/>
          <a:cs typeface="ＭＳ Ｐゴシック" pitchFamily="-105" charset="-128"/>
        </a:defRPr>
      </a:lvl2pPr>
      <a:lvl3pPr algn="ctr" rtl="0" eaLnBrk="0" fontAlgn="base" hangingPunct="0">
        <a:spcBef>
          <a:spcPct val="0"/>
        </a:spcBef>
        <a:spcAft>
          <a:spcPct val="0"/>
        </a:spcAft>
        <a:defRPr sz="3600" b="1">
          <a:solidFill>
            <a:schemeClr val="tx1"/>
          </a:solidFill>
          <a:latin typeface="Trebuchet MS" pitchFamily="-105" charset="0"/>
          <a:ea typeface="MS PGothic" pitchFamily="34" charset="-128"/>
          <a:cs typeface="ＭＳ Ｐゴシック" pitchFamily="-105" charset="-128"/>
        </a:defRPr>
      </a:lvl3pPr>
      <a:lvl4pPr algn="ctr" rtl="0" eaLnBrk="0" fontAlgn="base" hangingPunct="0">
        <a:spcBef>
          <a:spcPct val="0"/>
        </a:spcBef>
        <a:spcAft>
          <a:spcPct val="0"/>
        </a:spcAft>
        <a:defRPr sz="3600" b="1">
          <a:solidFill>
            <a:schemeClr val="tx1"/>
          </a:solidFill>
          <a:latin typeface="Trebuchet MS" pitchFamily="-105" charset="0"/>
          <a:ea typeface="MS PGothic" pitchFamily="34" charset="-128"/>
          <a:cs typeface="ＭＳ Ｐゴシック" pitchFamily="-105" charset="-128"/>
        </a:defRPr>
      </a:lvl4pPr>
      <a:lvl5pPr algn="ctr" rtl="0" eaLnBrk="0" fontAlgn="base" hangingPunct="0">
        <a:spcBef>
          <a:spcPct val="0"/>
        </a:spcBef>
        <a:spcAft>
          <a:spcPct val="0"/>
        </a:spcAft>
        <a:defRPr sz="3600" b="1">
          <a:solidFill>
            <a:schemeClr val="tx1"/>
          </a:solidFill>
          <a:latin typeface="Trebuchet MS" pitchFamily="-105" charset="0"/>
          <a:ea typeface="MS PGothic" pitchFamily="34" charset="-128"/>
          <a:cs typeface="ＭＳ Ｐゴシック" pitchFamily="-105" charset="-128"/>
        </a:defRPr>
      </a:lvl5pPr>
      <a:lvl6pPr marL="457200" algn="ctr" rtl="0" fontAlgn="base">
        <a:spcBef>
          <a:spcPct val="0"/>
        </a:spcBef>
        <a:spcAft>
          <a:spcPct val="0"/>
        </a:spcAft>
        <a:defRPr sz="4000" b="1">
          <a:solidFill>
            <a:schemeClr val="tx1"/>
          </a:solidFill>
          <a:latin typeface="Trebuchet MS" pitchFamily="-105" charset="0"/>
        </a:defRPr>
      </a:lvl6pPr>
      <a:lvl7pPr marL="914400" algn="ctr" rtl="0" fontAlgn="base">
        <a:spcBef>
          <a:spcPct val="0"/>
        </a:spcBef>
        <a:spcAft>
          <a:spcPct val="0"/>
        </a:spcAft>
        <a:defRPr sz="4000" b="1">
          <a:solidFill>
            <a:schemeClr val="tx1"/>
          </a:solidFill>
          <a:latin typeface="Trebuchet MS" pitchFamily="-105" charset="0"/>
        </a:defRPr>
      </a:lvl7pPr>
      <a:lvl8pPr marL="1371600" algn="ctr" rtl="0" fontAlgn="base">
        <a:spcBef>
          <a:spcPct val="0"/>
        </a:spcBef>
        <a:spcAft>
          <a:spcPct val="0"/>
        </a:spcAft>
        <a:defRPr sz="4000" b="1">
          <a:solidFill>
            <a:schemeClr val="tx1"/>
          </a:solidFill>
          <a:latin typeface="Trebuchet MS" pitchFamily="-105" charset="0"/>
        </a:defRPr>
      </a:lvl8pPr>
      <a:lvl9pPr marL="1828800" algn="ctr" rtl="0" fontAlgn="base">
        <a:spcBef>
          <a:spcPct val="0"/>
        </a:spcBef>
        <a:spcAft>
          <a:spcPct val="0"/>
        </a:spcAft>
        <a:defRPr sz="4000" b="1">
          <a:solidFill>
            <a:schemeClr val="tx1"/>
          </a:solidFill>
          <a:latin typeface="Trebuchet MS" pitchFamily="-105" charset="0"/>
        </a:defRPr>
      </a:lvl9pPr>
    </p:titleStyle>
    <p:bodyStyle>
      <a:lvl1pPr marL="342900" indent="-342900" algn="ctr" rtl="0" eaLnBrk="0" fontAlgn="base" hangingPunct="0">
        <a:spcBef>
          <a:spcPct val="20000"/>
        </a:spcBef>
        <a:spcAft>
          <a:spcPct val="0"/>
        </a:spcAft>
        <a:defRPr sz="2000" i="1">
          <a:solidFill>
            <a:srgbClr val="024E56"/>
          </a:solidFill>
          <a:latin typeface="+mn-lt"/>
          <a:ea typeface="MS PGothic" pitchFamily="34" charset="-128"/>
          <a:cs typeface="ＭＳ Ｐゴシック" pitchFamily="-105" charset="-128"/>
        </a:defRPr>
      </a:lvl1pPr>
      <a:lvl2pPr marL="742950" indent="-285750" algn="l" rtl="0" eaLnBrk="0" fontAlgn="base" hangingPunct="0">
        <a:spcBef>
          <a:spcPct val="20000"/>
        </a:spcBef>
        <a:spcAft>
          <a:spcPct val="0"/>
        </a:spcAft>
        <a:buChar char="–"/>
        <a:defRPr sz="2800">
          <a:solidFill>
            <a:schemeClr val="tx1"/>
          </a:solidFill>
          <a:latin typeface="+mj-lt"/>
          <a:ea typeface="MS PGothic" pitchFamily="34" charset="-128"/>
        </a:defRPr>
      </a:lvl2pPr>
      <a:lvl3pPr marL="1143000" indent="-228600" algn="l" rtl="0" eaLnBrk="0" fontAlgn="base" hangingPunct="0">
        <a:spcBef>
          <a:spcPct val="20000"/>
        </a:spcBef>
        <a:spcAft>
          <a:spcPct val="0"/>
        </a:spcAft>
        <a:buChar char="•"/>
        <a:defRPr sz="2400">
          <a:solidFill>
            <a:schemeClr val="tx1"/>
          </a:solidFill>
          <a:latin typeface="+mj-lt"/>
          <a:ea typeface="MS PGothic" pitchFamily="34" charset="-128"/>
        </a:defRPr>
      </a:lvl3pPr>
      <a:lvl4pPr marL="1600200" indent="-228600" algn="l" rtl="0" eaLnBrk="0" fontAlgn="base" hangingPunct="0">
        <a:spcBef>
          <a:spcPct val="20000"/>
        </a:spcBef>
        <a:spcAft>
          <a:spcPct val="0"/>
        </a:spcAft>
        <a:buChar char="–"/>
        <a:defRPr sz="2000">
          <a:solidFill>
            <a:schemeClr val="tx1"/>
          </a:solidFill>
          <a:latin typeface="+mj-lt"/>
          <a:ea typeface="MS PGothic" pitchFamily="34" charset="-128"/>
        </a:defRPr>
      </a:lvl4pPr>
      <a:lvl5pPr marL="2057400" indent="-228600" algn="l" rtl="0" eaLnBrk="0" fontAlgn="base" hangingPunct="0">
        <a:spcBef>
          <a:spcPct val="20000"/>
        </a:spcBef>
        <a:spcAft>
          <a:spcPct val="0"/>
        </a:spcAft>
        <a:buChar char="»"/>
        <a:defRPr sz="2000">
          <a:solidFill>
            <a:schemeClr val="tx1"/>
          </a:solidFill>
          <a:latin typeface="+mj-lt"/>
          <a:ea typeface="MS PGothic" pitchFamily="34" charset="-128"/>
        </a:defRPr>
      </a:lvl5pPr>
      <a:lvl6pPr marL="2514600" indent="-228600" algn="l" rtl="0" fontAlgn="base">
        <a:spcBef>
          <a:spcPct val="20000"/>
        </a:spcBef>
        <a:spcAft>
          <a:spcPct val="0"/>
        </a:spcAft>
        <a:buChar char="»"/>
        <a:defRPr sz="2000">
          <a:solidFill>
            <a:schemeClr val="tx1"/>
          </a:solidFill>
          <a:latin typeface="+mj-lt"/>
          <a:ea typeface="ＭＳ Ｐゴシック" pitchFamily="-105" charset="-128"/>
        </a:defRPr>
      </a:lvl6pPr>
      <a:lvl7pPr marL="2971800" indent="-228600" algn="l" rtl="0" fontAlgn="base">
        <a:spcBef>
          <a:spcPct val="20000"/>
        </a:spcBef>
        <a:spcAft>
          <a:spcPct val="0"/>
        </a:spcAft>
        <a:buChar char="»"/>
        <a:defRPr sz="2000">
          <a:solidFill>
            <a:schemeClr val="tx1"/>
          </a:solidFill>
          <a:latin typeface="+mj-lt"/>
          <a:ea typeface="ＭＳ Ｐゴシック" pitchFamily="-105" charset="-128"/>
        </a:defRPr>
      </a:lvl7pPr>
      <a:lvl8pPr marL="3429000" indent="-228600" algn="l" rtl="0" fontAlgn="base">
        <a:spcBef>
          <a:spcPct val="20000"/>
        </a:spcBef>
        <a:spcAft>
          <a:spcPct val="0"/>
        </a:spcAft>
        <a:buChar char="»"/>
        <a:defRPr sz="2000">
          <a:solidFill>
            <a:schemeClr val="tx1"/>
          </a:solidFill>
          <a:latin typeface="+mj-lt"/>
          <a:ea typeface="ＭＳ Ｐゴシック" pitchFamily="-105" charset="-128"/>
        </a:defRPr>
      </a:lvl8pPr>
      <a:lvl9pPr marL="3886200" indent="-228600" algn="l" rtl="0" fontAlgn="base">
        <a:spcBef>
          <a:spcPct val="20000"/>
        </a:spcBef>
        <a:spcAft>
          <a:spcPct val="0"/>
        </a:spcAft>
        <a:buChar char="»"/>
        <a:defRPr sz="2000">
          <a:solidFill>
            <a:schemeClr val="tx1"/>
          </a:solidFill>
          <a:latin typeface="+mj-lt"/>
          <a:ea typeface="ＭＳ Ｐゴシック" pitchFamily="-105"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050" name="Picture 24" descr="Bild3"/>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l="50102" b="69897"/>
          <a:stretch>
            <a:fillRect/>
          </a:stretch>
        </p:blipFill>
        <p:spPr bwMode="auto">
          <a:xfrm>
            <a:off x="0" y="6456363"/>
            <a:ext cx="84978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1" name="Title Placeholder 1"/>
          <p:cNvSpPr>
            <a:spLocks noGrp="1"/>
          </p:cNvSpPr>
          <p:nvPr>
            <p:ph type="title"/>
          </p:nvPr>
        </p:nvSpPr>
        <p:spPr bwMode="auto">
          <a:xfrm>
            <a:off x="360363" y="919163"/>
            <a:ext cx="8388350"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GB" smtClean="0"/>
              <a:t>Click to edit Master title style</a:t>
            </a:r>
          </a:p>
        </p:txBody>
      </p:sp>
      <p:sp>
        <p:nvSpPr>
          <p:cNvPr id="2052" name="Text Placeholder 2"/>
          <p:cNvSpPr>
            <a:spLocks noGrp="1"/>
          </p:cNvSpPr>
          <p:nvPr>
            <p:ph type="body" idx="1"/>
          </p:nvPr>
        </p:nvSpPr>
        <p:spPr bwMode="auto">
          <a:xfrm>
            <a:off x="360363" y="1495425"/>
            <a:ext cx="838835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GB" smtClean="0"/>
              <a:t>Click to edit Master text styles</a:t>
            </a:r>
          </a:p>
          <a:p>
            <a:pPr lvl="1"/>
            <a:r>
              <a:rPr lang="en-GB" smtClean="0"/>
              <a:t>Click to edit Master text styles</a:t>
            </a:r>
          </a:p>
          <a:p>
            <a:pPr lvl="2"/>
            <a:r>
              <a:rPr lang="en-GB" smtClean="0"/>
              <a:t>Thirdlevel</a:t>
            </a:r>
          </a:p>
          <a:p>
            <a:pPr lvl="3"/>
            <a:r>
              <a:rPr lang="en-GB" smtClean="0"/>
              <a:t>Adsf</a:t>
            </a:r>
          </a:p>
          <a:p>
            <a:pPr lvl="4"/>
            <a:r>
              <a:rPr lang="en-GB" smtClean="0"/>
              <a:t>Fifthlevel</a:t>
            </a:r>
          </a:p>
        </p:txBody>
      </p:sp>
      <p:sp>
        <p:nvSpPr>
          <p:cNvPr id="2053" name="Rectangle 10"/>
          <p:cNvSpPr>
            <a:spLocks noChangeArrowheads="1"/>
          </p:cNvSpPr>
          <p:nvPr userDrawn="1"/>
        </p:nvSpPr>
        <p:spPr bwMode="auto">
          <a:xfrm>
            <a:off x="0" y="260350"/>
            <a:ext cx="7007225" cy="61913"/>
          </a:xfrm>
          <a:prstGeom prst="rect">
            <a:avLst/>
          </a:prstGeom>
          <a:gradFill rotWithShape="1">
            <a:gsLst>
              <a:gs pos="0">
                <a:srgbClr val="05627E"/>
              </a:gs>
              <a:gs pos="100000">
                <a:srgbClr val="AFCDD6">
                  <a:alpha val="0"/>
                </a:srgbClr>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defTabSz="457200" fontAlgn="base">
              <a:spcBef>
                <a:spcPct val="50000"/>
              </a:spcBef>
              <a:spcAft>
                <a:spcPct val="0"/>
              </a:spcAft>
            </a:pPr>
            <a:endParaRPr lang="fr-CH" smtClean="0">
              <a:solidFill>
                <a:srgbClr val="000000"/>
              </a:solidFill>
              <a:latin typeface="Trebuchet MS" pitchFamily="34" charset="0"/>
              <a:ea typeface="MS PGothic" pitchFamily="34" charset="-128"/>
              <a:cs typeface="Arial" pitchFamily="34" charset="0"/>
            </a:endParaRPr>
          </a:p>
        </p:txBody>
      </p:sp>
      <p:pic>
        <p:nvPicPr>
          <p:cNvPr id="2054" name="Picture 11" descr="arboardsLogos-03"/>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7380288" y="115888"/>
            <a:ext cx="1619250" cy="547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6" name="Rectangle 12"/>
          <p:cNvSpPr>
            <a:spLocks noGrp="1" noChangeArrowheads="1"/>
          </p:cNvSpPr>
          <p:nvPr>
            <p:ph type="sldNum" sz="quarter" idx="4"/>
          </p:nvPr>
        </p:nvSpPr>
        <p:spPr bwMode="auto">
          <a:xfrm>
            <a:off x="6948488" y="6497638"/>
            <a:ext cx="2133600" cy="2921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solidFill>
                  <a:srgbClr val="808285"/>
                </a:solidFill>
                <a:latin typeface="Trebuchet MS" pitchFamily="38" charset="0"/>
                <a:ea typeface="ＭＳ Ｐゴシック" pitchFamily="38" charset="-128"/>
                <a:cs typeface="+mn-cs"/>
              </a:defRPr>
            </a:lvl1pPr>
          </a:lstStyle>
          <a:p>
            <a:pPr defTabSz="457200" fontAlgn="base">
              <a:spcBef>
                <a:spcPct val="0"/>
              </a:spcBef>
              <a:spcAft>
                <a:spcPct val="0"/>
              </a:spcAft>
              <a:defRPr/>
            </a:pPr>
            <a:fld id="{209BC6A7-2842-4730-8635-66C6D0AD4424}" type="slidenum">
              <a:rPr lang="en-GB"/>
              <a:pPr defTabSz="457200" fontAlgn="base">
                <a:spcBef>
                  <a:spcPct val="0"/>
                </a:spcBef>
                <a:spcAft>
                  <a:spcPct val="0"/>
                </a:spcAft>
                <a:defRPr/>
              </a:pPr>
              <a:t>‹#›</a:t>
            </a:fld>
            <a:endParaRPr lang="en-GB"/>
          </a:p>
        </p:txBody>
      </p:sp>
      <p:sp>
        <p:nvSpPr>
          <p:cNvPr id="2056" name="Title Placeholder 1"/>
          <p:cNvSpPr txBox="1">
            <a:spLocks/>
          </p:cNvSpPr>
          <p:nvPr userDrawn="1"/>
        </p:nvSpPr>
        <p:spPr bwMode="auto">
          <a:xfrm>
            <a:off x="34925" y="6596063"/>
            <a:ext cx="82296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000" anchor="ctr"/>
          <a:lstStyle>
            <a:lvl1pPr eaLnBrk="0" hangingPunct="0">
              <a:defRPr sz="2400">
                <a:solidFill>
                  <a:schemeClr val="tx1"/>
                </a:solidFill>
                <a:latin typeface="Trebuchet MS" pitchFamily="34" charset="0"/>
                <a:ea typeface="ＭＳ Ｐゴシック" pitchFamily="34" charset="-128"/>
              </a:defRPr>
            </a:lvl1pPr>
            <a:lvl2pPr marL="742950" indent="-285750" eaLnBrk="0" hangingPunct="0">
              <a:defRPr sz="2400">
                <a:solidFill>
                  <a:schemeClr val="tx1"/>
                </a:solidFill>
                <a:latin typeface="Trebuchet MS" pitchFamily="34" charset="0"/>
                <a:ea typeface="ＭＳ Ｐゴシック" pitchFamily="34" charset="-128"/>
              </a:defRPr>
            </a:lvl2pPr>
            <a:lvl3pPr marL="1143000" indent="-228600" eaLnBrk="0" hangingPunct="0">
              <a:defRPr sz="2400">
                <a:solidFill>
                  <a:schemeClr val="tx1"/>
                </a:solidFill>
                <a:latin typeface="Trebuchet MS" pitchFamily="34" charset="0"/>
                <a:ea typeface="ＭＳ Ｐゴシック" pitchFamily="34" charset="-128"/>
              </a:defRPr>
            </a:lvl3pPr>
            <a:lvl4pPr marL="1600200" indent="-228600" eaLnBrk="0" hangingPunct="0">
              <a:defRPr sz="2400">
                <a:solidFill>
                  <a:schemeClr val="tx1"/>
                </a:solidFill>
                <a:latin typeface="Trebuchet MS" pitchFamily="34" charset="0"/>
                <a:ea typeface="ＭＳ Ｐゴシック" pitchFamily="34" charset="-128"/>
              </a:defRPr>
            </a:lvl4pPr>
            <a:lvl5pPr marL="2057400" indent="-228600" eaLnBrk="0" hangingPunct="0">
              <a:defRPr sz="2400">
                <a:solidFill>
                  <a:schemeClr val="tx1"/>
                </a:solidFill>
                <a:latin typeface="Trebuchet MS" pitchFamily="34" charset="0"/>
                <a:ea typeface="ＭＳ Ｐゴシック" pitchFamily="34" charset="-128"/>
              </a:defRPr>
            </a:lvl5pPr>
            <a:lvl6pPr marL="2514600" indent="-228600" defTabSz="457200" eaLnBrk="0" fontAlgn="base" hangingPunct="0">
              <a:spcBef>
                <a:spcPct val="0"/>
              </a:spcBef>
              <a:spcAft>
                <a:spcPct val="0"/>
              </a:spcAft>
              <a:defRPr sz="2400">
                <a:solidFill>
                  <a:schemeClr val="tx1"/>
                </a:solidFill>
                <a:latin typeface="Trebuchet MS" pitchFamily="34" charset="0"/>
                <a:ea typeface="ＭＳ Ｐゴシック" pitchFamily="34" charset="-128"/>
              </a:defRPr>
            </a:lvl6pPr>
            <a:lvl7pPr marL="2971800" indent="-228600" defTabSz="457200" eaLnBrk="0" fontAlgn="base" hangingPunct="0">
              <a:spcBef>
                <a:spcPct val="0"/>
              </a:spcBef>
              <a:spcAft>
                <a:spcPct val="0"/>
              </a:spcAft>
              <a:defRPr sz="2400">
                <a:solidFill>
                  <a:schemeClr val="tx1"/>
                </a:solidFill>
                <a:latin typeface="Trebuchet MS" pitchFamily="34" charset="0"/>
                <a:ea typeface="ＭＳ Ｐゴシック" pitchFamily="34" charset="-128"/>
              </a:defRPr>
            </a:lvl7pPr>
            <a:lvl8pPr marL="3429000" indent="-228600" defTabSz="457200" eaLnBrk="0" fontAlgn="base" hangingPunct="0">
              <a:spcBef>
                <a:spcPct val="0"/>
              </a:spcBef>
              <a:spcAft>
                <a:spcPct val="0"/>
              </a:spcAft>
              <a:defRPr sz="2400">
                <a:solidFill>
                  <a:schemeClr val="tx1"/>
                </a:solidFill>
                <a:latin typeface="Trebuchet MS" pitchFamily="34" charset="0"/>
                <a:ea typeface="ＭＳ Ｐゴシック" pitchFamily="34" charset="-128"/>
              </a:defRPr>
            </a:lvl8pPr>
            <a:lvl9pPr marL="3886200" indent="-228600" defTabSz="457200" eaLnBrk="0" fontAlgn="base" hangingPunct="0">
              <a:spcBef>
                <a:spcPct val="0"/>
              </a:spcBef>
              <a:spcAft>
                <a:spcPct val="0"/>
              </a:spcAft>
              <a:defRPr sz="2400">
                <a:solidFill>
                  <a:schemeClr val="tx1"/>
                </a:solidFill>
                <a:latin typeface="Trebuchet MS" pitchFamily="34" charset="0"/>
                <a:ea typeface="ＭＳ Ｐゴシック" pitchFamily="34" charset="-128"/>
              </a:defRPr>
            </a:lvl9pPr>
          </a:lstStyle>
          <a:p>
            <a:pPr defTabSz="457200" eaLnBrk="1" fontAlgn="base" hangingPunct="1">
              <a:spcBef>
                <a:spcPct val="0"/>
              </a:spcBef>
              <a:spcAft>
                <a:spcPct val="0"/>
              </a:spcAft>
              <a:defRPr/>
            </a:pPr>
            <a:r>
              <a:rPr lang="en-GB" sz="1000" smtClean="0">
                <a:solidFill>
                  <a:srgbClr val="215968"/>
                </a:solidFill>
                <a:cs typeface="Arial" charset="0"/>
              </a:rPr>
              <a:t>Constructed Wetlands</a:t>
            </a:r>
          </a:p>
        </p:txBody>
      </p:sp>
      <p:sp>
        <p:nvSpPr>
          <p:cNvPr id="2057" name="Date Placeholder 1"/>
          <p:cNvSpPr txBox="1">
            <a:spLocks/>
          </p:cNvSpPr>
          <p:nvPr userDrawn="1"/>
        </p:nvSpPr>
        <p:spPr bwMode="auto">
          <a:xfrm>
            <a:off x="0" y="15875"/>
            <a:ext cx="6629400"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000" tIns="36000" rIns="36000" bIns="36000"/>
          <a:lstStyle>
            <a:lvl1pPr eaLnBrk="0" hangingPunct="0">
              <a:defRPr sz="2400">
                <a:solidFill>
                  <a:schemeClr val="tx1"/>
                </a:solidFill>
                <a:latin typeface="Trebuchet MS" pitchFamily="34" charset="0"/>
                <a:ea typeface="ＭＳ Ｐゴシック" pitchFamily="34" charset="-128"/>
              </a:defRPr>
            </a:lvl1pPr>
            <a:lvl2pPr marL="742950" indent="-285750" eaLnBrk="0" hangingPunct="0">
              <a:defRPr sz="2400">
                <a:solidFill>
                  <a:schemeClr val="tx1"/>
                </a:solidFill>
                <a:latin typeface="Trebuchet MS" pitchFamily="34" charset="0"/>
                <a:ea typeface="ＭＳ Ｐゴシック" pitchFamily="34" charset="-128"/>
              </a:defRPr>
            </a:lvl2pPr>
            <a:lvl3pPr marL="1143000" indent="-228600" eaLnBrk="0" hangingPunct="0">
              <a:defRPr sz="2400">
                <a:solidFill>
                  <a:schemeClr val="tx1"/>
                </a:solidFill>
                <a:latin typeface="Trebuchet MS" pitchFamily="34" charset="0"/>
                <a:ea typeface="ＭＳ Ｐゴシック" pitchFamily="34" charset="-128"/>
              </a:defRPr>
            </a:lvl3pPr>
            <a:lvl4pPr marL="1600200" indent="-228600" eaLnBrk="0" hangingPunct="0">
              <a:defRPr sz="2400">
                <a:solidFill>
                  <a:schemeClr val="tx1"/>
                </a:solidFill>
                <a:latin typeface="Trebuchet MS" pitchFamily="34" charset="0"/>
                <a:ea typeface="ＭＳ Ｐゴシック" pitchFamily="34" charset="-128"/>
              </a:defRPr>
            </a:lvl4pPr>
            <a:lvl5pPr marL="2057400" indent="-228600" eaLnBrk="0" hangingPunct="0">
              <a:defRPr sz="2400">
                <a:solidFill>
                  <a:schemeClr val="tx1"/>
                </a:solidFill>
                <a:latin typeface="Trebuchet MS" pitchFamily="34" charset="0"/>
                <a:ea typeface="ＭＳ Ｐゴシック" pitchFamily="34" charset="-128"/>
              </a:defRPr>
            </a:lvl5pPr>
            <a:lvl6pPr marL="2514600" indent="-228600" defTabSz="457200" eaLnBrk="0" fontAlgn="base" hangingPunct="0">
              <a:spcBef>
                <a:spcPct val="0"/>
              </a:spcBef>
              <a:spcAft>
                <a:spcPct val="0"/>
              </a:spcAft>
              <a:defRPr sz="2400">
                <a:solidFill>
                  <a:schemeClr val="tx1"/>
                </a:solidFill>
                <a:latin typeface="Trebuchet MS" pitchFamily="34" charset="0"/>
                <a:ea typeface="ＭＳ Ｐゴシック" pitchFamily="34" charset="-128"/>
              </a:defRPr>
            </a:lvl6pPr>
            <a:lvl7pPr marL="2971800" indent="-228600" defTabSz="457200" eaLnBrk="0" fontAlgn="base" hangingPunct="0">
              <a:spcBef>
                <a:spcPct val="0"/>
              </a:spcBef>
              <a:spcAft>
                <a:spcPct val="0"/>
              </a:spcAft>
              <a:defRPr sz="2400">
                <a:solidFill>
                  <a:schemeClr val="tx1"/>
                </a:solidFill>
                <a:latin typeface="Trebuchet MS" pitchFamily="34" charset="0"/>
                <a:ea typeface="ＭＳ Ｐゴシック" pitchFamily="34" charset="-128"/>
              </a:defRPr>
            </a:lvl7pPr>
            <a:lvl8pPr marL="3429000" indent="-228600" defTabSz="457200" eaLnBrk="0" fontAlgn="base" hangingPunct="0">
              <a:spcBef>
                <a:spcPct val="0"/>
              </a:spcBef>
              <a:spcAft>
                <a:spcPct val="0"/>
              </a:spcAft>
              <a:defRPr sz="2400">
                <a:solidFill>
                  <a:schemeClr val="tx1"/>
                </a:solidFill>
                <a:latin typeface="Trebuchet MS" pitchFamily="34" charset="0"/>
                <a:ea typeface="ＭＳ Ｐゴシック" pitchFamily="34" charset="-128"/>
              </a:defRPr>
            </a:lvl8pPr>
            <a:lvl9pPr marL="3886200" indent="-228600" defTabSz="457200" eaLnBrk="0" fontAlgn="base" hangingPunct="0">
              <a:spcBef>
                <a:spcPct val="0"/>
              </a:spcBef>
              <a:spcAft>
                <a:spcPct val="0"/>
              </a:spcAft>
              <a:defRPr sz="2400">
                <a:solidFill>
                  <a:schemeClr val="tx1"/>
                </a:solidFill>
                <a:latin typeface="Trebuchet MS" pitchFamily="34" charset="0"/>
                <a:ea typeface="ＭＳ Ｐゴシック" pitchFamily="34" charset="-128"/>
              </a:defRPr>
            </a:lvl9pPr>
          </a:lstStyle>
          <a:p>
            <a:pPr defTabSz="457200" eaLnBrk="1" fontAlgn="base" hangingPunct="1">
              <a:spcBef>
                <a:spcPct val="0"/>
              </a:spcBef>
              <a:spcAft>
                <a:spcPct val="0"/>
              </a:spcAft>
              <a:defRPr/>
            </a:pPr>
            <a:r>
              <a:rPr lang="en-US" sz="1000" smtClean="0">
                <a:solidFill>
                  <a:srgbClr val="215968"/>
                </a:solidFill>
                <a:cs typeface="Arial" charset="0"/>
              </a:rPr>
              <a:t>Find this presentation and more on: </a:t>
            </a:r>
            <a:r>
              <a:rPr lang="en-US" sz="1000" smtClean="0">
                <a:solidFill>
                  <a:srgbClr val="215968"/>
                </a:solidFill>
                <a:cs typeface="Arial" charset="0"/>
                <a:hlinkClick r:id="rId6"/>
              </a:rPr>
              <a:t>www.ssswm.info</a:t>
            </a:r>
            <a:r>
              <a:rPr lang="en-US" sz="1000" smtClean="0">
                <a:solidFill>
                  <a:srgbClr val="215968"/>
                </a:solidFill>
                <a:cs typeface="Arial" charset="0"/>
              </a:rPr>
              <a:t>.</a:t>
            </a:r>
          </a:p>
        </p:txBody>
      </p:sp>
    </p:spTree>
    <p:extLst>
      <p:ext uri="{BB962C8B-B14F-4D97-AF65-F5344CB8AC3E}">
        <p14:creationId xmlns:p14="http://schemas.microsoft.com/office/powerpoint/2010/main" val="1410423045"/>
      </p:ext>
    </p:extLst>
  </p:cSld>
  <p:clrMap bg1="lt1" tx1="dk1" bg2="lt2" tx2="dk2" accent1="accent1" accent2="accent2" accent3="accent3" accent4="accent4" accent5="accent5" accent6="accent6" hlink="hlink" folHlink="folHlink"/>
  <p:sldLayoutIdLst>
    <p:sldLayoutId id="2147483663" r:id="rId1"/>
    <p:sldLayoutId id="2147483664" r:id="rId2"/>
  </p:sldLayoutIdLst>
  <p:hf hdr="0" ftr="0"/>
  <p:txStyles>
    <p:titleStyle>
      <a:lvl1pPr algn="l" defTabSz="457200" rtl="0" eaLnBrk="0" fontAlgn="base" hangingPunct="0">
        <a:spcBef>
          <a:spcPct val="0"/>
        </a:spcBef>
        <a:spcAft>
          <a:spcPct val="0"/>
        </a:spcAft>
        <a:defRPr sz="2000" b="1" kern="1200">
          <a:solidFill>
            <a:srgbClr val="05627E"/>
          </a:solidFill>
          <a:latin typeface="Trebuchet MS"/>
          <a:ea typeface="MS PGothic" pitchFamily="34" charset="-128"/>
          <a:cs typeface="Trebuchet MS"/>
        </a:defRPr>
      </a:lvl1pPr>
      <a:lvl2pPr algn="l" defTabSz="457200" rtl="0" eaLnBrk="0" fontAlgn="base" hangingPunct="0">
        <a:spcBef>
          <a:spcPct val="0"/>
        </a:spcBef>
        <a:spcAft>
          <a:spcPct val="0"/>
        </a:spcAft>
        <a:defRPr sz="2000" b="1">
          <a:solidFill>
            <a:srgbClr val="05627E"/>
          </a:solidFill>
          <a:latin typeface="Trebuchet MS" pitchFamily="-105" charset="0"/>
          <a:ea typeface="MS PGothic" pitchFamily="34" charset="-128"/>
          <a:cs typeface="Trebuchet MS" pitchFamily="34" charset="0"/>
        </a:defRPr>
      </a:lvl2pPr>
      <a:lvl3pPr algn="l" defTabSz="457200" rtl="0" eaLnBrk="0" fontAlgn="base" hangingPunct="0">
        <a:spcBef>
          <a:spcPct val="0"/>
        </a:spcBef>
        <a:spcAft>
          <a:spcPct val="0"/>
        </a:spcAft>
        <a:defRPr sz="2000" b="1">
          <a:solidFill>
            <a:srgbClr val="05627E"/>
          </a:solidFill>
          <a:latin typeface="Trebuchet MS" pitchFamily="-105" charset="0"/>
          <a:ea typeface="MS PGothic" pitchFamily="34" charset="-128"/>
          <a:cs typeface="Trebuchet MS" pitchFamily="34" charset="0"/>
        </a:defRPr>
      </a:lvl3pPr>
      <a:lvl4pPr algn="l" defTabSz="457200" rtl="0" eaLnBrk="0" fontAlgn="base" hangingPunct="0">
        <a:spcBef>
          <a:spcPct val="0"/>
        </a:spcBef>
        <a:spcAft>
          <a:spcPct val="0"/>
        </a:spcAft>
        <a:defRPr sz="2000" b="1">
          <a:solidFill>
            <a:srgbClr val="05627E"/>
          </a:solidFill>
          <a:latin typeface="Trebuchet MS" pitchFamily="-105" charset="0"/>
          <a:ea typeface="MS PGothic" pitchFamily="34" charset="-128"/>
          <a:cs typeface="Trebuchet MS" pitchFamily="34" charset="0"/>
        </a:defRPr>
      </a:lvl4pPr>
      <a:lvl5pPr algn="l" defTabSz="457200" rtl="0" eaLnBrk="0" fontAlgn="base" hangingPunct="0">
        <a:spcBef>
          <a:spcPct val="0"/>
        </a:spcBef>
        <a:spcAft>
          <a:spcPct val="0"/>
        </a:spcAft>
        <a:defRPr sz="2000" b="1">
          <a:solidFill>
            <a:srgbClr val="05627E"/>
          </a:solidFill>
          <a:latin typeface="Trebuchet MS" pitchFamily="-105" charset="0"/>
          <a:ea typeface="MS PGothic" pitchFamily="34" charset="-128"/>
          <a:cs typeface="Trebuchet MS" pitchFamily="34" charset="0"/>
        </a:defRPr>
      </a:lvl5pPr>
      <a:lvl6pPr marL="457200" algn="l" defTabSz="457200" rtl="0" fontAlgn="base">
        <a:spcBef>
          <a:spcPct val="0"/>
        </a:spcBef>
        <a:spcAft>
          <a:spcPct val="0"/>
        </a:spcAft>
        <a:defRPr b="1">
          <a:solidFill>
            <a:srgbClr val="05627E"/>
          </a:solidFill>
          <a:latin typeface="Trebuchet MS" pitchFamily="-105" charset="0"/>
        </a:defRPr>
      </a:lvl6pPr>
      <a:lvl7pPr marL="914400" algn="l" defTabSz="457200" rtl="0" fontAlgn="base">
        <a:spcBef>
          <a:spcPct val="0"/>
        </a:spcBef>
        <a:spcAft>
          <a:spcPct val="0"/>
        </a:spcAft>
        <a:defRPr b="1">
          <a:solidFill>
            <a:srgbClr val="05627E"/>
          </a:solidFill>
          <a:latin typeface="Trebuchet MS" pitchFamily="-105" charset="0"/>
        </a:defRPr>
      </a:lvl7pPr>
      <a:lvl8pPr marL="1371600" algn="l" defTabSz="457200" rtl="0" fontAlgn="base">
        <a:spcBef>
          <a:spcPct val="0"/>
        </a:spcBef>
        <a:spcAft>
          <a:spcPct val="0"/>
        </a:spcAft>
        <a:defRPr b="1">
          <a:solidFill>
            <a:srgbClr val="05627E"/>
          </a:solidFill>
          <a:latin typeface="Trebuchet MS" pitchFamily="-105" charset="0"/>
        </a:defRPr>
      </a:lvl8pPr>
      <a:lvl9pPr marL="1828800" algn="l" defTabSz="457200" rtl="0" fontAlgn="base">
        <a:spcBef>
          <a:spcPct val="0"/>
        </a:spcBef>
        <a:spcAft>
          <a:spcPct val="0"/>
        </a:spcAft>
        <a:defRPr b="1">
          <a:solidFill>
            <a:srgbClr val="05627E"/>
          </a:solidFill>
          <a:latin typeface="Trebuchet MS" pitchFamily="-105" charset="0"/>
        </a:defRPr>
      </a:lvl9pPr>
    </p:titleStyle>
    <p:bodyStyle>
      <a:lvl1pPr marL="342900" indent="-342900" algn="l" defTabSz="457200" rtl="0" eaLnBrk="0" fontAlgn="base" hangingPunct="0">
        <a:spcBef>
          <a:spcPct val="50000"/>
        </a:spcBef>
        <a:spcAft>
          <a:spcPct val="0"/>
        </a:spcAft>
        <a:buFont typeface="Arial" pitchFamily="34" charset="0"/>
        <a:defRPr sz="2000" kern="1200">
          <a:solidFill>
            <a:schemeClr val="tx1"/>
          </a:solidFill>
          <a:latin typeface="Trebuchet MS"/>
          <a:ea typeface="MS PGothic" pitchFamily="34" charset="-128"/>
          <a:cs typeface="Trebuchet MS"/>
        </a:defRPr>
      </a:lvl1pPr>
      <a:lvl2pPr marL="444500" indent="-174625" algn="l" defTabSz="457200" rtl="0" eaLnBrk="0" fontAlgn="base" hangingPunct="0">
        <a:spcBef>
          <a:spcPct val="20000"/>
        </a:spcBef>
        <a:spcAft>
          <a:spcPct val="0"/>
        </a:spcAft>
        <a:buChar char="•"/>
        <a:defRPr sz="2000" kern="1200">
          <a:solidFill>
            <a:schemeClr val="tx1"/>
          </a:solidFill>
          <a:latin typeface="Trebuchet MS"/>
          <a:ea typeface="MS PGothic" pitchFamily="34" charset="-128"/>
          <a:cs typeface="Trebuchet MS"/>
        </a:defRPr>
      </a:lvl2pPr>
      <a:lvl3pPr marL="809625" indent="-185738" algn="l" defTabSz="457200" rtl="0" eaLnBrk="0" fontAlgn="base" hangingPunct="0">
        <a:spcBef>
          <a:spcPct val="20000"/>
        </a:spcBef>
        <a:spcAft>
          <a:spcPct val="0"/>
        </a:spcAft>
        <a:buFont typeface="Arial" pitchFamily="34" charset="0"/>
        <a:buChar char="◦"/>
        <a:defRPr sz="2000" kern="1200">
          <a:solidFill>
            <a:schemeClr val="tx1"/>
          </a:solidFill>
          <a:latin typeface="Trebuchet MS"/>
          <a:ea typeface="MS PGothic" pitchFamily="34" charset="-128"/>
          <a:cs typeface="Trebuchet MS"/>
        </a:defRPr>
      </a:lvl3pPr>
      <a:lvl4pPr marL="1254125" indent="-184150" algn="l" defTabSz="457200" rtl="0" eaLnBrk="0" fontAlgn="base" hangingPunct="0">
        <a:spcBef>
          <a:spcPct val="20000"/>
        </a:spcBef>
        <a:spcAft>
          <a:spcPct val="0"/>
        </a:spcAft>
        <a:buChar char="-"/>
        <a:defRPr sz="2000" kern="1200">
          <a:solidFill>
            <a:schemeClr val="tx1"/>
          </a:solidFill>
          <a:latin typeface="Trebuchet MS"/>
          <a:ea typeface="MS PGothic" pitchFamily="34" charset="-128"/>
          <a:cs typeface="Trebuchet MS"/>
        </a:defRPr>
      </a:lvl4pPr>
      <a:lvl5pPr marL="1617663" indent="-184150" algn="l" defTabSz="457200" rtl="0" eaLnBrk="0" fontAlgn="base" hangingPunct="0">
        <a:spcBef>
          <a:spcPct val="20000"/>
        </a:spcBef>
        <a:spcAft>
          <a:spcPct val="0"/>
        </a:spcAft>
        <a:buFont typeface="Arial" pitchFamily="34" charset="0"/>
        <a:defRPr sz="2000" kern="1200">
          <a:solidFill>
            <a:schemeClr val="tx1"/>
          </a:solidFill>
          <a:latin typeface="Trebuchet MS"/>
          <a:ea typeface="MS PGothic" pitchFamily="34" charset="-128"/>
          <a:cs typeface="Trebuchet M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3074" name="Picture 24" descr="Bild3"/>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l="50102" b="69897"/>
          <a:stretch>
            <a:fillRect/>
          </a:stretch>
        </p:blipFill>
        <p:spPr bwMode="auto">
          <a:xfrm>
            <a:off x="0" y="6456363"/>
            <a:ext cx="84978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12"/>
          <p:cNvSpPr>
            <a:spLocks noGrp="1" noChangeArrowheads="1"/>
          </p:cNvSpPr>
          <p:nvPr>
            <p:ph type="sldNum" sz="quarter" idx="4"/>
          </p:nvPr>
        </p:nvSpPr>
        <p:spPr bwMode="auto">
          <a:xfrm>
            <a:off x="6948488" y="6497638"/>
            <a:ext cx="2133600" cy="2921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solidFill>
                  <a:srgbClr val="808285"/>
                </a:solidFill>
                <a:latin typeface="Trebuchet MS" pitchFamily="38" charset="0"/>
                <a:ea typeface="ＭＳ Ｐゴシック" pitchFamily="38" charset="-128"/>
                <a:cs typeface="+mn-cs"/>
              </a:defRPr>
            </a:lvl1pPr>
          </a:lstStyle>
          <a:p>
            <a:pPr defTabSz="457200" fontAlgn="base">
              <a:spcBef>
                <a:spcPct val="0"/>
              </a:spcBef>
              <a:spcAft>
                <a:spcPct val="0"/>
              </a:spcAft>
              <a:defRPr/>
            </a:pPr>
            <a:fld id="{CCEF2088-47E0-40EF-ACE8-DBEC5CCD7FD5}" type="slidenum">
              <a:rPr lang="en-GB"/>
              <a:pPr defTabSz="457200" fontAlgn="base">
                <a:spcBef>
                  <a:spcPct val="0"/>
                </a:spcBef>
                <a:spcAft>
                  <a:spcPct val="0"/>
                </a:spcAft>
                <a:defRPr/>
              </a:pPr>
              <a:t>‹#›</a:t>
            </a:fld>
            <a:endParaRPr lang="en-GB"/>
          </a:p>
        </p:txBody>
      </p:sp>
      <p:sp>
        <p:nvSpPr>
          <p:cNvPr id="3076" name="Title Placeholder 1"/>
          <p:cNvSpPr txBox="1">
            <a:spLocks/>
          </p:cNvSpPr>
          <p:nvPr userDrawn="1"/>
        </p:nvSpPr>
        <p:spPr bwMode="auto">
          <a:xfrm>
            <a:off x="34925" y="6596063"/>
            <a:ext cx="82296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000" anchor="ctr"/>
          <a:lstStyle>
            <a:lvl1pPr eaLnBrk="0" hangingPunct="0">
              <a:defRPr sz="2400">
                <a:solidFill>
                  <a:schemeClr val="tx1"/>
                </a:solidFill>
                <a:latin typeface="Trebuchet MS" pitchFamily="34" charset="0"/>
                <a:ea typeface="ＭＳ Ｐゴシック" pitchFamily="34" charset="-128"/>
              </a:defRPr>
            </a:lvl1pPr>
            <a:lvl2pPr marL="742950" indent="-285750" eaLnBrk="0" hangingPunct="0">
              <a:defRPr sz="2400">
                <a:solidFill>
                  <a:schemeClr val="tx1"/>
                </a:solidFill>
                <a:latin typeface="Trebuchet MS" pitchFamily="34" charset="0"/>
                <a:ea typeface="ＭＳ Ｐゴシック" pitchFamily="34" charset="-128"/>
              </a:defRPr>
            </a:lvl2pPr>
            <a:lvl3pPr marL="1143000" indent="-228600" eaLnBrk="0" hangingPunct="0">
              <a:defRPr sz="2400">
                <a:solidFill>
                  <a:schemeClr val="tx1"/>
                </a:solidFill>
                <a:latin typeface="Trebuchet MS" pitchFamily="34" charset="0"/>
                <a:ea typeface="ＭＳ Ｐゴシック" pitchFamily="34" charset="-128"/>
              </a:defRPr>
            </a:lvl3pPr>
            <a:lvl4pPr marL="1600200" indent="-228600" eaLnBrk="0" hangingPunct="0">
              <a:defRPr sz="2400">
                <a:solidFill>
                  <a:schemeClr val="tx1"/>
                </a:solidFill>
                <a:latin typeface="Trebuchet MS" pitchFamily="34" charset="0"/>
                <a:ea typeface="ＭＳ Ｐゴシック" pitchFamily="34" charset="-128"/>
              </a:defRPr>
            </a:lvl4pPr>
            <a:lvl5pPr marL="2057400" indent="-228600" eaLnBrk="0" hangingPunct="0">
              <a:defRPr sz="2400">
                <a:solidFill>
                  <a:schemeClr val="tx1"/>
                </a:solidFill>
                <a:latin typeface="Trebuchet MS" pitchFamily="34" charset="0"/>
                <a:ea typeface="ＭＳ Ｐゴシック" pitchFamily="34" charset="-128"/>
              </a:defRPr>
            </a:lvl5pPr>
            <a:lvl6pPr marL="2514600" indent="-228600" defTabSz="457200" eaLnBrk="0" fontAlgn="base" hangingPunct="0">
              <a:spcBef>
                <a:spcPct val="0"/>
              </a:spcBef>
              <a:spcAft>
                <a:spcPct val="0"/>
              </a:spcAft>
              <a:defRPr sz="2400">
                <a:solidFill>
                  <a:schemeClr val="tx1"/>
                </a:solidFill>
                <a:latin typeface="Trebuchet MS" pitchFamily="34" charset="0"/>
                <a:ea typeface="ＭＳ Ｐゴシック" pitchFamily="34" charset="-128"/>
              </a:defRPr>
            </a:lvl6pPr>
            <a:lvl7pPr marL="2971800" indent="-228600" defTabSz="457200" eaLnBrk="0" fontAlgn="base" hangingPunct="0">
              <a:spcBef>
                <a:spcPct val="0"/>
              </a:spcBef>
              <a:spcAft>
                <a:spcPct val="0"/>
              </a:spcAft>
              <a:defRPr sz="2400">
                <a:solidFill>
                  <a:schemeClr val="tx1"/>
                </a:solidFill>
                <a:latin typeface="Trebuchet MS" pitchFamily="34" charset="0"/>
                <a:ea typeface="ＭＳ Ｐゴシック" pitchFamily="34" charset="-128"/>
              </a:defRPr>
            </a:lvl7pPr>
            <a:lvl8pPr marL="3429000" indent="-228600" defTabSz="457200" eaLnBrk="0" fontAlgn="base" hangingPunct="0">
              <a:spcBef>
                <a:spcPct val="0"/>
              </a:spcBef>
              <a:spcAft>
                <a:spcPct val="0"/>
              </a:spcAft>
              <a:defRPr sz="2400">
                <a:solidFill>
                  <a:schemeClr val="tx1"/>
                </a:solidFill>
                <a:latin typeface="Trebuchet MS" pitchFamily="34" charset="0"/>
                <a:ea typeface="ＭＳ Ｐゴシック" pitchFamily="34" charset="-128"/>
              </a:defRPr>
            </a:lvl8pPr>
            <a:lvl9pPr marL="3886200" indent="-228600" defTabSz="457200" eaLnBrk="0" fontAlgn="base" hangingPunct="0">
              <a:spcBef>
                <a:spcPct val="0"/>
              </a:spcBef>
              <a:spcAft>
                <a:spcPct val="0"/>
              </a:spcAft>
              <a:defRPr sz="2400">
                <a:solidFill>
                  <a:schemeClr val="tx1"/>
                </a:solidFill>
                <a:latin typeface="Trebuchet MS" pitchFamily="34" charset="0"/>
                <a:ea typeface="ＭＳ Ｐゴシック" pitchFamily="34" charset="-128"/>
              </a:defRPr>
            </a:lvl9pPr>
          </a:lstStyle>
          <a:p>
            <a:pPr defTabSz="457200" eaLnBrk="1" fontAlgn="base" hangingPunct="1">
              <a:spcBef>
                <a:spcPct val="0"/>
              </a:spcBef>
              <a:spcAft>
                <a:spcPct val="0"/>
              </a:spcAft>
              <a:defRPr/>
            </a:pPr>
            <a:r>
              <a:rPr lang="en-GB" sz="1000" dirty="0" smtClean="0">
                <a:solidFill>
                  <a:srgbClr val="215968"/>
                </a:solidFill>
                <a:cs typeface="Arial" charset="0"/>
              </a:rPr>
              <a:t>Constructed Wetlands</a:t>
            </a:r>
          </a:p>
        </p:txBody>
      </p:sp>
    </p:spTree>
    <p:extLst>
      <p:ext uri="{BB962C8B-B14F-4D97-AF65-F5344CB8AC3E}">
        <p14:creationId xmlns:p14="http://schemas.microsoft.com/office/powerpoint/2010/main" val="1183853093"/>
      </p:ext>
    </p:extLst>
  </p:cSld>
  <p:clrMap bg1="lt1" tx1="dk1" bg2="lt2" tx2="dk2" accent1="accent1" accent2="accent2" accent3="accent3" accent4="accent4" accent5="accent5" accent6="accent6" hlink="hlink" folHlink="folHlink"/>
  <p:sldLayoutIdLst>
    <p:sldLayoutId id="2147483666" r:id="rId1"/>
  </p:sldLayoutIdLst>
  <p:txStyles>
    <p:titleStyle>
      <a:lvl1pPr algn="ctr" defTabSz="457200" rtl="0" eaLnBrk="0" fontAlgn="base" hangingPunct="0">
        <a:spcBef>
          <a:spcPct val="0"/>
        </a:spcBef>
        <a:spcAft>
          <a:spcPct val="0"/>
        </a:spcAft>
        <a:defRPr sz="4400" kern="1200">
          <a:solidFill>
            <a:schemeClr val="tx1"/>
          </a:solidFill>
          <a:latin typeface="+mj-lt"/>
          <a:ea typeface="MS PGothic" pitchFamily="34" charset="-128"/>
          <a:cs typeface="ＭＳ Ｐゴシック" pitchFamily="-105" charset="-128"/>
        </a:defRPr>
      </a:lvl1pPr>
      <a:lvl2pPr algn="ctr" defTabSz="457200" rtl="0" eaLnBrk="0" fontAlgn="base" hangingPunct="0">
        <a:spcBef>
          <a:spcPct val="0"/>
        </a:spcBef>
        <a:spcAft>
          <a:spcPct val="0"/>
        </a:spcAft>
        <a:defRPr sz="4400">
          <a:solidFill>
            <a:schemeClr val="tx1"/>
          </a:solidFill>
          <a:latin typeface="Calibri" pitchFamily="-105" charset="0"/>
          <a:ea typeface="MS PGothic" pitchFamily="34" charset="-128"/>
          <a:cs typeface="ＭＳ Ｐゴシック" pitchFamily="-105" charset="-128"/>
        </a:defRPr>
      </a:lvl2pPr>
      <a:lvl3pPr algn="ctr" defTabSz="457200" rtl="0" eaLnBrk="0" fontAlgn="base" hangingPunct="0">
        <a:spcBef>
          <a:spcPct val="0"/>
        </a:spcBef>
        <a:spcAft>
          <a:spcPct val="0"/>
        </a:spcAft>
        <a:defRPr sz="4400">
          <a:solidFill>
            <a:schemeClr val="tx1"/>
          </a:solidFill>
          <a:latin typeface="Calibri" pitchFamily="-105" charset="0"/>
          <a:ea typeface="MS PGothic" pitchFamily="34" charset="-128"/>
          <a:cs typeface="ＭＳ Ｐゴシック" pitchFamily="-105" charset="-128"/>
        </a:defRPr>
      </a:lvl3pPr>
      <a:lvl4pPr algn="ctr" defTabSz="457200" rtl="0" eaLnBrk="0" fontAlgn="base" hangingPunct="0">
        <a:spcBef>
          <a:spcPct val="0"/>
        </a:spcBef>
        <a:spcAft>
          <a:spcPct val="0"/>
        </a:spcAft>
        <a:defRPr sz="4400">
          <a:solidFill>
            <a:schemeClr val="tx1"/>
          </a:solidFill>
          <a:latin typeface="Calibri" pitchFamily="-105" charset="0"/>
          <a:ea typeface="MS PGothic" pitchFamily="34" charset="-128"/>
          <a:cs typeface="ＭＳ Ｐゴシック" pitchFamily="-105" charset="-128"/>
        </a:defRPr>
      </a:lvl4pPr>
      <a:lvl5pPr algn="ctr" defTabSz="457200" rtl="0" eaLnBrk="0" fontAlgn="base" hangingPunct="0">
        <a:spcBef>
          <a:spcPct val="0"/>
        </a:spcBef>
        <a:spcAft>
          <a:spcPct val="0"/>
        </a:spcAft>
        <a:defRPr sz="4400">
          <a:solidFill>
            <a:schemeClr val="tx1"/>
          </a:solidFill>
          <a:latin typeface="Calibri" pitchFamily="-105" charset="0"/>
          <a:ea typeface="MS PGothic" pitchFamily="34" charset="-128"/>
          <a:cs typeface="ＭＳ Ｐゴシック" pitchFamily="-105" charset="-128"/>
        </a:defRPr>
      </a:lvl5pPr>
      <a:lvl6pPr marL="457200" algn="ctr" defTabSz="457200" rtl="0" fontAlgn="base">
        <a:spcBef>
          <a:spcPct val="0"/>
        </a:spcBef>
        <a:spcAft>
          <a:spcPct val="0"/>
        </a:spcAft>
        <a:defRPr sz="4400">
          <a:solidFill>
            <a:schemeClr val="tx1"/>
          </a:solidFill>
          <a:latin typeface="Calibri" pitchFamily="-105" charset="0"/>
          <a:ea typeface="ＭＳ Ｐゴシック" pitchFamily="-105" charset="-128"/>
          <a:cs typeface="ＭＳ Ｐゴシック" pitchFamily="-105" charset="-128"/>
        </a:defRPr>
      </a:lvl6pPr>
      <a:lvl7pPr marL="914400" algn="ctr" defTabSz="457200" rtl="0" fontAlgn="base">
        <a:spcBef>
          <a:spcPct val="0"/>
        </a:spcBef>
        <a:spcAft>
          <a:spcPct val="0"/>
        </a:spcAft>
        <a:defRPr sz="4400">
          <a:solidFill>
            <a:schemeClr val="tx1"/>
          </a:solidFill>
          <a:latin typeface="Calibri" pitchFamily="-105" charset="0"/>
          <a:ea typeface="ＭＳ Ｐゴシック" pitchFamily="-105" charset="-128"/>
          <a:cs typeface="ＭＳ Ｐゴシック" pitchFamily="-105" charset="-128"/>
        </a:defRPr>
      </a:lvl7pPr>
      <a:lvl8pPr marL="1371600" algn="ctr" defTabSz="457200" rtl="0" fontAlgn="base">
        <a:spcBef>
          <a:spcPct val="0"/>
        </a:spcBef>
        <a:spcAft>
          <a:spcPct val="0"/>
        </a:spcAft>
        <a:defRPr sz="4400">
          <a:solidFill>
            <a:schemeClr val="tx1"/>
          </a:solidFill>
          <a:latin typeface="Calibri" pitchFamily="-105" charset="0"/>
          <a:ea typeface="ＭＳ Ｐゴシック" pitchFamily="-105" charset="-128"/>
          <a:cs typeface="ＭＳ Ｐゴシック" pitchFamily="-105" charset="-128"/>
        </a:defRPr>
      </a:lvl8pPr>
      <a:lvl9pPr marL="1828800" algn="ctr" defTabSz="457200" rtl="0" fontAlgn="base">
        <a:spcBef>
          <a:spcPct val="0"/>
        </a:spcBef>
        <a:spcAft>
          <a:spcPct val="0"/>
        </a:spcAft>
        <a:defRPr sz="4400">
          <a:solidFill>
            <a:schemeClr val="tx1"/>
          </a:solidFill>
          <a:latin typeface="Calibri" pitchFamily="-105" charset="0"/>
          <a:ea typeface="ＭＳ Ｐゴシック" pitchFamily="-105" charset="-128"/>
          <a:cs typeface="ＭＳ Ｐゴシック" pitchFamily="-105" charset="-128"/>
        </a:defRPr>
      </a:lvl9pPr>
    </p:titleStyle>
    <p:bodyStyle>
      <a:lvl1pPr marL="342900" indent="-342900" algn="l" defTabSz="457200" rtl="0" eaLnBrk="0" fontAlgn="base" hangingPunct="0">
        <a:spcBef>
          <a:spcPct val="20000"/>
        </a:spcBef>
        <a:spcAft>
          <a:spcPct val="0"/>
        </a:spcAft>
        <a:buFont typeface="Arial" pitchFamily="34" charset="0"/>
        <a:buChar char="•"/>
        <a:defRPr sz="3200" kern="1200">
          <a:solidFill>
            <a:schemeClr val="tx1"/>
          </a:solidFill>
          <a:latin typeface="+mn-lt"/>
          <a:ea typeface="MS PGothic" pitchFamily="34" charset="-128"/>
          <a:cs typeface="ＭＳ Ｐゴシック" pitchFamily="-105" charset="-128"/>
        </a:defRPr>
      </a:lvl1pPr>
      <a:lvl2pPr marL="742950" indent="-285750" algn="l" defTabSz="457200" rtl="0" eaLnBrk="0" fontAlgn="base" hangingPunct="0">
        <a:spcBef>
          <a:spcPct val="20000"/>
        </a:spcBef>
        <a:spcAft>
          <a:spcPct val="0"/>
        </a:spcAft>
        <a:buFont typeface="Arial" pitchFamily="34" charset="0"/>
        <a:buChar char="–"/>
        <a:defRPr sz="2800" kern="1200">
          <a:solidFill>
            <a:schemeClr val="tx1"/>
          </a:solidFill>
          <a:latin typeface="+mn-lt"/>
          <a:ea typeface="MS PGothic" pitchFamily="34" charset="-128"/>
          <a:cs typeface="+mn-cs"/>
        </a:defRPr>
      </a:lvl2pPr>
      <a:lvl3pPr marL="1143000" indent="-228600" algn="l" defTabSz="457200" rtl="0" eaLnBrk="0" fontAlgn="base" hangingPunct="0">
        <a:spcBef>
          <a:spcPct val="20000"/>
        </a:spcBef>
        <a:spcAft>
          <a:spcPct val="0"/>
        </a:spcAft>
        <a:buFont typeface="Arial" pitchFamily="34" charset="0"/>
        <a:buChar char="•"/>
        <a:defRPr sz="2400" kern="1200">
          <a:solidFill>
            <a:schemeClr val="tx1"/>
          </a:solidFill>
          <a:latin typeface="+mn-lt"/>
          <a:ea typeface="MS PGothic" pitchFamily="34" charset="-128"/>
          <a:cs typeface="+mn-cs"/>
        </a:defRPr>
      </a:lvl3pPr>
      <a:lvl4pPr marL="1600200" indent="-228600" algn="l" defTabSz="457200" rtl="0" eaLnBrk="0" fontAlgn="base" hangingPunct="0">
        <a:spcBef>
          <a:spcPct val="20000"/>
        </a:spcBef>
        <a:spcAft>
          <a:spcPct val="0"/>
        </a:spcAft>
        <a:buFont typeface="Arial" pitchFamily="34" charset="0"/>
        <a:buChar char="–"/>
        <a:defRPr sz="2000" kern="1200">
          <a:solidFill>
            <a:schemeClr val="tx1"/>
          </a:solidFill>
          <a:latin typeface="+mn-lt"/>
          <a:ea typeface="MS PGothic" pitchFamily="34" charset="-128"/>
          <a:cs typeface="+mn-cs"/>
        </a:defRPr>
      </a:lvl4pPr>
      <a:lvl5pPr marL="2057400" indent="-228600" algn="l" defTabSz="457200" rtl="0" eaLnBrk="0" fontAlgn="base" hangingPunct="0">
        <a:spcBef>
          <a:spcPct val="20000"/>
        </a:spcBef>
        <a:spcAft>
          <a:spcPct val="0"/>
        </a:spcAft>
        <a:buFont typeface="Arial" pitchFamily="34" charset="0"/>
        <a:buChar char="»"/>
        <a:defRPr sz="2000" kern="1200">
          <a:solidFill>
            <a:schemeClr val="tx1"/>
          </a:solidFill>
          <a:latin typeface="+mn-lt"/>
          <a:ea typeface="MS PGothic"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5B670E"/>
        </a:solidFill>
        <a:effectLst/>
      </p:bgPr>
    </p:bg>
    <p:spTree>
      <p:nvGrpSpPr>
        <p:cNvPr id="1" name=""/>
        <p:cNvGrpSpPr/>
        <p:nvPr/>
      </p:nvGrpSpPr>
      <p:grpSpPr>
        <a:xfrm>
          <a:off x="0" y="0"/>
          <a:ext cx="0" cy="0"/>
          <a:chOff x="0" y="0"/>
          <a:chExt cx="0" cy="0"/>
        </a:xfrm>
      </p:grpSpPr>
      <p:sp>
        <p:nvSpPr>
          <p:cNvPr id="129026" name="Rectangle 2"/>
          <p:cNvSpPr>
            <a:spLocks noChangeArrowheads="1"/>
          </p:cNvSpPr>
          <p:nvPr/>
        </p:nvSpPr>
        <p:spPr bwMode="auto">
          <a:xfrm>
            <a:off x="1762125" y="209550"/>
            <a:ext cx="7381875" cy="6648450"/>
          </a:xfrm>
          <a:prstGeom prst="rect">
            <a:avLst/>
          </a:prstGeom>
          <a:solidFill>
            <a:schemeClr val="bg1"/>
          </a:solidFill>
          <a:ln w="9525">
            <a:noFill/>
            <a:miter lim="800000"/>
            <a:headEnd/>
            <a:tailEnd/>
          </a:ln>
          <a:effectLst/>
        </p:spPr>
        <p:txBody>
          <a:bodyPr wrap="none" anchor="ctr"/>
          <a:lstStyle/>
          <a:p>
            <a:pPr algn="ctr" fontAlgn="base">
              <a:spcBef>
                <a:spcPct val="0"/>
              </a:spcBef>
              <a:spcAft>
                <a:spcPct val="0"/>
              </a:spcAft>
              <a:defRPr/>
            </a:pPr>
            <a:endParaRPr lang="de-DE" sz="600">
              <a:solidFill>
                <a:srgbClr val="000000"/>
              </a:solidFill>
            </a:endParaRPr>
          </a:p>
        </p:txBody>
      </p:sp>
      <p:sp>
        <p:nvSpPr>
          <p:cNvPr id="129027" name="Rectangle 3"/>
          <p:cNvSpPr>
            <a:spLocks noChangeArrowheads="1"/>
          </p:cNvSpPr>
          <p:nvPr userDrawn="1"/>
        </p:nvSpPr>
        <p:spPr bwMode="auto">
          <a:xfrm>
            <a:off x="0" y="663575"/>
            <a:ext cx="1762125" cy="6194425"/>
          </a:xfrm>
          <a:prstGeom prst="rect">
            <a:avLst/>
          </a:prstGeom>
          <a:solidFill>
            <a:schemeClr val="bg1"/>
          </a:solidFill>
          <a:ln w="9525">
            <a:noFill/>
            <a:miter lim="800000"/>
            <a:headEnd/>
            <a:tailEnd/>
          </a:ln>
          <a:effectLst/>
        </p:spPr>
        <p:txBody>
          <a:bodyPr wrap="none" anchor="ctr"/>
          <a:lstStyle/>
          <a:p>
            <a:pPr fontAlgn="base">
              <a:spcBef>
                <a:spcPct val="0"/>
              </a:spcBef>
              <a:spcAft>
                <a:spcPct val="0"/>
              </a:spcAft>
              <a:defRPr/>
            </a:pPr>
            <a:endParaRPr lang="en-US">
              <a:solidFill>
                <a:srgbClr val="000000"/>
              </a:solidFill>
            </a:endParaRPr>
          </a:p>
        </p:txBody>
      </p:sp>
      <p:sp>
        <p:nvSpPr>
          <p:cNvPr id="1028" name="Rectangle 4"/>
          <p:cNvSpPr>
            <a:spLocks noGrp="1" noChangeArrowheads="1"/>
          </p:cNvSpPr>
          <p:nvPr>
            <p:ph type="title"/>
          </p:nvPr>
        </p:nvSpPr>
        <p:spPr bwMode="auto">
          <a:xfrm>
            <a:off x="1889125" y="361950"/>
            <a:ext cx="6832600"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GB" altLang="en-US" smtClean="0"/>
              <a:t>Click to edit Master title style</a:t>
            </a:r>
            <a:endParaRPr lang="de-CH" altLang="en-US" smtClean="0"/>
          </a:p>
        </p:txBody>
      </p:sp>
      <p:sp>
        <p:nvSpPr>
          <p:cNvPr id="1029" name="Rectangle 5"/>
          <p:cNvSpPr>
            <a:spLocks noGrp="1" noChangeArrowheads="1"/>
          </p:cNvSpPr>
          <p:nvPr>
            <p:ph type="body" idx="1"/>
          </p:nvPr>
        </p:nvSpPr>
        <p:spPr bwMode="auto">
          <a:xfrm>
            <a:off x="1897063" y="1112838"/>
            <a:ext cx="6832600" cy="1614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p>
            <a:pPr lvl="0"/>
            <a:r>
              <a:rPr lang="en-GB" altLang="en-US" smtClean="0"/>
              <a:t>Click to edit Master text styles</a:t>
            </a:r>
          </a:p>
          <a:p>
            <a:pPr lvl="1"/>
            <a:r>
              <a:rPr lang="en-GB" altLang="en-US" smtClean="0"/>
              <a:t>Second level</a:t>
            </a:r>
          </a:p>
          <a:p>
            <a:pPr lvl="2"/>
            <a:r>
              <a:rPr lang="en-GB" altLang="en-US" smtClean="0"/>
              <a:t>Third level</a:t>
            </a:r>
          </a:p>
          <a:p>
            <a:pPr lvl="3"/>
            <a:r>
              <a:rPr lang="en-GB" altLang="en-US" smtClean="0"/>
              <a:t>Fourth level</a:t>
            </a:r>
          </a:p>
          <a:p>
            <a:pPr lvl="4"/>
            <a:r>
              <a:rPr lang="en-GB" altLang="en-US" smtClean="0"/>
              <a:t>Fifth level</a:t>
            </a:r>
            <a:endParaRPr lang="de-CH" altLang="en-US" smtClean="0"/>
          </a:p>
        </p:txBody>
      </p:sp>
      <p:pic>
        <p:nvPicPr>
          <p:cNvPr id="1030" name="Picture 6" descr="sandec_transp_skript"/>
          <p:cNvPicPr>
            <a:picLocks noChangeAspect="1" noChangeArrowheads="1"/>
          </p:cNvPicPr>
          <p:nvPr userDrawn="1"/>
        </p:nvPicPr>
        <p:blipFill>
          <a:blip r:embed="rId16" cstate="print">
            <a:extLst>
              <a:ext uri="{28A0092B-C50C-407E-A947-70E740481C1C}">
                <a14:useLocalDpi xmlns:a14="http://schemas.microsoft.com/office/drawing/2010/main" val="0"/>
              </a:ext>
            </a:extLst>
          </a:blip>
          <a:srcRect b="-4192"/>
          <a:stretch>
            <a:fillRect/>
          </a:stretch>
        </p:blipFill>
        <p:spPr bwMode="auto">
          <a:xfrm>
            <a:off x="123825" y="204788"/>
            <a:ext cx="1400175" cy="996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9031" name="Rectangle 7"/>
          <p:cNvSpPr>
            <a:spLocks noGrp="1" noChangeArrowheads="1"/>
          </p:cNvSpPr>
          <p:nvPr>
            <p:ph type="dt" sz="half" idx="2"/>
          </p:nvPr>
        </p:nvSpPr>
        <p:spPr bwMode="auto">
          <a:xfrm>
            <a:off x="7442200" y="6575425"/>
            <a:ext cx="1377950" cy="150813"/>
          </a:xfrm>
          <a:prstGeom prst="rect">
            <a:avLst/>
          </a:prstGeom>
          <a:noFill/>
          <a:ln w="9525">
            <a:noFill/>
            <a:miter lim="800000"/>
            <a:headEnd/>
            <a:tailEnd/>
          </a:ln>
          <a:effectLst/>
        </p:spPr>
        <p:txBody>
          <a:bodyPr vert="horz" wrap="square" lIns="0" tIns="45720" rIns="91440" bIns="45720" numCol="1" anchor="t" anchorCtr="0" compatLnSpc="1">
            <a:prstTxWarp prst="textNoShape">
              <a:avLst/>
            </a:prstTxWarp>
          </a:bodyPr>
          <a:lstStyle>
            <a:lvl1pPr>
              <a:defRPr sz="900" smtClean="0">
                <a:solidFill>
                  <a:schemeClr val="bg2"/>
                </a:solidFill>
              </a:defRPr>
            </a:lvl1pPr>
          </a:lstStyle>
          <a:p>
            <a:pPr fontAlgn="base">
              <a:spcBef>
                <a:spcPct val="0"/>
              </a:spcBef>
              <a:spcAft>
                <a:spcPct val="0"/>
              </a:spcAft>
              <a:defRPr/>
            </a:pPr>
            <a:r>
              <a:rPr lang="en-GB">
                <a:solidFill>
                  <a:srgbClr val="808080"/>
                </a:solidFill>
              </a:rPr>
              <a:t>Sandec Training Tool</a:t>
            </a:r>
          </a:p>
        </p:txBody>
      </p:sp>
      <p:sp>
        <p:nvSpPr>
          <p:cNvPr id="129032" name="Rectangle 8"/>
          <p:cNvSpPr>
            <a:spLocks noGrp="1" noChangeArrowheads="1"/>
          </p:cNvSpPr>
          <p:nvPr>
            <p:ph type="sldNum" sz="quarter" idx="4"/>
          </p:nvPr>
        </p:nvSpPr>
        <p:spPr bwMode="auto">
          <a:xfrm>
            <a:off x="8396288" y="6575425"/>
            <a:ext cx="381000" cy="1571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900">
                <a:solidFill>
                  <a:schemeClr val="bg2"/>
                </a:solidFill>
              </a:defRPr>
            </a:lvl1pPr>
          </a:lstStyle>
          <a:p>
            <a:pPr fontAlgn="base">
              <a:spcBef>
                <a:spcPct val="0"/>
              </a:spcBef>
              <a:spcAft>
                <a:spcPct val="0"/>
              </a:spcAft>
            </a:pPr>
            <a:fld id="{A8E43831-857C-462A-8EA4-75A3644E961F}" type="slidenum">
              <a:rPr lang="en-GB" altLang="en-US" smtClean="0">
                <a:solidFill>
                  <a:srgbClr val="808080"/>
                </a:solidFill>
              </a:rPr>
              <a:pPr fontAlgn="base">
                <a:spcBef>
                  <a:spcPct val="0"/>
                </a:spcBef>
                <a:spcAft>
                  <a:spcPct val="0"/>
                </a:spcAft>
              </a:pPr>
              <a:t>‹#›</a:t>
            </a:fld>
            <a:endParaRPr lang="en-GB" altLang="en-US" smtClean="0">
              <a:solidFill>
                <a:srgbClr val="808080"/>
              </a:solidFill>
            </a:endParaRPr>
          </a:p>
        </p:txBody>
      </p:sp>
    </p:spTree>
    <p:extLst>
      <p:ext uri="{BB962C8B-B14F-4D97-AF65-F5344CB8AC3E}">
        <p14:creationId xmlns:p14="http://schemas.microsoft.com/office/powerpoint/2010/main" val="3933376578"/>
      </p:ext>
    </p:extLst>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 id="2147483679" r:id="rId11"/>
    <p:sldLayoutId id="2147483680" r:id="rId12"/>
    <p:sldLayoutId id="2147483681" r:id="rId13"/>
    <p:sldLayoutId id="2147483682" r:id="rId14"/>
  </p:sldLayoutIdLst>
  <p:hf sldNum="0" hdr="0" ftr="0"/>
  <p:txStyles>
    <p:titleStyle>
      <a:lvl1pPr algn="l" rtl="0" eaLnBrk="0" fontAlgn="base" hangingPunct="0">
        <a:spcBef>
          <a:spcPct val="0"/>
        </a:spcBef>
        <a:spcAft>
          <a:spcPct val="0"/>
        </a:spcAft>
        <a:defRPr sz="2400">
          <a:solidFill>
            <a:srgbClr val="C4771F"/>
          </a:solidFill>
          <a:latin typeface="+mj-lt"/>
          <a:ea typeface="+mj-ea"/>
          <a:cs typeface="+mj-cs"/>
        </a:defRPr>
      </a:lvl1pPr>
      <a:lvl2pPr algn="l" rtl="0" eaLnBrk="0" fontAlgn="base" hangingPunct="0">
        <a:spcBef>
          <a:spcPct val="0"/>
        </a:spcBef>
        <a:spcAft>
          <a:spcPct val="0"/>
        </a:spcAft>
        <a:defRPr sz="2400">
          <a:solidFill>
            <a:srgbClr val="C4771F"/>
          </a:solidFill>
          <a:latin typeface="Arial" pitchFamily="34" charset="0"/>
        </a:defRPr>
      </a:lvl2pPr>
      <a:lvl3pPr algn="l" rtl="0" eaLnBrk="0" fontAlgn="base" hangingPunct="0">
        <a:spcBef>
          <a:spcPct val="0"/>
        </a:spcBef>
        <a:spcAft>
          <a:spcPct val="0"/>
        </a:spcAft>
        <a:defRPr sz="2400">
          <a:solidFill>
            <a:srgbClr val="C4771F"/>
          </a:solidFill>
          <a:latin typeface="Arial" pitchFamily="34" charset="0"/>
        </a:defRPr>
      </a:lvl3pPr>
      <a:lvl4pPr algn="l" rtl="0" eaLnBrk="0" fontAlgn="base" hangingPunct="0">
        <a:spcBef>
          <a:spcPct val="0"/>
        </a:spcBef>
        <a:spcAft>
          <a:spcPct val="0"/>
        </a:spcAft>
        <a:defRPr sz="2400">
          <a:solidFill>
            <a:srgbClr val="C4771F"/>
          </a:solidFill>
          <a:latin typeface="Arial" pitchFamily="34" charset="0"/>
        </a:defRPr>
      </a:lvl4pPr>
      <a:lvl5pPr algn="l" rtl="0" eaLnBrk="0" fontAlgn="base" hangingPunct="0">
        <a:spcBef>
          <a:spcPct val="0"/>
        </a:spcBef>
        <a:spcAft>
          <a:spcPct val="0"/>
        </a:spcAft>
        <a:defRPr sz="2400">
          <a:solidFill>
            <a:srgbClr val="C4771F"/>
          </a:solidFill>
          <a:latin typeface="Arial" pitchFamily="34" charset="0"/>
        </a:defRPr>
      </a:lvl5pPr>
      <a:lvl6pPr marL="457200" algn="l" rtl="0" fontAlgn="base">
        <a:spcBef>
          <a:spcPct val="0"/>
        </a:spcBef>
        <a:spcAft>
          <a:spcPct val="0"/>
        </a:spcAft>
        <a:defRPr sz="2400">
          <a:solidFill>
            <a:srgbClr val="C4771F"/>
          </a:solidFill>
          <a:latin typeface="Arial" pitchFamily="34" charset="0"/>
        </a:defRPr>
      </a:lvl6pPr>
      <a:lvl7pPr marL="914400" algn="l" rtl="0" fontAlgn="base">
        <a:spcBef>
          <a:spcPct val="0"/>
        </a:spcBef>
        <a:spcAft>
          <a:spcPct val="0"/>
        </a:spcAft>
        <a:defRPr sz="2400">
          <a:solidFill>
            <a:srgbClr val="C4771F"/>
          </a:solidFill>
          <a:latin typeface="Arial" pitchFamily="34" charset="0"/>
        </a:defRPr>
      </a:lvl7pPr>
      <a:lvl8pPr marL="1371600" algn="l" rtl="0" fontAlgn="base">
        <a:spcBef>
          <a:spcPct val="0"/>
        </a:spcBef>
        <a:spcAft>
          <a:spcPct val="0"/>
        </a:spcAft>
        <a:defRPr sz="2400">
          <a:solidFill>
            <a:srgbClr val="C4771F"/>
          </a:solidFill>
          <a:latin typeface="Arial" pitchFamily="34" charset="0"/>
        </a:defRPr>
      </a:lvl8pPr>
      <a:lvl9pPr marL="1828800" algn="l" rtl="0" fontAlgn="base">
        <a:spcBef>
          <a:spcPct val="0"/>
        </a:spcBef>
        <a:spcAft>
          <a:spcPct val="0"/>
        </a:spcAft>
        <a:defRPr sz="2400">
          <a:solidFill>
            <a:srgbClr val="C4771F"/>
          </a:solidFill>
          <a:latin typeface="Arial" pitchFamily="34" charset="0"/>
        </a:defRPr>
      </a:lvl9pPr>
    </p:titleStyle>
    <p:bodyStyle>
      <a:lvl1pPr marL="182563" indent="-182563" algn="l" rtl="0" eaLnBrk="0" fontAlgn="base" hangingPunct="0">
        <a:lnSpc>
          <a:spcPts val="2800"/>
        </a:lnSpc>
        <a:spcBef>
          <a:spcPts val="800"/>
        </a:spcBef>
        <a:spcAft>
          <a:spcPct val="0"/>
        </a:spcAft>
        <a:buFont typeface="Wingdings" panose="05000000000000000000" pitchFamily="2" charset="2"/>
        <a:buChar char="§"/>
        <a:defRPr sz="2000">
          <a:solidFill>
            <a:schemeClr val="tx1"/>
          </a:solidFill>
          <a:latin typeface="+mn-lt"/>
          <a:ea typeface="+mn-ea"/>
          <a:cs typeface="+mn-cs"/>
        </a:defRPr>
      </a:lvl1pPr>
      <a:lvl2pPr marL="658813" indent="-285750" algn="l" rtl="0" eaLnBrk="0" fontAlgn="base" hangingPunct="0">
        <a:spcBef>
          <a:spcPts val="800"/>
        </a:spcBef>
        <a:spcAft>
          <a:spcPct val="0"/>
        </a:spcAft>
        <a:buSzPct val="75000"/>
        <a:buFont typeface="Wingdings" panose="05000000000000000000" pitchFamily="2" charset="2"/>
        <a:buChar char="§"/>
        <a:defRPr sz="2000">
          <a:solidFill>
            <a:schemeClr val="tx1"/>
          </a:solidFill>
          <a:latin typeface="+mn-lt"/>
        </a:defRPr>
      </a:lvl2pPr>
      <a:lvl3pPr marL="1077913" indent="-228600" algn="l" rtl="0" eaLnBrk="0" fontAlgn="base" hangingPunct="0">
        <a:spcBef>
          <a:spcPts val="800"/>
        </a:spcBef>
        <a:spcAft>
          <a:spcPct val="0"/>
        </a:spcAft>
        <a:buChar char="•"/>
        <a:defRPr sz="1200">
          <a:solidFill>
            <a:schemeClr val="tx1"/>
          </a:solidFill>
          <a:latin typeface="+mn-lt"/>
        </a:defRPr>
      </a:lvl3pPr>
      <a:lvl4pPr marL="1497013" indent="-228600" algn="l" rtl="0" eaLnBrk="0" fontAlgn="base" hangingPunct="0">
        <a:spcBef>
          <a:spcPts val="800"/>
        </a:spcBef>
        <a:spcAft>
          <a:spcPct val="0"/>
        </a:spcAft>
        <a:buChar char="–"/>
        <a:defRPr sz="1200">
          <a:solidFill>
            <a:schemeClr val="tx1"/>
          </a:solidFill>
          <a:latin typeface="+mn-lt"/>
        </a:defRPr>
      </a:lvl4pPr>
      <a:lvl5pPr marL="1916113" indent="-228600" algn="l" rtl="0" eaLnBrk="0" fontAlgn="base" hangingPunct="0">
        <a:spcBef>
          <a:spcPts val="800"/>
        </a:spcBef>
        <a:spcAft>
          <a:spcPct val="0"/>
        </a:spcAft>
        <a:buChar char="»"/>
        <a:defRPr sz="1200">
          <a:solidFill>
            <a:schemeClr val="tx1"/>
          </a:solidFill>
          <a:latin typeface="+mn-lt"/>
        </a:defRPr>
      </a:lvl5pPr>
      <a:lvl6pPr marL="2373313" indent="-228600" algn="l" rtl="0" fontAlgn="base">
        <a:spcBef>
          <a:spcPts val="800"/>
        </a:spcBef>
        <a:spcAft>
          <a:spcPct val="0"/>
        </a:spcAft>
        <a:buChar char="»"/>
        <a:defRPr sz="1200">
          <a:solidFill>
            <a:schemeClr val="tx1"/>
          </a:solidFill>
          <a:latin typeface="+mn-lt"/>
        </a:defRPr>
      </a:lvl6pPr>
      <a:lvl7pPr marL="2830513" indent="-228600" algn="l" rtl="0" fontAlgn="base">
        <a:spcBef>
          <a:spcPts val="800"/>
        </a:spcBef>
        <a:spcAft>
          <a:spcPct val="0"/>
        </a:spcAft>
        <a:buChar char="»"/>
        <a:defRPr sz="1200">
          <a:solidFill>
            <a:schemeClr val="tx1"/>
          </a:solidFill>
          <a:latin typeface="+mn-lt"/>
        </a:defRPr>
      </a:lvl7pPr>
      <a:lvl8pPr marL="3287713" indent="-228600" algn="l" rtl="0" fontAlgn="base">
        <a:spcBef>
          <a:spcPts val="800"/>
        </a:spcBef>
        <a:spcAft>
          <a:spcPct val="0"/>
        </a:spcAft>
        <a:buChar char="»"/>
        <a:defRPr sz="1200">
          <a:solidFill>
            <a:schemeClr val="tx1"/>
          </a:solidFill>
          <a:latin typeface="+mn-lt"/>
        </a:defRPr>
      </a:lvl8pPr>
      <a:lvl9pPr marL="3744913" indent="-228600" algn="l" rtl="0" fontAlgn="base">
        <a:spcBef>
          <a:spcPts val="800"/>
        </a:spcBef>
        <a:spcAft>
          <a:spcPct val="0"/>
        </a:spcAft>
        <a:buChar char="»"/>
        <a:defRPr sz="12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2.xml"/><Relationship Id="rId6" Type="http://schemas.openxmlformats.org/officeDocument/2006/relationships/image" Target="../media/image14.jpeg"/><Relationship Id="rId5" Type="http://schemas.openxmlformats.org/officeDocument/2006/relationships/image" Target="../media/image13.jpeg"/><Relationship Id="rId4" Type="http://schemas.openxmlformats.org/officeDocument/2006/relationships/image" Target="../media/image12.jpeg"/></Relationships>
</file>

<file path=ppt/slides/_rels/slide1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16.jpeg"/></Relationships>
</file>

<file path=ppt/slides/_rels/slide13.xml.rels><?xml version="1.0" encoding="UTF-8" standalone="yes"?>
<Relationships xmlns="http://schemas.openxmlformats.org/package/2006/relationships"><Relationship Id="rId8" Type="http://schemas.openxmlformats.org/officeDocument/2006/relationships/image" Target="../media/image22.jpeg"/><Relationship Id="rId3" Type="http://schemas.openxmlformats.org/officeDocument/2006/relationships/image" Target="../media/image17.jpeg"/><Relationship Id="rId7" Type="http://schemas.openxmlformats.org/officeDocument/2006/relationships/image" Target="../media/image21.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6.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5.emf"/><Relationship Id="rId5" Type="http://schemas.openxmlformats.org/officeDocument/2006/relationships/image" Target="../media/image24.emf"/><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4.emf"/><Relationship Id="rId5" Type="http://schemas.openxmlformats.org/officeDocument/2006/relationships/image" Target="../media/image25.emf"/><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4.emf"/><Relationship Id="rId5" Type="http://schemas.openxmlformats.org/officeDocument/2006/relationships/image" Target="../media/image25.emf"/><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image" Target="../media/image28.wm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s://doi.org/10.1021/es2014264" TargetMode="External"/><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hyperlink" Target="https://doi.org/10.1021/es2014264" TargetMode="External"/><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1.xml"/><Relationship Id="rId1" Type="http://schemas.openxmlformats.org/officeDocument/2006/relationships/slideLayout" Target="../slideLayouts/slideLayout13.xml"/><Relationship Id="rId4" Type="http://schemas.openxmlformats.org/officeDocument/2006/relationships/image" Target="../media/image39.jpg"/></Relationships>
</file>

<file path=ppt/slides/_rels/slide3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hyperlink" Target="https://sswm.info/perspective/water-nutrient-cycle-perspective" TargetMode="External"/><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hyperlink" Target="http://en.wikipedia.org/wiki/Magnesium_phosphate" TargetMode="External"/><Relationship Id="rId2" Type="http://schemas.openxmlformats.org/officeDocument/2006/relationships/hyperlink" Target="http://en.wikipedia.org/wiki/Ammonium" TargetMode="External"/><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hyperlink" Target="http://en.wikipedia.org/wiki/Phosphate_mineral"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hyperlink" Target="http://dx.doi.org/10.3390/w5031262" TargetMode="External"/></Relationships>
</file>

<file path=ppt/slides/_rels/slide5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emf"/><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60.jp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62.emf"/><Relationship Id="rId2" Type="http://schemas.openxmlformats.org/officeDocument/2006/relationships/image" Target="../media/image61.emf"/><Relationship Id="rId1" Type="http://schemas.openxmlformats.org/officeDocument/2006/relationships/slideLayout" Target="../slideLayouts/slideLayout2.xml"/><Relationship Id="rId4" Type="http://schemas.openxmlformats.org/officeDocument/2006/relationships/image" Target="../media/image63.emf"/></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24.emf"/><Relationship Id="rId5" Type="http://schemas.openxmlformats.org/officeDocument/2006/relationships/image" Target="../media/image25.emf"/><Relationship Id="rId4" Type="http://schemas.openxmlformats.org/officeDocument/2006/relationships/image" Target="../media/image20.png"/></Relationships>
</file>

<file path=ppt/slides/_rels/slide57.xml.rels><?xml version="1.0" encoding="UTF-8" standalone="yes"?>
<Relationships xmlns="http://schemas.openxmlformats.org/package/2006/relationships"><Relationship Id="rId2" Type="http://schemas.openxmlformats.org/officeDocument/2006/relationships/hyperlink" Target="https://sswm.info/perspective/water-nutrient-cycle-perspective" TargetMode="Externa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hyperlink" Target="http://i.bnet.com/blogs/toilet.png" TargetMode="External"/><Relationship Id="rId2" Type="http://schemas.openxmlformats.org/officeDocument/2006/relationships/image" Target="../media/image65.png"/><Relationship Id="rId1" Type="http://schemas.openxmlformats.org/officeDocument/2006/relationships/slideLayout" Target="../slideLayouts/slideLayout2.xml"/><Relationship Id="rId4" Type="http://schemas.openxmlformats.org/officeDocument/2006/relationships/image" Target="../media/image66.jpe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image" Target="../media/image67.png"/><Relationship Id="rId1" Type="http://schemas.openxmlformats.org/officeDocument/2006/relationships/slideLayout" Target="../slideLayouts/slideLayout2.xml"/><Relationship Id="rId4" Type="http://schemas.openxmlformats.org/officeDocument/2006/relationships/image" Target="../media/image69.jpe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9.xml"/></Relationships>
</file>

<file path=ppt/slides/_rels/slide65.xml.rels><?xml version="1.0" encoding="UTF-8" standalone="yes"?>
<Relationships xmlns="http://schemas.openxmlformats.org/package/2006/relationships"><Relationship Id="rId3" Type="http://schemas.openxmlformats.org/officeDocument/2006/relationships/image" Target="../media/image71.png"/><Relationship Id="rId7" Type="http://schemas.openxmlformats.org/officeDocument/2006/relationships/image" Target="../media/image75.png"/><Relationship Id="rId2" Type="http://schemas.openxmlformats.org/officeDocument/2006/relationships/image" Target="../media/image70.png"/><Relationship Id="rId1" Type="http://schemas.openxmlformats.org/officeDocument/2006/relationships/slideLayout" Target="../slideLayouts/slideLayout1.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6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8600" y="990600"/>
            <a:ext cx="8763000" cy="1470025"/>
          </a:xfrm>
        </p:spPr>
        <p:txBody>
          <a:bodyPr>
            <a:normAutofit fontScale="90000"/>
          </a:bodyPr>
          <a:lstStyle/>
          <a:p>
            <a:r>
              <a:rPr lang="en-US" dirty="0" smtClean="0"/>
              <a:t>Wastewater treatment: current approaches and prospects for sustainable solutions</a:t>
            </a:r>
            <a:endParaRPr lang="en-US" dirty="0"/>
          </a:p>
        </p:txBody>
      </p:sp>
      <p:sp>
        <p:nvSpPr>
          <p:cNvPr id="3" name="Subtitle 2"/>
          <p:cNvSpPr>
            <a:spLocks noGrp="1"/>
          </p:cNvSpPr>
          <p:nvPr>
            <p:ph type="subTitle" idx="1"/>
          </p:nvPr>
        </p:nvSpPr>
        <p:spPr/>
        <p:txBody>
          <a:bodyPr/>
          <a:lstStyle/>
          <a:p>
            <a:r>
              <a:rPr lang="en-US" dirty="0" smtClean="0"/>
              <a:t>CEE6580</a:t>
            </a:r>
            <a:endParaRPr lang="en-US" dirty="0"/>
          </a:p>
        </p:txBody>
      </p:sp>
    </p:spTree>
    <p:extLst>
      <p:ext uri="{BB962C8B-B14F-4D97-AF65-F5344CB8AC3E}">
        <p14:creationId xmlns:p14="http://schemas.microsoft.com/office/powerpoint/2010/main" val="47313567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p:cNvSpPr>
          <p:nvPr>
            <p:ph type="title"/>
          </p:nvPr>
        </p:nvSpPr>
        <p:spPr>
          <a:xfrm>
            <a:off x="360363" y="1341438"/>
            <a:ext cx="8388350" cy="504825"/>
          </a:xfrm>
        </p:spPr>
        <p:txBody>
          <a:bodyPr>
            <a:normAutofit fontScale="90000"/>
          </a:bodyPr>
          <a:lstStyle/>
          <a:p>
            <a:r>
              <a:rPr lang="en-GB" smtClean="0">
                <a:latin typeface="Trebuchet MS" pitchFamily="34" charset="0"/>
              </a:rPr>
              <a:t>There are three main reasons that lead to today’s situation of unsustainable management of water and nutrients:</a:t>
            </a:r>
          </a:p>
        </p:txBody>
      </p:sp>
      <p:sp>
        <p:nvSpPr>
          <p:cNvPr id="39939" name="Rectangle 3"/>
          <p:cNvSpPr>
            <a:spLocks noGrp="1"/>
          </p:cNvSpPr>
          <p:nvPr>
            <p:ph type="body" idx="1"/>
          </p:nvPr>
        </p:nvSpPr>
        <p:spPr>
          <a:xfrm>
            <a:off x="360363" y="1989138"/>
            <a:ext cx="7640637" cy="4032250"/>
          </a:xfrm>
        </p:spPr>
        <p:txBody>
          <a:bodyPr/>
          <a:lstStyle/>
          <a:p>
            <a:pPr>
              <a:buFont typeface="Arial" pitchFamily="34" charset="0"/>
              <a:buAutoNum type="arabicPeriod"/>
            </a:pPr>
            <a:endParaRPr lang="en-GB" smtClean="0">
              <a:latin typeface="Trebuchet MS" pitchFamily="34" charset="0"/>
            </a:endParaRPr>
          </a:p>
          <a:p>
            <a:pPr>
              <a:buFont typeface="Arial" pitchFamily="34" charset="0"/>
              <a:buAutoNum type="arabicPeriod"/>
            </a:pPr>
            <a:r>
              <a:rPr lang="en-GB" smtClean="0">
                <a:latin typeface="Trebuchet MS" pitchFamily="34" charset="0"/>
              </a:rPr>
              <a:t>Sectoral thinking</a:t>
            </a:r>
          </a:p>
          <a:p>
            <a:pPr>
              <a:buFont typeface="Arial" pitchFamily="34" charset="0"/>
              <a:buAutoNum type="arabicPeriod"/>
            </a:pPr>
            <a:r>
              <a:rPr lang="en-GB" smtClean="0">
                <a:latin typeface="Trebuchet MS" pitchFamily="34" charset="0"/>
              </a:rPr>
              <a:t>Unsustainable conventional approaches</a:t>
            </a:r>
          </a:p>
          <a:p>
            <a:pPr>
              <a:buFont typeface="Arial" pitchFamily="34" charset="0"/>
              <a:buAutoNum type="arabicPeriod"/>
            </a:pPr>
            <a:r>
              <a:rPr lang="en-GB" smtClean="0">
                <a:latin typeface="Trebuchet MS" pitchFamily="34" charset="0"/>
              </a:rPr>
              <a:t>Linear approaches to water and nutrient management</a:t>
            </a:r>
          </a:p>
          <a:p>
            <a:pPr>
              <a:buFontTx/>
              <a:buNone/>
            </a:pPr>
            <a:endParaRPr lang="en-GB" smtClean="0">
              <a:latin typeface="Trebuchet MS" pitchFamily="34" charset="0"/>
            </a:endParaRPr>
          </a:p>
          <a:p>
            <a:pPr>
              <a:buFont typeface="Arial" pitchFamily="34" charset="0"/>
              <a:buAutoNum type="arabicPeriod"/>
            </a:pPr>
            <a:endParaRPr lang="en-GB" smtClean="0">
              <a:latin typeface="Trebuchet MS" pitchFamily="34" charset="0"/>
            </a:endParaRPr>
          </a:p>
        </p:txBody>
      </p:sp>
    </p:spTree>
    <p:extLst>
      <p:ext uri="{BB962C8B-B14F-4D97-AF65-F5344CB8AC3E}">
        <p14:creationId xmlns:p14="http://schemas.microsoft.com/office/powerpoint/2010/main" val="31581517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p:cNvSpPr>
          <p:nvPr>
            <p:ph type="title"/>
          </p:nvPr>
        </p:nvSpPr>
        <p:spPr>
          <a:xfrm>
            <a:off x="360363" y="638175"/>
            <a:ext cx="8388350" cy="504825"/>
          </a:xfrm>
        </p:spPr>
        <p:txBody>
          <a:bodyPr>
            <a:normAutofit fontScale="90000"/>
          </a:bodyPr>
          <a:lstStyle/>
          <a:p>
            <a:r>
              <a:rPr lang="en-GB" sz="2400" dirty="0" smtClean="0">
                <a:latin typeface="Trebuchet MS" pitchFamily="34" charset="0"/>
              </a:rPr>
              <a:t>So, let’s link the water </a:t>
            </a:r>
            <a:r>
              <a:rPr lang="en-GB" sz="2400" i="1" dirty="0" smtClean="0">
                <a:latin typeface="Trebuchet MS" pitchFamily="34" charset="0"/>
              </a:rPr>
              <a:t>cycle</a:t>
            </a:r>
            <a:r>
              <a:rPr lang="en-GB" sz="2400" dirty="0" smtClean="0">
                <a:latin typeface="Trebuchet MS" pitchFamily="34" charset="0"/>
              </a:rPr>
              <a:t>, the nutrient </a:t>
            </a:r>
            <a:r>
              <a:rPr lang="en-GB" sz="2400" i="1" dirty="0" smtClean="0">
                <a:latin typeface="Trebuchet MS" pitchFamily="34" charset="0"/>
              </a:rPr>
              <a:t>cycle</a:t>
            </a:r>
            <a:r>
              <a:rPr lang="en-GB" sz="2400" dirty="0" smtClean="0">
                <a:latin typeface="Trebuchet MS" pitchFamily="34" charset="0"/>
              </a:rPr>
              <a:t> and sanitation AND ENERGY… </a:t>
            </a:r>
          </a:p>
        </p:txBody>
      </p:sp>
      <p:sp>
        <p:nvSpPr>
          <p:cNvPr id="59395" name="Text Box 16"/>
          <p:cNvSpPr txBox="1">
            <a:spLocks noChangeArrowheads="1"/>
          </p:cNvSpPr>
          <p:nvPr/>
        </p:nvSpPr>
        <p:spPr bwMode="auto">
          <a:xfrm>
            <a:off x="393700" y="2601913"/>
            <a:ext cx="15113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rebuchet MS" pitchFamily="34" charset="0"/>
                <a:ea typeface="MS PGothic" pitchFamily="34" charset="-128"/>
              </a:defRPr>
            </a:lvl1pPr>
            <a:lvl2pPr marL="37931725" indent="-37474525" eaLnBrk="0" hangingPunct="0">
              <a:defRPr sz="2400">
                <a:solidFill>
                  <a:schemeClr val="tx1"/>
                </a:solidFill>
                <a:latin typeface="Trebuchet MS" pitchFamily="34" charset="0"/>
                <a:ea typeface="MS PGothic" pitchFamily="34" charset="-128"/>
              </a:defRPr>
            </a:lvl2pPr>
            <a:lvl3pPr eaLnBrk="0" hangingPunct="0">
              <a:defRPr sz="2400">
                <a:solidFill>
                  <a:schemeClr val="tx1"/>
                </a:solidFill>
                <a:latin typeface="Trebuchet MS" pitchFamily="34" charset="0"/>
                <a:ea typeface="MS PGothic" pitchFamily="34" charset="-128"/>
              </a:defRPr>
            </a:lvl3pPr>
            <a:lvl4pPr eaLnBrk="0" hangingPunct="0">
              <a:defRPr sz="2400">
                <a:solidFill>
                  <a:schemeClr val="tx1"/>
                </a:solidFill>
                <a:latin typeface="Trebuchet MS" pitchFamily="34" charset="0"/>
                <a:ea typeface="MS PGothic" pitchFamily="34" charset="-128"/>
              </a:defRPr>
            </a:lvl4pPr>
            <a:lvl5pPr eaLnBrk="0" hangingPunct="0">
              <a:defRPr sz="2400">
                <a:solidFill>
                  <a:schemeClr val="tx1"/>
                </a:solidFill>
                <a:latin typeface="Trebuchet MS" pitchFamily="34" charset="0"/>
                <a:ea typeface="MS PGothic" pitchFamily="34" charset="-128"/>
              </a:defRPr>
            </a:lvl5pPr>
            <a:lvl6pPr marL="457200" eaLnBrk="0" fontAlgn="base" hangingPunct="0">
              <a:spcBef>
                <a:spcPct val="50000"/>
              </a:spcBef>
              <a:spcAft>
                <a:spcPct val="0"/>
              </a:spcAft>
              <a:defRPr sz="2400">
                <a:solidFill>
                  <a:schemeClr val="tx1"/>
                </a:solidFill>
                <a:latin typeface="Trebuchet MS" pitchFamily="34" charset="0"/>
                <a:ea typeface="MS PGothic" pitchFamily="34" charset="-128"/>
              </a:defRPr>
            </a:lvl6pPr>
            <a:lvl7pPr marL="914400" eaLnBrk="0" fontAlgn="base" hangingPunct="0">
              <a:spcBef>
                <a:spcPct val="50000"/>
              </a:spcBef>
              <a:spcAft>
                <a:spcPct val="0"/>
              </a:spcAft>
              <a:defRPr sz="2400">
                <a:solidFill>
                  <a:schemeClr val="tx1"/>
                </a:solidFill>
                <a:latin typeface="Trebuchet MS" pitchFamily="34" charset="0"/>
                <a:ea typeface="MS PGothic" pitchFamily="34" charset="-128"/>
              </a:defRPr>
            </a:lvl7pPr>
            <a:lvl8pPr marL="1371600" eaLnBrk="0" fontAlgn="base" hangingPunct="0">
              <a:spcBef>
                <a:spcPct val="50000"/>
              </a:spcBef>
              <a:spcAft>
                <a:spcPct val="0"/>
              </a:spcAft>
              <a:defRPr sz="2400">
                <a:solidFill>
                  <a:schemeClr val="tx1"/>
                </a:solidFill>
                <a:latin typeface="Trebuchet MS" pitchFamily="34" charset="0"/>
                <a:ea typeface="MS PGothic" pitchFamily="34" charset="-128"/>
              </a:defRPr>
            </a:lvl8pPr>
            <a:lvl9pPr marL="1828800" eaLnBrk="0" fontAlgn="base" hangingPunct="0">
              <a:spcBef>
                <a:spcPct val="50000"/>
              </a:spcBef>
              <a:spcAft>
                <a:spcPct val="0"/>
              </a:spcAft>
              <a:defRPr sz="2400">
                <a:solidFill>
                  <a:schemeClr val="tx1"/>
                </a:solidFill>
                <a:latin typeface="Trebuchet MS" pitchFamily="34" charset="0"/>
                <a:ea typeface="MS PGothic" pitchFamily="34" charset="-128"/>
              </a:defRPr>
            </a:lvl9pPr>
          </a:lstStyle>
          <a:p>
            <a:pPr algn="l" defTabSz="914400" eaLnBrk="1" hangingPunct="1"/>
            <a:r>
              <a:rPr lang="en-GB" sz="2000" b="1"/>
              <a:t>Water</a:t>
            </a:r>
          </a:p>
        </p:txBody>
      </p:sp>
      <p:sp>
        <p:nvSpPr>
          <p:cNvPr id="59396" name="Text Box 18"/>
          <p:cNvSpPr txBox="1">
            <a:spLocks noChangeArrowheads="1"/>
          </p:cNvSpPr>
          <p:nvPr/>
        </p:nvSpPr>
        <p:spPr bwMode="auto">
          <a:xfrm>
            <a:off x="2401888" y="2954338"/>
            <a:ext cx="15113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rebuchet MS" pitchFamily="34" charset="0"/>
                <a:ea typeface="MS PGothic" pitchFamily="34" charset="-128"/>
              </a:defRPr>
            </a:lvl1pPr>
            <a:lvl2pPr marL="37931725" indent="-37474525" eaLnBrk="0" hangingPunct="0">
              <a:defRPr sz="2400">
                <a:solidFill>
                  <a:schemeClr val="tx1"/>
                </a:solidFill>
                <a:latin typeface="Trebuchet MS" pitchFamily="34" charset="0"/>
                <a:ea typeface="MS PGothic" pitchFamily="34" charset="-128"/>
              </a:defRPr>
            </a:lvl2pPr>
            <a:lvl3pPr eaLnBrk="0" hangingPunct="0">
              <a:defRPr sz="2400">
                <a:solidFill>
                  <a:schemeClr val="tx1"/>
                </a:solidFill>
                <a:latin typeface="Trebuchet MS" pitchFamily="34" charset="0"/>
                <a:ea typeface="MS PGothic" pitchFamily="34" charset="-128"/>
              </a:defRPr>
            </a:lvl3pPr>
            <a:lvl4pPr eaLnBrk="0" hangingPunct="0">
              <a:defRPr sz="2400">
                <a:solidFill>
                  <a:schemeClr val="tx1"/>
                </a:solidFill>
                <a:latin typeface="Trebuchet MS" pitchFamily="34" charset="0"/>
                <a:ea typeface="MS PGothic" pitchFamily="34" charset="-128"/>
              </a:defRPr>
            </a:lvl4pPr>
            <a:lvl5pPr eaLnBrk="0" hangingPunct="0">
              <a:defRPr sz="2400">
                <a:solidFill>
                  <a:schemeClr val="tx1"/>
                </a:solidFill>
                <a:latin typeface="Trebuchet MS" pitchFamily="34" charset="0"/>
                <a:ea typeface="MS PGothic" pitchFamily="34" charset="-128"/>
              </a:defRPr>
            </a:lvl5pPr>
            <a:lvl6pPr marL="457200" eaLnBrk="0" fontAlgn="base" hangingPunct="0">
              <a:spcBef>
                <a:spcPct val="50000"/>
              </a:spcBef>
              <a:spcAft>
                <a:spcPct val="0"/>
              </a:spcAft>
              <a:defRPr sz="2400">
                <a:solidFill>
                  <a:schemeClr val="tx1"/>
                </a:solidFill>
                <a:latin typeface="Trebuchet MS" pitchFamily="34" charset="0"/>
                <a:ea typeface="MS PGothic" pitchFamily="34" charset="-128"/>
              </a:defRPr>
            </a:lvl6pPr>
            <a:lvl7pPr marL="914400" eaLnBrk="0" fontAlgn="base" hangingPunct="0">
              <a:spcBef>
                <a:spcPct val="50000"/>
              </a:spcBef>
              <a:spcAft>
                <a:spcPct val="0"/>
              </a:spcAft>
              <a:defRPr sz="2400">
                <a:solidFill>
                  <a:schemeClr val="tx1"/>
                </a:solidFill>
                <a:latin typeface="Trebuchet MS" pitchFamily="34" charset="0"/>
                <a:ea typeface="MS PGothic" pitchFamily="34" charset="-128"/>
              </a:defRPr>
            </a:lvl7pPr>
            <a:lvl8pPr marL="1371600" eaLnBrk="0" fontAlgn="base" hangingPunct="0">
              <a:spcBef>
                <a:spcPct val="50000"/>
              </a:spcBef>
              <a:spcAft>
                <a:spcPct val="0"/>
              </a:spcAft>
              <a:defRPr sz="2400">
                <a:solidFill>
                  <a:schemeClr val="tx1"/>
                </a:solidFill>
                <a:latin typeface="Trebuchet MS" pitchFamily="34" charset="0"/>
                <a:ea typeface="MS PGothic" pitchFamily="34" charset="-128"/>
              </a:defRPr>
            </a:lvl8pPr>
            <a:lvl9pPr marL="1828800" eaLnBrk="0" fontAlgn="base" hangingPunct="0">
              <a:spcBef>
                <a:spcPct val="50000"/>
              </a:spcBef>
              <a:spcAft>
                <a:spcPct val="0"/>
              </a:spcAft>
              <a:defRPr sz="2400">
                <a:solidFill>
                  <a:schemeClr val="tx1"/>
                </a:solidFill>
                <a:latin typeface="Trebuchet MS" pitchFamily="34" charset="0"/>
                <a:ea typeface="MS PGothic" pitchFamily="34" charset="-128"/>
              </a:defRPr>
            </a:lvl9pPr>
          </a:lstStyle>
          <a:p>
            <a:pPr algn="l" eaLnBrk="1" hangingPunct="1"/>
            <a:r>
              <a:rPr lang="en-GB" sz="2000" b="1"/>
              <a:t>Sanitation</a:t>
            </a:r>
          </a:p>
        </p:txBody>
      </p:sp>
      <p:sp>
        <p:nvSpPr>
          <p:cNvPr id="59397" name="Text Box 17"/>
          <p:cNvSpPr txBox="1">
            <a:spLocks noChangeArrowheads="1"/>
          </p:cNvSpPr>
          <p:nvPr/>
        </p:nvSpPr>
        <p:spPr bwMode="auto">
          <a:xfrm>
            <a:off x="838200" y="4248150"/>
            <a:ext cx="15113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rebuchet MS" pitchFamily="34" charset="0"/>
                <a:ea typeface="MS PGothic" pitchFamily="34" charset="-128"/>
              </a:defRPr>
            </a:lvl1pPr>
            <a:lvl2pPr marL="37931725" indent="-37474525" eaLnBrk="0" hangingPunct="0">
              <a:defRPr sz="2400">
                <a:solidFill>
                  <a:schemeClr val="tx1"/>
                </a:solidFill>
                <a:latin typeface="Trebuchet MS" pitchFamily="34" charset="0"/>
                <a:ea typeface="MS PGothic" pitchFamily="34" charset="-128"/>
              </a:defRPr>
            </a:lvl2pPr>
            <a:lvl3pPr eaLnBrk="0" hangingPunct="0">
              <a:defRPr sz="2400">
                <a:solidFill>
                  <a:schemeClr val="tx1"/>
                </a:solidFill>
                <a:latin typeface="Trebuchet MS" pitchFamily="34" charset="0"/>
                <a:ea typeface="MS PGothic" pitchFamily="34" charset="-128"/>
              </a:defRPr>
            </a:lvl3pPr>
            <a:lvl4pPr eaLnBrk="0" hangingPunct="0">
              <a:defRPr sz="2400">
                <a:solidFill>
                  <a:schemeClr val="tx1"/>
                </a:solidFill>
                <a:latin typeface="Trebuchet MS" pitchFamily="34" charset="0"/>
                <a:ea typeface="MS PGothic" pitchFamily="34" charset="-128"/>
              </a:defRPr>
            </a:lvl4pPr>
            <a:lvl5pPr eaLnBrk="0" hangingPunct="0">
              <a:defRPr sz="2400">
                <a:solidFill>
                  <a:schemeClr val="tx1"/>
                </a:solidFill>
                <a:latin typeface="Trebuchet MS" pitchFamily="34" charset="0"/>
                <a:ea typeface="MS PGothic" pitchFamily="34" charset="-128"/>
              </a:defRPr>
            </a:lvl5pPr>
            <a:lvl6pPr marL="457200" eaLnBrk="0" fontAlgn="base" hangingPunct="0">
              <a:spcBef>
                <a:spcPct val="50000"/>
              </a:spcBef>
              <a:spcAft>
                <a:spcPct val="0"/>
              </a:spcAft>
              <a:defRPr sz="2400">
                <a:solidFill>
                  <a:schemeClr val="tx1"/>
                </a:solidFill>
                <a:latin typeface="Trebuchet MS" pitchFamily="34" charset="0"/>
                <a:ea typeface="MS PGothic" pitchFamily="34" charset="-128"/>
              </a:defRPr>
            </a:lvl6pPr>
            <a:lvl7pPr marL="914400" eaLnBrk="0" fontAlgn="base" hangingPunct="0">
              <a:spcBef>
                <a:spcPct val="50000"/>
              </a:spcBef>
              <a:spcAft>
                <a:spcPct val="0"/>
              </a:spcAft>
              <a:defRPr sz="2400">
                <a:solidFill>
                  <a:schemeClr val="tx1"/>
                </a:solidFill>
                <a:latin typeface="Trebuchet MS" pitchFamily="34" charset="0"/>
                <a:ea typeface="MS PGothic" pitchFamily="34" charset="-128"/>
              </a:defRPr>
            </a:lvl7pPr>
            <a:lvl8pPr marL="1371600" eaLnBrk="0" fontAlgn="base" hangingPunct="0">
              <a:spcBef>
                <a:spcPct val="50000"/>
              </a:spcBef>
              <a:spcAft>
                <a:spcPct val="0"/>
              </a:spcAft>
              <a:defRPr sz="2400">
                <a:solidFill>
                  <a:schemeClr val="tx1"/>
                </a:solidFill>
                <a:latin typeface="Trebuchet MS" pitchFamily="34" charset="0"/>
                <a:ea typeface="MS PGothic" pitchFamily="34" charset="-128"/>
              </a:defRPr>
            </a:lvl8pPr>
            <a:lvl9pPr marL="1828800" eaLnBrk="0" fontAlgn="base" hangingPunct="0">
              <a:spcBef>
                <a:spcPct val="50000"/>
              </a:spcBef>
              <a:spcAft>
                <a:spcPct val="0"/>
              </a:spcAft>
              <a:defRPr sz="2400">
                <a:solidFill>
                  <a:schemeClr val="tx1"/>
                </a:solidFill>
                <a:latin typeface="Trebuchet MS" pitchFamily="34" charset="0"/>
                <a:ea typeface="MS PGothic" pitchFamily="34" charset="-128"/>
              </a:defRPr>
            </a:lvl9pPr>
          </a:lstStyle>
          <a:p>
            <a:pPr algn="l" eaLnBrk="1" hangingPunct="1"/>
            <a:r>
              <a:rPr lang="en-GB" sz="2000" b="1"/>
              <a:t>Agriculture</a:t>
            </a:r>
          </a:p>
        </p:txBody>
      </p:sp>
      <p:pic>
        <p:nvPicPr>
          <p:cNvPr id="59398" name="Picture 7" descr="IMG_7522"/>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r="56" b="-84"/>
          <a:stretch>
            <a:fillRect/>
          </a:stretch>
        </p:blipFill>
        <p:spPr bwMode="auto">
          <a:xfrm>
            <a:off x="6064250" y="5210175"/>
            <a:ext cx="1449388" cy="1033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399" name="Picture 8" descr="IMG_7522"/>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r="-24" b="-93"/>
          <a:stretch>
            <a:fillRect/>
          </a:stretch>
        </p:blipFill>
        <p:spPr bwMode="auto">
          <a:xfrm>
            <a:off x="5251450" y="4284663"/>
            <a:ext cx="1624013" cy="925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400" name="Picture 9" descr="Pit Latrin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94513" y="3786188"/>
            <a:ext cx="1238250" cy="1423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401" name="Picture 7" descr="IMG_7522"/>
          <p:cNvPicPr>
            <a:picLocks noChangeAspect="1" noChangeArrowheads="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r="56" b="-84"/>
          <a:stretch>
            <a:fillRect/>
          </a:stretch>
        </p:blipFill>
        <p:spPr bwMode="auto">
          <a:xfrm>
            <a:off x="914400" y="3352800"/>
            <a:ext cx="1252538" cy="955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402" name="Picture 8" descr="IMG_7522"/>
          <p:cNvPicPr>
            <a:picLocks noChangeAspect="1" noChangeArrowheads="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r="-24" b="-93"/>
          <a:stretch>
            <a:fillRect/>
          </a:stretch>
        </p:blipFill>
        <p:spPr bwMode="auto">
          <a:xfrm>
            <a:off x="393700" y="1919288"/>
            <a:ext cx="1239838" cy="75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403" name="Picture 9" descr="Pit Latrin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654300" y="1889125"/>
            <a:ext cx="946150" cy="1163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Freihandform 33"/>
          <p:cNvSpPr>
            <a:spLocks noChangeArrowheads="1"/>
          </p:cNvSpPr>
          <p:nvPr/>
        </p:nvSpPr>
        <p:spPr bwMode="auto">
          <a:xfrm>
            <a:off x="84138" y="1671638"/>
            <a:ext cx="2001837" cy="1482725"/>
          </a:xfrm>
          <a:custGeom>
            <a:avLst/>
            <a:gdLst>
              <a:gd name="T0" fmla="*/ 1044436 w 2001426"/>
              <a:gd name="T1" fmla="*/ 7060 h 1481667"/>
              <a:gd name="T2" fmla="*/ 1891277 w 2001426"/>
              <a:gd name="T3" fmla="*/ 218878 h 1481667"/>
              <a:gd name="T4" fmla="*/ 1707795 w 2001426"/>
              <a:gd name="T5" fmla="*/ 981422 h 1481667"/>
              <a:gd name="T6" fmla="*/ 691586 w 2001426"/>
              <a:gd name="T7" fmla="*/ 1461543 h 1481667"/>
              <a:gd name="T8" fmla="*/ 197596 w 2001426"/>
              <a:gd name="T9" fmla="*/ 1108513 h 1481667"/>
              <a:gd name="T10" fmla="*/ 141140 w 2001426"/>
              <a:gd name="T11" fmla="*/ 261241 h 1481667"/>
              <a:gd name="T12" fmla="*/ 1044436 w 2001426"/>
              <a:gd name="T13" fmla="*/ 7060 h 1481667"/>
              <a:gd name="T14" fmla="*/ 0 60000 65536"/>
              <a:gd name="T15" fmla="*/ 0 60000 65536"/>
              <a:gd name="T16" fmla="*/ 0 60000 65536"/>
              <a:gd name="T17" fmla="*/ 0 60000 65536"/>
              <a:gd name="T18" fmla="*/ 0 60000 65536"/>
              <a:gd name="T19" fmla="*/ 0 60000 65536"/>
              <a:gd name="T20" fmla="*/ 0 60000 65536"/>
              <a:gd name="T21" fmla="*/ 0 w 2001426"/>
              <a:gd name="T22" fmla="*/ 0 h 1481667"/>
              <a:gd name="T23" fmla="*/ 2001426 w 2001426"/>
              <a:gd name="T24" fmla="*/ 1481667 h 148166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001426" h="1481667">
                <a:moveTo>
                  <a:pt x="1044222" y="7055"/>
                </a:moveTo>
                <a:cubicBezTo>
                  <a:pt x="1335852" y="0"/>
                  <a:pt x="1780352" y="56444"/>
                  <a:pt x="1890889" y="218722"/>
                </a:cubicBezTo>
                <a:cubicBezTo>
                  <a:pt x="2001426" y="381000"/>
                  <a:pt x="1907351" y="773759"/>
                  <a:pt x="1707444" y="980722"/>
                </a:cubicBezTo>
                <a:cubicBezTo>
                  <a:pt x="1507537" y="1187685"/>
                  <a:pt x="943092" y="1439333"/>
                  <a:pt x="691444" y="1460500"/>
                </a:cubicBezTo>
                <a:cubicBezTo>
                  <a:pt x="439796" y="1481667"/>
                  <a:pt x="289277" y="1307629"/>
                  <a:pt x="197555" y="1107722"/>
                </a:cubicBezTo>
                <a:cubicBezTo>
                  <a:pt x="105833" y="907815"/>
                  <a:pt x="0" y="444499"/>
                  <a:pt x="141111" y="261055"/>
                </a:cubicBezTo>
                <a:cubicBezTo>
                  <a:pt x="282222" y="77611"/>
                  <a:pt x="752592" y="14111"/>
                  <a:pt x="1044222" y="7055"/>
                </a:cubicBezTo>
                <a:close/>
              </a:path>
            </a:pathLst>
          </a:custGeom>
          <a:noFill/>
          <a:ln w="50800">
            <a:solidFill>
              <a:srgbClr val="C2183C"/>
            </a:solidFill>
            <a:miter lim="800000"/>
            <a:headEnd/>
            <a:tailEnd/>
          </a:ln>
          <a:effectLst>
            <a:outerShdw blurRad="40000" dist="23000" dir="5400000" rotWithShape="0">
              <a:srgbClr val="808080">
                <a:alpha val="34999"/>
              </a:srgbClr>
            </a:outerShdw>
          </a:effectLst>
          <a:extLst>
            <a:ext uri="{909E8E84-426E-40DD-AFC4-6F175D3DCCD1}">
              <a14:hiddenFill xmlns:a14="http://schemas.microsoft.com/office/drawing/2010/main">
                <a:solidFill>
                  <a:srgbClr val="FFFFFF"/>
                </a:solidFill>
              </a14:hiddenFill>
            </a:ext>
          </a:extLst>
        </p:spPr>
        <p:txBody>
          <a:bodyPr anchor="ctr"/>
          <a:lstStyle/>
          <a:p>
            <a:pPr>
              <a:defRPr/>
            </a:pPr>
            <a:endParaRPr lang="de-DE">
              <a:solidFill>
                <a:schemeClr val="lt1"/>
              </a:solidFill>
              <a:latin typeface="+mn-lt"/>
              <a:ea typeface="+mn-ea"/>
            </a:endParaRPr>
          </a:p>
        </p:txBody>
      </p:sp>
      <p:sp>
        <p:nvSpPr>
          <p:cNvPr id="36" name="Freihandform 35"/>
          <p:cNvSpPr>
            <a:spLocks noChangeArrowheads="1"/>
          </p:cNvSpPr>
          <p:nvPr/>
        </p:nvSpPr>
        <p:spPr bwMode="auto">
          <a:xfrm>
            <a:off x="2055813" y="1493838"/>
            <a:ext cx="2065337" cy="2165350"/>
          </a:xfrm>
          <a:custGeom>
            <a:avLst/>
            <a:gdLst>
              <a:gd name="T0" fmla="*/ 4705 w 2064927"/>
              <a:gd name="T1" fmla="*/ 1271938 h 2166055"/>
              <a:gd name="T2" fmla="*/ 357553 w 2064927"/>
              <a:gd name="T3" fmla="*/ 679464 h 2166055"/>
              <a:gd name="T4" fmla="*/ 202300 w 2064927"/>
              <a:gd name="T5" fmla="*/ 101097 h 2166055"/>
              <a:gd name="T6" fmla="*/ 851540 w 2064927"/>
              <a:gd name="T7" fmla="*/ 72883 h 2166055"/>
              <a:gd name="T8" fmla="*/ 1839514 w 2064927"/>
              <a:gd name="T9" fmla="*/ 467866 h 2166055"/>
              <a:gd name="T10" fmla="*/ 2008881 w 2064927"/>
              <a:gd name="T11" fmla="*/ 1596387 h 2166055"/>
              <a:gd name="T12" fmla="*/ 1500780 w 2064927"/>
              <a:gd name="T13" fmla="*/ 2104222 h 2166055"/>
              <a:gd name="T14" fmla="*/ 385781 w 2064927"/>
              <a:gd name="T15" fmla="*/ 1963157 h 2166055"/>
              <a:gd name="T16" fmla="*/ 4705 w 2064927"/>
              <a:gd name="T17" fmla="*/ 1271938 h 216605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064927"/>
              <a:gd name="T28" fmla="*/ 0 h 2166055"/>
              <a:gd name="T29" fmla="*/ 2064927 w 2064927"/>
              <a:gd name="T30" fmla="*/ 2166055 h 216605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064927" h="2166055">
                <a:moveTo>
                  <a:pt x="4704" y="1272352"/>
                </a:moveTo>
                <a:cubicBezTo>
                  <a:pt x="0" y="1058334"/>
                  <a:pt x="324556" y="874889"/>
                  <a:pt x="357482" y="679685"/>
                </a:cubicBezTo>
                <a:cubicBezTo>
                  <a:pt x="390408" y="484481"/>
                  <a:pt x="119945" y="202260"/>
                  <a:pt x="202260" y="101130"/>
                </a:cubicBezTo>
                <a:cubicBezTo>
                  <a:pt x="284575" y="0"/>
                  <a:pt x="578556" y="11759"/>
                  <a:pt x="851371" y="72907"/>
                </a:cubicBezTo>
                <a:cubicBezTo>
                  <a:pt x="1124186" y="134055"/>
                  <a:pt x="1646297" y="214018"/>
                  <a:pt x="1839149" y="468018"/>
                </a:cubicBezTo>
                <a:cubicBezTo>
                  <a:pt x="2032001" y="722018"/>
                  <a:pt x="2064927" y="1324092"/>
                  <a:pt x="2008482" y="1596907"/>
                </a:cubicBezTo>
                <a:cubicBezTo>
                  <a:pt x="1952038" y="1869722"/>
                  <a:pt x="1770945" y="2043759"/>
                  <a:pt x="1500482" y="2104907"/>
                </a:cubicBezTo>
                <a:cubicBezTo>
                  <a:pt x="1230019" y="2166055"/>
                  <a:pt x="637352" y="2104907"/>
                  <a:pt x="385704" y="1963796"/>
                </a:cubicBezTo>
                <a:cubicBezTo>
                  <a:pt x="134056" y="1822685"/>
                  <a:pt x="9408" y="1486370"/>
                  <a:pt x="4704" y="1272352"/>
                </a:cubicBezTo>
                <a:close/>
              </a:path>
            </a:pathLst>
          </a:custGeom>
          <a:noFill/>
          <a:ln w="50800">
            <a:solidFill>
              <a:srgbClr val="C2183C"/>
            </a:solidFill>
            <a:miter lim="800000"/>
            <a:headEnd/>
            <a:tailEnd/>
          </a:ln>
          <a:effectLst>
            <a:outerShdw blurRad="40000" dist="23000" dir="5400000" rotWithShape="0">
              <a:srgbClr val="808080">
                <a:alpha val="34999"/>
              </a:srgbClr>
            </a:outerShdw>
          </a:effectLst>
          <a:extLst>
            <a:ext uri="{909E8E84-426E-40DD-AFC4-6F175D3DCCD1}">
              <a14:hiddenFill xmlns:a14="http://schemas.microsoft.com/office/drawing/2010/main">
                <a:solidFill>
                  <a:srgbClr val="FFFFFF"/>
                </a:solidFill>
              </a14:hiddenFill>
            </a:ext>
          </a:extLst>
        </p:spPr>
        <p:txBody>
          <a:bodyPr anchor="ctr"/>
          <a:lstStyle/>
          <a:p>
            <a:pPr>
              <a:defRPr/>
            </a:pPr>
            <a:endParaRPr lang="de-DE">
              <a:solidFill>
                <a:schemeClr val="lt1"/>
              </a:solidFill>
              <a:latin typeface="+mn-lt"/>
              <a:ea typeface="+mn-ea"/>
            </a:endParaRPr>
          </a:p>
        </p:txBody>
      </p:sp>
      <p:sp>
        <p:nvSpPr>
          <p:cNvPr id="41" name="Freihandform 40"/>
          <p:cNvSpPr>
            <a:spLocks noChangeArrowheads="1"/>
          </p:cNvSpPr>
          <p:nvPr/>
        </p:nvSpPr>
        <p:spPr bwMode="auto">
          <a:xfrm>
            <a:off x="533400" y="2941638"/>
            <a:ext cx="2216150" cy="1935162"/>
          </a:xfrm>
          <a:custGeom>
            <a:avLst/>
            <a:gdLst>
              <a:gd name="T0" fmla="*/ 320701 w 2356556"/>
              <a:gd name="T1" fmla="*/ 514945 h 1935574"/>
              <a:gd name="T2" fmla="*/ 1249626 w 2356556"/>
              <a:gd name="T3" fmla="*/ 21162 h 1935574"/>
              <a:gd name="T4" fmla="*/ 1661007 w 2356556"/>
              <a:gd name="T5" fmla="*/ 641918 h 1935574"/>
              <a:gd name="T6" fmla="*/ 2178550 w 2356556"/>
              <a:gd name="T7" fmla="*/ 1051054 h 1935574"/>
              <a:gd name="T8" fmla="*/ 1886603 w 2356556"/>
              <a:gd name="T9" fmla="*/ 1756459 h 1935574"/>
              <a:gd name="T10" fmla="*/ 413593 w 2356556"/>
              <a:gd name="T11" fmla="*/ 1798784 h 1935574"/>
              <a:gd name="T12" fmla="*/ 15482 w 2356556"/>
              <a:gd name="T13" fmla="*/ 938189 h 1935574"/>
              <a:gd name="T14" fmla="*/ 320701 w 2356556"/>
              <a:gd name="T15" fmla="*/ 514945 h 1935574"/>
              <a:gd name="T16" fmla="*/ 0 60000 65536"/>
              <a:gd name="T17" fmla="*/ 0 60000 65536"/>
              <a:gd name="T18" fmla="*/ 0 60000 65536"/>
              <a:gd name="T19" fmla="*/ 0 60000 65536"/>
              <a:gd name="T20" fmla="*/ 0 60000 65536"/>
              <a:gd name="T21" fmla="*/ 0 60000 65536"/>
              <a:gd name="T22" fmla="*/ 0 60000 65536"/>
              <a:gd name="T23" fmla="*/ 0 60000 65536"/>
              <a:gd name="T24" fmla="*/ 0 w 2356556"/>
              <a:gd name="T25" fmla="*/ 0 h 1935574"/>
              <a:gd name="T26" fmla="*/ 2356556 w 2356556"/>
              <a:gd name="T27" fmla="*/ 1935574 h 193557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356556" h="1935574">
                <a:moveTo>
                  <a:pt x="341019" y="515055"/>
                </a:moveTo>
                <a:cubicBezTo>
                  <a:pt x="559741" y="362185"/>
                  <a:pt x="1091260" y="0"/>
                  <a:pt x="1328797" y="21167"/>
                </a:cubicBezTo>
                <a:cubicBezTo>
                  <a:pt x="1566334" y="42334"/>
                  <a:pt x="1601612" y="470370"/>
                  <a:pt x="1766241" y="642055"/>
                </a:cubicBezTo>
                <a:cubicBezTo>
                  <a:pt x="1930871" y="813740"/>
                  <a:pt x="2276593" y="865482"/>
                  <a:pt x="2316574" y="1051278"/>
                </a:cubicBezTo>
                <a:cubicBezTo>
                  <a:pt x="2356556" y="1237074"/>
                  <a:pt x="2318926" y="1632185"/>
                  <a:pt x="2006130" y="1756833"/>
                </a:cubicBezTo>
                <a:cubicBezTo>
                  <a:pt x="1693334" y="1881481"/>
                  <a:pt x="771408" y="1935574"/>
                  <a:pt x="439797" y="1799167"/>
                </a:cubicBezTo>
                <a:cubicBezTo>
                  <a:pt x="108186" y="1662760"/>
                  <a:pt x="32926" y="1152408"/>
                  <a:pt x="16463" y="938389"/>
                </a:cubicBezTo>
                <a:cubicBezTo>
                  <a:pt x="0" y="724370"/>
                  <a:pt x="122297" y="667925"/>
                  <a:pt x="341019" y="515055"/>
                </a:cubicBezTo>
                <a:close/>
              </a:path>
            </a:pathLst>
          </a:custGeom>
          <a:noFill/>
          <a:ln w="50800">
            <a:solidFill>
              <a:srgbClr val="C2183C"/>
            </a:solidFill>
            <a:miter lim="800000"/>
            <a:headEnd/>
            <a:tailEnd/>
          </a:ln>
          <a:effectLst>
            <a:outerShdw blurRad="40000" dist="23000" dir="5400000" rotWithShape="0">
              <a:srgbClr val="808080">
                <a:alpha val="34999"/>
              </a:srgbClr>
            </a:outerShdw>
          </a:effectLst>
          <a:extLst>
            <a:ext uri="{909E8E84-426E-40DD-AFC4-6F175D3DCCD1}">
              <a14:hiddenFill xmlns:a14="http://schemas.microsoft.com/office/drawing/2010/main">
                <a:solidFill>
                  <a:srgbClr val="FFFFFF"/>
                </a:solidFill>
              </a14:hiddenFill>
            </a:ext>
          </a:extLst>
        </p:spPr>
        <p:txBody>
          <a:bodyPr anchor="ctr"/>
          <a:lstStyle/>
          <a:p>
            <a:pPr>
              <a:defRPr/>
            </a:pPr>
            <a:endParaRPr lang="de-DE">
              <a:solidFill>
                <a:schemeClr val="lt1"/>
              </a:solidFill>
              <a:latin typeface="+mn-lt"/>
              <a:ea typeface="+mn-ea"/>
            </a:endParaRPr>
          </a:p>
        </p:txBody>
      </p:sp>
      <p:sp>
        <p:nvSpPr>
          <p:cNvPr id="43" name="Freihandform 42"/>
          <p:cNvSpPr>
            <a:spLocks noChangeArrowheads="1"/>
          </p:cNvSpPr>
          <p:nvPr/>
        </p:nvSpPr>
        <p:spPr bwMode="auto">
          <a:xfrm>
            <a:off x="4773613" y="3336925"/>
            <a:ext cx="3987800" cy="3427413"/>
          </a:xfrm>
          <a:custGeom>
            <a:avLst/>
            <a:gdLst>
              <a:gd name="T0" fmla="*/ 531707 w 3986389"/>
              <a:gd name="T1" fmla="*/ 472828 h 3426648"/>
              <a:gd name="T2" fmla="*/ 2197408 w 3986389"/>
              <a:gd name="T3" fmla="*/ 7057 h 3426648"/>
              <a:gd name="T4" fmla="*/ 3580786 w 3986389"/>
              <a:gd name="T5" fmla="*/ 515170 h 3426648"/>
              <a:gd name="T6" fmla="*/ 3877224 w 3986389"/>
              <a:gd name="T7" fmla="*/ 2025396 h 3426648"/>
              <a:gd name="T8" fmla="*/ 2917329 w 3986389"/>
              <a:gd name="T9" fmla="*/ 3253337 h 3426648"/>
              <a:gd name="T10" fmla="*/ 828145 w 3986389"/>
              <a:gd name="T11" fmla="*/ 3069851 h 3426648"/>
              <a:gd name="T12" fmla="*/ 51759 w 3986389"/>
              <a:gd name="T13" fmla="*/ 1587854 h 3426648"/>
              <a:gd name="T14" fmla="*/ 531707 w 3986389"/>
              <a:gd name="T15" fmla="*/ 472828 h 3426648"/>
              <a:gd name="T16" fmla="*/ 0 60000 65536"/>
              <a:gd name="T17" fmla="*/ 0 60000 65536"/>
              <a:gd name="T18" fmla="*/ 0 60000 65536"/>
              <a:gd name="T19" fmla="*/ 0 60000 65536"/>
              <a:gd name="T20" fmla="*/ 0 60000 65536"/>
              <a:gd name="T21" fmla="*/ 0 60000 65536"/>
              <a:gd name="T22" fmla="*/ 0 60000 65536"/>
              <a:gd name="T23" fmla="*/ 0 60000 65536"/>
              <a:gd name="T24" fmla="*/ 0 w 3986389"/>
              <a:gd name="T25" fmla="*/ 0 h 3426648"/>
              <a:gd name="T26" fmla="*/ 3986389 w 3986389"/>
              <a:gd name="T27" fmla="*/ 3426648 h 342664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986389" h="3426648">
                <a:moveTo>
                  <a:pt x="531519" y="472722"/>
                </a:moveTo>
                <a:cubicBezTo>
                  <a:pt x="889000" y="209315"/>
                  <a:pt x="1688630" y="0"/>
                  <a:pt x="2196630" y="7055"/>
                </a:cubicBezTo>
                <a:cubicBezTo>
                  <a:pt x="2704630" y="14111"/>
                  <a:pt x="3299649" y="178740"/>
                  <a:pt x="3579519" y="515055"/>
                </a:cubicBezTo>
                <a:cubicBezTo>
                  <a:pt x="3859389" y="851370"/>
                  <a:pt x="3986389" y="1568685"/>
                  <a:pt x="3875852" y="2024944"/>
                </a:cubicBezTo>
                <a:cubicBezTo>
                  <a:pt x="3765315" y="2481203"/>
                  <a:pt x="3424297" y="3078574"/>
                  <a:pt x="2916297" y="3252611"/>
                </a:cubicBezTo>
                <a:cubicBezTo>
                  <a:pt x="2408297" y="3426648"/>
                  <a:pt x="1305278" y="3346684"/>
                  <a:pt x="827852" y="3069166"/>
                </a:cubicBezTo>
                <a:cubicBezTo>
                  <a:pt x="350426" y="2791648"/>
                  <a:pt x="103482" y="2022592"/>
                  <a:pt x="51741" y="1587500"/>
                </a:cubicBezTo>
                <a:cubicBezTo>
                  <a:pt x="0" y="1152408"/>
                  <a:pt x="174038" y="736129"/>
                  <a:pt x="531519" y="472722"/>
                </a:cubicBezTo>
                <a:close/>
              </a:path>
            </a:pathLst>
          </a:custGeom>
          <a:noFill/>
          <a:ln w="50800">
            <a:solidFill>
              <a:srgbClr val="C2183C"/>
            </a:solidFill>
            <a:miter lim="800000"/>
            <a:headEnd/>
            <a:tailEnd/>
          </a:ln>
          <a:effectLst>
            <a:outerShdw blurRad="40000" dist="23000" dir="5400000" rotWithShape="0">
              <a:srgbClr val="808080">
                <a:alpha val="34999"/>
              </a:srgbClr>
            </a:outerShdw>
          </a:effectLst>
          <a:extLst>
            <a:ext uri="{909E8E84-426E-40DD-AFC4-6F175D3DCCD1}">
              <a14:hiddenFill xmlns:a14="http://schemas.microsoft.com/office/drawing/2010/main">
                <a:solidFill>
                  <a:srgbClr val="FFFFFF"/>
                </a:solidFill>
              </a14:hiddenFill>
            </a:ext>
          </a:extLst>
        </p:spPr>
        <p:txBody>
          <a:bodyPr anchor="ctr"/>
          <a:lstStyle/>
          <a:p>
            <a:pPr>
              <a:defRPr/>
            </a:pPr>
            <a:endParaRPr lang="de-DE">
              <a:solidFill>
                <a:schemeClr val="lt1"/>
              </a:solidFill>
              <a:latin typeface="+mn-lt"/>
              <a:ea typeface="+mn-ea"/>
            </a:endParaRPr>
          </a:p>
        </p:txBody>
      </p:sp>
      <p:sp>
        <p:nvSpPr>
          <p:cNvPr id="44" name="Pfeil nach unten 43"/>
          <p:cNvSpPr>
            <a:spLocks noChangeArrowheads="1"/>
          </p:cNvSpPr>
          <p:nvPr/>
        </p:nvSpPr>
        <p:spPr bwMode="auto">
          <a:xfrm rot="-3578036">
            <a:off x="3633788" y="3302000"/>
            <a:ext cx="1709737" cy="957263"/>
          </a:xfrm>
          <a:prstGeom prst="downArrow">
            <a:avLst>
              <a:gd name="adj1" fmla="val 50000"/>
              <a:gd name="adj2" fmla="val 50000"/>
            </a:avLst>
          </a:prstGeom>
          <a:gradFill rotWithShape="1">
            <a:gsLst>
              <a:gs pos="0">
                <a:schemeClr val="bg1"/>
              </a:gs>
              <a:gs pos="58000">
                <a:srgbClr val="C2183C"/>
              </a:gs>
              <a:gs pos="100000">
                <a:srgbClr val="C2183C"/>
              </a:gs>
            </a:gsLst>
            <a:lin ang="5400000"/>
          </a:gradFill>
          <a:ln w="9525">
            <a:solidFill>
              <a:srgbClr val="C2183C"/>
            </a:solidFill>
            <a:miter lim="800000"/>
            <a:headEnd/>
            <a:tailEnd/>
          </a:ln>
          <a:effectLst>
            <a:outerShdw blurRad="40000" dist="23000" dir="5400000" rotWithShape="0">
              <a:srgbClr val="808080">
                <a:alpha val="34999"/>
              </a:srgbClr>
            </a:outerShdw>
          </a:effectLst>
        </p:spPr>
        <p:txBody>
          <a:bodyPr anchor="ctr"/>
          <a:lstStyle/>
          <a:p>
            <a:pPr>
              <a:defRPr/>
            </a:pPr>
            <a:endParaRPr lang="de-DE">
              <a:solidFill>
                <a:schemeClr val="lt1"/>
              </a:solidFill>
              <a:latin typeface="+mn-lt"/>
              <a:ea typeface="+mn-ea"/>
            </a:endParaRPr>
          </a:p>
        </p:txBody>
      </p:sp>
      <p:sp>
        <p:nvSpPr>
          <p:cNvPr id="59409" name="Rectangle 2"/>
          <p:cNvSpPr txBox="1">
            <a:spLocks/>
          </p:cNvSpPr>
          <p:nvPr/>
        </p:nvSpPr>
        <p:spPr bwMode="auto">
          <a:xfrm>
            <a:off x="304800" y="5210175"/>
            <a:ext cx="4587875" cy="94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400">
                <a:solidFill>
                  <a:schemeClr val="tx1"/>
                </a:solidFill>
                <a:latin typeface="Trebuchet MS" pitchFamily="34" charset="0"/>
                <a:ea typeface="MS PGothic" pitchFamily="34" charset="-128"/>
              </a:defRPr>
            </a:lvl1pPr>
            <a:lvl2pPr marL="37931725" indent="-37474525" eaLnBrk="0" hangingPunct="0">
              <a:defRPr sz="2400">
                <a:solidFill>
                  <a:schemeClr val="tx1"/>
                </a:solidFill>
                <a:latin typeface="Trebuchet MS" pitchFamily="34" charset="0"/>
                <a:ea typeface="MS PGothic" pitchFamily="34" charset="-128"/>
              </a:defRPr>
            </a:lvl2pPr>
            <a:lvl3pPr eaLnBrk="0" hangingPunct="0">
              <a:defRPr sz="2400">
                <a:solidFill>
                  <a:schemeClr val="tx1"/>
                </a:solidFill>
                <a:latin typeface="Trebuchet MS" pitchFamily="34" charset="0"/>
                <a:ea typeface="MS PGothic" pitchFamily="34" charset="-128"/>
              </a:defRPr>
            </a:lvl3pPr>
            <a:lvl4pPr eaLnBrk="0" hangingPunct="0">
              <a:defRPr sz="2400">
                <a:solidFill>
                  <a:schemeClr val="tx1"/>
                </a:solidFill>
                <a:latin typeface="Trebuchet MS" pitchFamily="34" charset="0"/>
                <a:ea typeface="MS PGothic" pitchFamily="34" charset="-128"/>
              </a:defRPr>
            </a:lvl4pPr>
            <a:lvl5pPr eaLnBrk="0" hangingPunct="0">
              <a:defRPr sz="2400">
                <a:solidFill>
                  <a:schemeClr val="tx1"/>
                </a:solidFill>
                <a:latin typeface="Trebuchet MS" pitchFamily="34" charset="0"/>
                <a:ea typeface="MS PGothic" pitchFamily="34" charset="-128"/>
              </a:defRPr>
            </a:lvl5pPr>
            <a:lvl6pPr marL="457200" eaLnBrk="0" fontAlgn="base" hangingPunct="0">
              <a:spcBef>
                <a:spcPct val="50000"/>
              </a:spcBef>
              <a:spcAft>
                <a:spcPct val="0"/>
              </a:spcAft>
              <a:defRPr sz="2400">
                <a:solidFill>
                  <a:schemeClr val="tx1"/>
                </a:solidFill>
                <a:latin typeface="Trebuchet MS" pitchFamily="34" charset="0"/>
                <a:ea typeface="MS PGothic" pitchFamily="34" charset="-128"/>
              </a:defRPr>
            </a:lvl6pPr>
            <a:lvl7pPr marL="914400" eaLnBrk="0" fontAlgn="base" hangingPunct="0">
              <a:spcBef>
                <a:spcPct val="50000"/>
              </a:spcBef>
              <a:spcAft>
                <a:spcPct val="0"/>
              </a:spcAft>
              <a:defRPr sz="2400">
                <a:solidFill>
                  <a:schemeClr val="tx1"/>
                </a:solidFill>
                <a:latin typeface="Trebuchet MS" pitchFamily="34" charset="0"/>
                <a:ea typeface="MS PGothic" pitchFamily="34" charset="-128"/>
              </a:defRPr>
            </a:lvl7pPr>
            <a:lvl8pPr marL="1371600" eaLnBrk="0" fontAlgn="base" hangingPunct="0">
              <a:spcBef>
                <a:spcPct val="50000"/>
              </a:spcBef>
              <a:spcAft>
                <a:spcPct val="0"/>
              </a:spcAft>
              <a:defRPr sz="2400">
                <a:solidFill>
                  <a:schemeClr val="tx1"/>
                </a:solidFill>
                <a:latin typeface="Trebuchet MS" pitchFamily="34" charset="0"/>
                <a:ea typeface="MS PGothic" pitchFamily="34" charset="-128"/>
              </a:defRPr>
            </a:lvl8pPr>
            <a:lvl9pPr marL="1828800" eaLnBrk="0" fontAlgn="base" hangingPunct="0">
              <a:spcBef>
                <a:spcPct val="50000"/>
              </a:spcBef>
              <a:spcAft>
                <a:spcPct val="0"/>
              </a:spcAft>
              <a:defRPr sz="2400">
                <a:solidFill>
                  <a:schemeClr val="tx1"/>
                </a:solidFill>
                <a:latin typeface="Trebuchet MS" pitchFamily="34" charset="0"/>
                <a:ea typeface="MS PGothic" pitchFamily="34" charset="-128"/>
              </a:defRPr>
            </a:lvl9pPr>
          </a:lstStyle>
          <a:p>
            <a:pPr algn="r">
              <a:spcBef>
                <a:spcPct val="0"/>
              </a:spcBef>
            </a:pPr>
            <a:r>
              <a:rPr lang="en-GB" b="1" dirty="0">
                <a:solidFill>
                  <a:srgbClr val="05627E"/>
                </a:solidFill>
              </a:rPr>
              <a:t>… and solve </a:t>
            </a:r>
            <a:r>
              <a:rPr lang="en-GB" b="1" dirty="0" smtClean="0">
                <a:solidFill>
                  <a:srgbClr val="05627E"/>
                </a:solidFill>
              </a:rPr>
              <a:t>three (four) </a:t>
            </a:r>
            <a:r>
              <a:rPr lang="en-GB" b="1" dirty="0">
                <a:solidFill>
                  <a:srgbClr val="05627E"/>
                </a:solidFill>
              </a:rPr>
              <a:t>big problems in one go!</a:t>
            </a:r>
          </a:p>
        </p:txBody>
      </p:sp>
      <p:sp>
        <p:nvSpPr>
          <p:cNvPr id="59410" name="Rechteck 21"/>
          <p:cNvSpPr>
            <a:spLocks noChangeArrowheads="1"/>
          </p:cNvSpPr>
          <p:nvPr/>
        </p:nvSpPr>
        <p:spPr bwMode="auto">
          <a:xfrm rot="-5400000">
            <a:off x="8400256" y="5315744"/>
            <a:ext cx="1093788"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defTabSz="914400"/>
            <a:r>
              <a:rPr lang="en-GB" sz="800" i="1">
                <a:solidFill>
                  <a:srgbClr val="000000"/>
                </a:solidFill>
              </a:rPr>
              <a:t>Source: Own Graph</a:t>
            </a:r>
          </a:p>
        </p:txBody>
      </p:sp>
      <p:sp>
        <p:nvSpPr>
          <p:cNvPr id="2" name="Freeform 1"/>
          <p:cNvSpPr/>
          <p:nvPr/>
        </p:nvSpPr>
        <p:spPr>
          <a:xfrm>
            <a:off x="3912402" y="1527609"/>
            <a:ext cx="1800519" cy="1300899"/>
          </a:xfrm>
          <a:custGeom>
            <a:avLst/>
            <a:gdLst>
              <a:gd name="connsiteX0" fmla="*/ 0 w 1800519"/>
              <a:gd name="connsiteY0" fmla="*/ 160255 h 1300899"/>
              <a:gd name="connsiteX1" fmla="*/ 0 w 1800519"/>
              <a:gd name="connsiteY1" fmla="*/ 160255 h 1300899"/>
              <a:gd name="connsiteX2" fmla="*/ 65987 w 1800519"/>
              <a:gd name="connsiteY2" fmla="*/ 216816 h 1300899"/>
              <a:gd name="connsiteX3" fmla="*/ 113121 w 1800519"/>
              <a:gd name="connsiteY3" fmla="*/ 245097 h 1300899"/>
              <a:gd name="connsiteX4" fmla="*/ 141402 w 1800519"/>
              <a:gd name="connsiteY4" fmla="*/ 263950 h 1300899"/>
              <a:gd name="connsiteX5" fmla="*/ 207389 w 1800519"/>
              <a:gd name="connsiteY5" fmla="*/ 320511 h 1300899"/>
              <a:gd name="connsiteX6" fmla="*/ 245097 w 1800519"/>
              <a:gd name="connsiteY6" fmla="*/ 377072 h 1300899"/>
              <a:gd name="connsiteX7" fmla="*/ 386499 w 1800519"/>
              <a:gd name="connsiteY7" fmla="*/ 612742 h 1300899"/>
              <a:gd name="connsiteX8" fmla="*/ 405352 w 1800519"/>
              <a:gd name="connsiteY8" fmla="*/ 697583 h 1300899"/>
              <a:gd name="connsiteX9" fmla="*/ 518474 w 1800519"/>
              <a:gd name="connsiteY9" fmla="*/ 810705 h 1300899"/>
              <a:gd name="connsiteX10" fmla="*/ 565608 w 1800519"/>
              <a:gd name="connsiteY10" fmla="*/ 867266 h 1300899"/>
              <a:gd name="connsiteX11" fmla="*/ 603315 w 1800519"/>
              <a:gd name="connsiteY11" fmla="*/ 895546 h 1300899"/>
              <a:gd name="connsiteX12" fmla="*/ 688156 w 1800519"/>
              <a:gd name="connsiteY12" fmla="*/ 980387 h 1300899"/>
              <a:gd name="connsiteX13" fmla="*/ 763571 w 1800519"/>
              <a:gd name="connsiteY13" fmla="*/ 1018095 h 1300899"/>
              <a:gd name="connsiteX14" fmla="*/ 876693 w 1800519"/>
              <a:gd name="connsiteY14" fmla="*/ 1093509 h 1300899"/>
              <a:gd name="connsiteX15" fmla="*/ 1008668 w 1800519"/>
              <a:gd name="connsiteY15" fmla="*/ 1225484 h 1300899"/>
              <a:gd name="connsiteX16" fmla="*/ 1102936 w 1800519"/>
              <a:gd name="connsiteY16" fmla="*/ 1272618 h 1300899"/>
              <a:gd name="connsiteX17" fmla="*/ 1159497 w 1800519"/>
              <a:gd name="connsiteY17" fmla="*/ 1300899 h 1300899"/>
              <a:gd name="connsiteX18" fmla="*/ 1225484 w 1800519"/>
              <a:gd name="connsiteY18" fmla="*/ 1225484 h 1300899"/>
              <a:gd name="connsiteX19" fmla="*/ 1225484 w 1800519"/>
              <a:gd name="connsiteY19" fmla="*/ 1225484 h 1300899"/>
              <a:gd name="connsiteX20" fmla="*/ 1291472 w 1800519"/>
              <a:gd name="connsiteY20" fmla="*/ 1168923 h 1300899"/>
              <a:gd name="connsiteX21" fmla="*/ 1423447 w 1800519"/>
              <a:gd name="connsiteY21" fmla="*/ 1093509 h 1300899"/>
              <a:gd name="connsiteX22" fmla="*/ 1527142 w 1800519"/>
              <a:gd name="connsiteY22" fmla="*/ 1027521 h 1300899"/>
              <a:gd name="connsiteX23" fmla="*/ 1583703 w 1800519"/>
              <a:gd name="connsiteY23" fmla="*/ 1008668 h 1300899"/>
              <a:gd name="connsiteX24" fmla="*/ 1630837 w 1800519"/>
              <a:gd name="connsiteY24" fmla="*/ 980387 h 1300899"/>
              <a:gd name="connsiteX25" fmla="*/ 1677971 w 1800519"/>
              <a:gd name="connsiteY25" fmla="*/ 961534 h 1300899"/>
              <a:gd name="connsiteX26" fmla="*/ 1743959 w 1800519"/>
              <a:gd name="connsiteY26" fmla="*/ 904973 h 1300899"/>
              <a:gd name="connsiteX27" fmla="*/ 1800519 w 1800519"/>
              <a:gd name="connsiteY27" fmla="*/ 886119 h 1300899"/>
              <a:gd name="connsiteX28" fmla="*/ 1772239 w 1800519"/>
              <a:gd name="connsiteY28" fmla="*/ 735290 h 1300899"/>
              <a:gd name="connsiteX29" fmla="*/ 1743959 w 1800519"/>
              <a:gd name="connsiteY29" fmla="*/ 622169 h 1300899"/>
              <a:gd name="connsiteX30" fmla="*/ 1659117 w 1800519"/>
              <a:gd name="connsiteY30" fmla="*/ 603315 h 1300899"/>
              <a:gd name="connsiteX31" fmla="*/ 1602556 w 1800519"/>
              <a:gd name="connsiteY31" fmla="*/ 546754 h 1300899"/>
              <a:gd name="connsiteX32" fmla="*/ 1564849 w 1800519"/>
              <a:gd name="connsiteY32" fmla="*/ 509047 h 1300899"/>
              <a:gd name="connsiteX33" fmla="*/ 1545996 w 1800519"/>
              <a:gd name="connsiteY33" fmla="*/ 461913 h 1300899"/>
              <a:gd name="connsiteX34" fmla="*/ 1517715 w 1800519"/>
              <a:gd name="connsiteY34" fmla="*/ 433633 h 1300899"/>
              <a:gd name="connsiteX35" fmla="*/ 1498862 w 1800519"/>
              <a:gd name="connsiteY35" fmla="*/ 405352 h 1300899"/>
              <a:gd name="connsiteX36" fmla="*/ 1480008 w 1800519"/>
              <a:gd name="connsiteY36" fmla="*/ 367645 h 1300899"/>
              <a:gd name="connsiteX37" fmla="*/ 1451728 w 1800519"/>
              <a:gd name="connsiteY37" fmla="*/ 348792 h 1300899"/>
              <a:gd name="connsiteX38" fmla="*/ 1423447 w 1800519"/>
              <a:gd name="connsiteY38" fmla="*/ 320511 h 1300899"/>
              <a:gd name="connsiteX39" fmla="*/ 1310326 w 1800519"/>
              <a:gd name="connsiteY39" fmla="*/ 226243 h 1300899"/>
              <a:gd name="connsiteX40" fmla="*/ 1300899 w 1800519"/>
              <a:gd name="connsiteY40" fmla="*/ 197963 h 1300899"/>
              <a:gd name="connsiteX41" fmla="*/ 1291472 w 1800519"/>
              <a:gd name="connsiteY41" fmla="*/ 245097 h 1300899"/>
              <a:gd name="connsiteX42" fmla="*/ 1338606 w 1800519"/>
              <a:gd name="connsiteY42" fmla="*/ 311084 h 1300899"/>
              <a:gd name="connsiteX43" fmla="*/ 1366886 w 1800519"/>
              <a:gd name="connsiteY43" fmla="*/ 320511 h 1300899"/>
              <a:gd name="connsiteX44" fmla="*/ 1291472 w 1800519"/>
              <a:gd name="connsiteY44" fmla="*/ 226243 h 1300899"/>
              <a:gd name="connsiteX45" fmla="*/ 1121789 w 1800519"/>
              <a:gd name="connsiteY45" fmla="*/ 75414 h 1300899"/>
              <a:gd name="connsiteX46" fmla="*/ 1065229 w 1800519"/>
              <a:gd name="connsiteY46" fmla="*/ 28280 h 1300899"/>
              <a:gd name="connsiteX47" fmla="*/ 1036948 w 1800519"/>
              <a:gd name="connsiteY47" fmla="*/ 9427 h 1300899"/>
              <a:gd name="connsiteX48" fmla="*/ 970961 w 1800519"/>
              <a:gd name="connsiteY48" fmla="*/ 0 h 1300899"/>
              <a:gd name="connsiteX49" fmla="*/ 857839 w 1800519"/>
              <a:gd name="connsiteY49" fmla="*/ 9427 h 1300899"/>
              <a:gd name="connsiteX50" fmla="*/ 725864 w 1800519"/>
              <a:gd name="connsiteY50" fmla="*/ 103695 h 1300899"/>
              <a:gd name="connsiteX51" fmla="*/ 707010 w 1800519"/>
              <a:gd name="connsiteY51" fmla="*/ 160255 h 1300899"/>
              <a:gd name="connsiteX52" fmla="*/ 669303 w 1800519"/>
              <a:gd name="connsiteY52" fmla="*/ 216816 h 1300899"/>
              <a:gd name="connsiteX53" fmla="*/ 688156 w 1800519"/>
              <a:gd name="connsiteY53" fmla="*/ 273377 h 1300899"/>
              <a:gd name="connsiteX54" fmla="*/ 763571 w 1800519"/>
              <a:gd name="connsiteY54" fmla="*/ 311084 h 1300899"/>
              <a:gd name="connsiteX55" fmla="*/ 791851 w 1800519"/>
              <a:gd name="connsiteY55" fmla="*/ 329938 h 1300899"/>
              <a:gd name="connsiteX56" fmla="*/ 763571 w 1800519"/>
              <a:gd name="connsiteY56" fmla="*/ 348792 h 1300899"/>
              <a:gd name="connsiteX57" fmla="*/ 735290 w 1800519"/>
              <a:gd name="connsiteY57" fmla="*/ 339365 h 1300899"/>
              <a:gd name="connsiteX58" fmla="*/ 669303 w 1800519"/>
              <a:gd name="connsiteY58" fmla="*/ 282804 h 1300899"/>
              <a:gd name="connsiteX59" fmla="*/ 593888 w 1800519"/>
              <a:gd name="connsiteY59" fmla="*/ 254523 h 1300899"/>
              <a:gd name="connsiteX60" fmla="*/ 556181 w 1800519"/>
              <a:gd name="connsiteY60" fmla="*/ 235670 h 1300899"/>
              <a:gd name="connsiteX61" fmla="*/ 386499 w 1800519"/>
              <a:gd name="connsiteY61" fmla="*/ 226243 h 1300899"/>
              <a:gd name="connsiteX62" fmla="*/ 358218 w 1800519"/>
              <a:gd name="connsiteY62" fmla="*/ 216816 h 1300899"/>
              <a:gd name="connsiteX63" fmla="*/ 292231 w 1800519"/>
              <a:gd name="connsiteY63" fmla="*/ 188536 h 1300899"/>
              <a:gd name="connsiteX64" fmla="*/ 226243 w 1800519"/>
              <a:gd name="connsiteY64" fmla="*/ 150829 h 1300899"/>
              <a:gd name="connsiteX65" fmla="*/ 188536 w 1800519"/>
              <a:gd name="connsiteY65" fmla="*/ 122548 h 1300899"/>
              <a:gd name="connsiteX66" fmla="*/ 131975 w 1800519"/>
              <a:gd name="connsiteY66" fmla="*/ 113121 h 1300899"/>
              <a:gd name="connsiteX67" fmla="*/ 65987 w 1800519"/>
              <a:gd name="connsiteY67" fmla="*/ 84841 h 1300899"/>
              <a:gd name="connsiteX68" fmla="*/ 28280 w 1800519"/>
              <a:gd name="connsiteY68" fmla="*/ 94268 h 1300899"/>
              <a:gd name="connsiteX69" fmla="*/ 28280 w 1800519"/>
              <a:gd name="connsiteY69" fmla="*/ 207389 h 1300899"/>
              <a:gd name="connsiteX70" fmla="*/ 122548 w 1800519"/>
              <a:gd name="connsiteY70" fmla="*/ 122548 h 1300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1800519" h="1300899">
                <a:moveTo>
                  <a:pt x="0" y="160255"/>
                </a:moveTo>
                <a:lnTo>
                  <a:pt x="0" y="160255"/>
                </a:lnTo>
                <a:cubicBezTo>
                  <a:pt x="21996" y="179109"/>
                  <a:pt x="42811" y="199434"/>
                  <a:pt x="65987" y="216816"/>
                </a:cubicBezTo>
                <a:cubicBezTo>
                  <a:pt x="80645" y="227810"/>
                  <a:pt x="97584" y="235386"/>
                  <a:pt x="113121" y="245097"/>
                </a:cubicBezTo>
                <a:cubicBezTo>
                  <a:pt x="122729" y="251102"/>
                  <a:pt x="131975" y="257666"/>
                  <a:pt x="141402" y="263950"/>
                </a:cubicBezTo>
                <a:cubicBezTo>
                  <a:pt x="198535" y="349654"/>
                  <a:pt x="105069" y="218192"/>
                  <a:pt x="207389" y="320511"/>
                </a:cubicBezTo>
                <a:cubicBezTo>
                  <a:pt x="223412" y="336534"/>
                  <a:pt x="233569" y="357564"/>
                  <a:pt x="245097" y="377072"/>
                </a:cubicBezTo>
                <a:cubicBezTo>
                  <a:pt x="391720" y="625202"/>
                  <a:pt x="271356" y="440028"/>
                  <a:pt x="386499" y="612742"/>
                </a:cubicBezTo>
                <a:cubicBezTo>
                  <a:pt x="392783" y="641022"/>
                  <a:pt x="392396" y="671671"/>
                  <a:pt x="405352" y="697583"/>
                </a:cubicBezTo>
                <a:cubicBezTo>
                  <a:pt x="432947" y="752774"/>
                  <a:pt x="477725" y="769956"/>
                  <a:pt x="518474" y="810705"/>
                </a:cubicBezTo>
                <a:cubicBezTo>
                  <a:pt x="535828" y="828059"/>
                  <a:pt x="548254" y="849912"/>
                  <a:pt x="565608" y="867266"/>
                </a:cubicBezTo>
                <a:cubicBezTo>
                  <a:pt x="576717" y="878375"/>
                  <a:pt x="592206" y="884437"/>
                  <a:pt x="603315" y="895546"/>
                </a:cubicBezTo>
                <a:cubicBezTo>
                  <a:pt x="652134" y="944365"/>
                  <a:pt x="636176" y="950065"/>
                  <a:pt x="688156" y="980387"/>
                </a:cubicBezTo>
                <a:cubicBezTo>
                  <a:pt x="712433" y="994549"/>
                  <a:pt x="739471" y="1003635"/>
                  <a:pt x="763571" y="1018095"/>
                </a:cubicBezTo>
                <a:cubicBezTo>
                  <a:pt x="799613" y="1039720"/>
                  <a:pt x="846356" y="1066061"/>
                  <a:pt x="876693" y="1093509"/>
                </a:cubicBezTo>
                <a:cubicBezTo>
                  <a:pt x="922827" y="1135249"/>
                  <a:pt x="953022" y="1197661"/>
                  <a:pt x="1008668" y="1225484"/>
                </a:cubicBezTo>
                <a:cubicBezTo>
                  <a:pt x="1040091" y="1241195"/>
                  <a:pt x="1073705" y="1253130"/>
                  <a:pt x="1102936" y="1272618"/>
                </a:cubicBezTo>
                <a:cubicBezTo>
                  <a:pt x="1139484" y="1296984"/>
                  <a:pt x="1120468" y="1287889"/>
                  <a:pt x="1159497" y="1300899"/>
                </a:cubicBezTo>
                <a:cubicBezTo>
                  <a:pt x="1206630" y="1269476"/>
                  <a:pt x="1181493" y="1291472"/>
                  <a:pt x="1225484" y="1225484"/>
                </a:cubicBezTo>
                <a:lnTo>
                  <a:pt x="1225484" y="1225484"/>
                </a:lnTo>
                <a:cubicBezTo>
                  <a:pt x="1247480" y="1206630"/>
                  <a:pt x="1268509" y="1186587"/>
                  <a:pt x="1291472" y="1168923"/>
                </a:cubicBezTo>
                <a:cubicBezTo>
                  <a:pt x="1360331" y="1115955"/>
                  <a:pt x="1341517" y="1140942"/>
                  <a:pt x="1423447" y="1093509"/>
                </a:cubicBezTo>
                <a:cubicBezTo>
                  <a:pt x="1458904" y="1072981"/>
                  <a:pt x="1488274" y="1040477"/>
                  <a:pt x="1527142" y="1027521"/>
                </a:cubicBezTo>
                <a:cubicBezTo>
                  <a:pt x="1545996" y="1021237"/>
                  <a:pt x="1565611" y="1016892"/>
                  <a:pt x="1583703" y="1008668"/>
                </a:cubicBezTo>
                <a:cubicBezTo>
                  <a:pt x="1600383" y="1001086"/>
                  <a:pt x="1614449" y="988581"/>
                  <a:pt x="1630837" y="980387"/>
                </a:cubicBezTo>
                <a:cubicBezTo>
                  <a:pt x="1645972" y="972819"/>
                  <a:pt x="1662260" y="967818"/>
                  <a:pt x="1677971" y="961534"/>
                </a:cubicBezTo>
                <a:cubicBezTo>
                  <a:pt x="1696661" y="942844"/>
                  <a:pt x="1718116" y="916459"/>
                  <a:pt x="1743959" y="904973"/>
                </a:cubicBezTo>
                <a:cubicBezTo>
                  <a:pt x="1762119" y="896902"/>
                  <a:pt x="1800519" y="886119"/>
                  <a:pt x="1800519" y="886119"/>
                </a:cubicBezTo>
                <a:cubicBezTo>
                  <a:pt x="1791092" y="835843"/>
                  <a:pt x="1781389" y="785617"/>
                  <a:pt x="1772239" y="735290"/>
                </a:cubicBezTo>
                <a:cubicBezTo>
                  <a:pt x="1770946" y="728176"/>
                  <a:pt x="1757002" y="625067"/>
                  <a:pt x="1743959" y="622169"/>
                </a:cubicBezTo>
                <a:lnTo>
                  <a:pt x="1659117" y="603315"/>
                </a:lnTo>
                <a:lnTo>
                  <a:pt x="1602556" y="546754"/>
                </a:lnTo>
                <a:lnTo>
                  <a:pt x="1564849" y="509047"/>
                </a:lnTo>
                <a:cubicBezTo>
                  <a:pt x="1558565" y="493336"/>
                  <a:pt x="1554964" y="476262"/>
                  <a:pt x="1545996" y="461913"/>
                </a:cubicBezTo>
                <a:cubicBezTo>
                  <a:pt x="1538930" y="450608"/>
                  <a:pt x="1526250" y="443875"/>
                  <a:pt x="1517715" y="433633"/>
                </a:cubicBezTo>
                <a:cubicBezTo>
                  <a:pt x="1510462" y="424929"/>
                  <a:pt x="1504483" y="415189"/>
                  <a:pt x="1498862" y="405352"/>
                </a:cubicBezTo>
                <a:cubicBezTo>
                  <a:pt x="1491890" y="393151"/>
                  <a:pt x="1489004" y="378440"/>
                  <a:pt x="1480008" y="367645"/>
                </a:cubicBezTo>
                <a:cubicBezTo>
                  <a:pt x="1472755" y="358942"/>
                  <a:pt x="1460431" y="356045"/>
                  <a:pt x="1451728" y="348792"/>
                </a:cubicBezTo>
                <a:cubicBezTo>
                  <a:pt x="1441486" y="340257"/>
                  <a:pt x="1433689" y="329046"/>
                  <a:pt x="1423447" y="320511"/>
                </a:cubicBezTo>
                <a:cubicBezTo>
                  <a:pt x="1296294" y="214550"/>
                  <a:pt x="1375768" y="291685"/>
                  <a:pt x="1310326" y="226243"/>
                </a:cubicBezTo>
                <a:cubicBezTo>
                  <a:pt x="1307184" y="216816"/>
                  <a:pt x="1307925" y="190937"/>
                  <a:pt x="1300899" y="197963"/>
                </a:cubicBezTo>
                <a:cubicBezTo>
                  <a:pt x="1289569" y="209293"/>
                  <a:pt x="1289703" y="229173"/>
                  <a:pt x="1291472" y="245097"/>
                </a:cubicBezTo>
                <a:cubicBezTo>
                  <a:pt x="1293831" y="266328"/>
                  <a:pt x="1321694" y="299809"/>
                  <a:pt x="1338606" y="311084"/>
                </a:cubicBezTo>
                <a:cubicBezTo>
                  <a:pt x="1346874" y="316596"/>
                  <a:pt x="1357459" y="317369"/>
                  <a:pt x="1366886" y="320511"/>
                </a:cubicBezTo>
                <a:cubicBezTo>
                  <a:pt x="1388377" y="256039"/>
                  <a:pt x="1381508" y="306275"/>
                  <a:pt x="1291472" y="226243"/>
                </a:cubicBezTo>
                <a:lnTo>
                  <a:pt x="1121789" y="75414"/>
                </a:lnTo>
                <a:cubicBezTo>
                  <a:pt x="1103320" y="59253"/>
                  <a:pt x="1085649" y="41893"/>
                  <a:pt x="1065229" y="28280"/>
                </a:cubicBezTo>
                <a:cubicBezTo>
                  <a:pt x="1055802" y="21996"/>
                  <a:pt x="1047800" y="12683"/>
                  <a:pt x="1036948" y="9427"/>
                </a:cubicBezTo>
                <a:cubicBezTo>
                  <a:pt x="1015666" y="3043"/>
                  <a:pt x="992957" y="3142"/>
                  <a:pt x="970961" y="0"/>
                </a:cubicBezTo>
                <a:cubicBezTo>
                  <a:pt x="933254" y="3142"/>
                  <a:pt x="893735" y="-2538"/>
                  <a:pt x="857839" y="9427"/>
                </a:cubicBezTo>
                <a:cubicBezTo>
                  <a:pt x="828811" y="19103"/>
                  <a:pt x="756588" y="79116"/>
                  <a:pt x="725864" y="103695"/>
                </a:cubicBezTo>
                <a:cubicBezTo>
                  <a:pt x="719579" y="122548"/>
                  <a:pt x="716661" y="142883"/>
                  <a:pt x="707010" y="160255"/>
                </a:cubicBezTo>
                <a:cubicBezTo>
                  <a:pt x="648166" y="266175"/>
                  <a:pt x="700490" y="123258"/>
                  <a:pt x="669303" y="216816"/>
                </a:cubicBezTo>
                <a:cubicBezTo>
                  <a:pt x="675587" y="235670"/>
                  <a:pt x="674103" y="259324"/>
                  <a:pt x="688156" y="273377"/>
                </a:cubicBezTo>
                <a:cubicBezTo>
                  <a:pt x="708030" y="293251"/>
                  <a:pt x="740186" y="295494"/>
                  <a:pt x="763571" y="311084"/>
                </a:cubicBezTo>
                <a:lnTo>
                  <a:pt x="791851" y="329938"/>
                </a:lnTo>
                <a:cubicBezTo>
                  <a:pt x="782424" y="336223"/>
                  <a:pt x="774746" y="346929"/>
                  <a:pt x="763571" y="348792"/>
                </a:cubicBezTo>
                <a:cubicBezTo>
                  <a:pt x="753769" y="350426"/>
                  <a:pt x="744178" y="343809"/>
                  <a:pt x="735290" y="339365"/>
                </a:cubicBezTo>
                <a:cubicBezTo>
                  <a:pt x="677014" y="310227"/>
                  <a:pt x="738878" y="329188"/>
                  <a:pt x="669303" y="282804"/>
                </a:cubicBezTo>
                <a:cubicBezTo>
                  <a:pt x="645867" y="267180"/>
                  <a:pt x="618888" y="265237"/>
                  <a:pt x="593888" y="254523"/>
                </a:cubicBezTo>
                <a:cubicBezTo>
                  <a:pt x="580972" y="248988"/>
                  <a:pt x="570105" y="237569"/>
                  <a:pt x="556181" y="235670"/>
                </a:cubicBezTo>
                <a:cubicBezTo>
                  <a:pt x="500053" y="228016"/>
                  <a:pt x="443060" y="229385"/>
                  <a:pt x="386499" y="226243"/>
                </a:cubicBezTo>
                <a:cubicBezTo>
                  <a:pt x="377072" y="223101"/>
                  <a:pt x="367352" y="220730"/>
                  <a:pt x="358218" y="216816"/>
                </a:cubicBezTo>
                <a:cubicBezTo>
                  <a:pt x="276672" y="181868"/>
                  <a:pt x="358557" y="210645"/>
                  <a:pt x="292231" y="188536"/>
                </a:cubicBezTo>
                <a:cubicBezTo>
                  <a:pt x="155516" y="86000"/>
                  <a:pt x="327016" y="208414"/>
                  <a:pt x="226243" y="150829"/>
                </a:cubicBezTo>
                <a:cubicBezTo>
                  <a:pt x="212602" y="143034"/>
                  <a:pt x="203124" y="128383"/>
                  <a:pt x="188536" y="122548"/>
                </a:cubicBezTo>
                <a:cubicBezTo>
                  <a:pt x="170789" y="115449"/>
                  <a:pt x="150829" y="116263"/>
                  <a:pt x="131975" y="113121"/>
                </a:cubicBezTo>
                <a:cubicBezTo>
                  <a:pt x="124612" y="109440"/>
                  <a:pt x="79857" y="84841"/>
                  <a:pt x="65987" y="84841"/>
                </a:cubicBezTo>
                <a:cubicBezTo>
                  <a:pt x="53031" y="84841"/>
                  <a:pt x="32090" y="81885"/>
                  <a:pt x="28280" y="94268"/>
                </a:cubicBezTo>
                <a:cubicBezTo>
                  <a:pt x="17191" y="130308"/>
                  <a:pt x="28280" y="169682"/>
                  <a:pt x="28280" y="207389"/>
                </a:cubicBezTo>
                <a:lnTo>
                  <a:pt x="122548" y="122548"/>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accent2"/>
                </a:solidFill>
              </a:rPr>
              <a:t>Energy</a:t>
            </a:r>
            <a:endParaRPr lang="en-US" dirty="0">
              <a:solidFill>
                <a:schemeClr val="accent2"/>
              </a:solidFill>
            </a:endParaRPr>
          </a:p>
        </p:txBody>
      </p:sp>
      <p:sp>
        <p:nvSpPr>
          <p:cNvPr id="20" name="Freeform 19"/>
          <p:cNvSpPr/>
          <p:nvPr/>
        </p:nvSpPr>
        <p:spPr>
          <a:xfrm>
            <a:off x="5681881" y="3277771"/>
            <a:ext cx="1800519" cy="1300899"/>
          </a:xfrm>
          <a:custGeom>
            <a:avLst/>
            <a:gdLst>
              <a:gd name="connsiteX0" fmla="*/ 0 w 1800519"/>
              <a:gd name="connsiteY0" fmla="*/ 160255 h 1300899"/>
              <a:gd name="connsiteX1" fmla="*/ 0 w 1800519"/>
              <a:gd name="connsiteY1" fmla="*/ 160255 h 1300899"/>
              <a:gd name="connsiteX2" fmla="*/ 65987 w 1800519"/>
              <a:gd name="connsiteY2" fmla="*/ 216816 h 1300899"/>
              <a:gd name="connsiteX3" fmla="*/ 113121 w 1800519"/>
              <a:gd name="connsiteY3" fmla="*/ 245097 h 1300899"/>
              <a:gd name="connsiteX4" fmla="*/ 141402 w 1800519"/>
              <a:gd name="connsiteY4" fmla="*/ 263950 h 1300899"/>
              <a:gd name="connsiteX5" fmla="*/ 207389 w 1800519"/>
              <a:gd name="connsiteY5" fmla="*/ 320511 h 1300899"/>
              <a:gd name="connsiteX6" fmla="*/ 245097 w 1800519"/>
              <a:gd name="connsiteY6" fmla="*/ 377072 h 1300899"/>
              <a:gd name="connsiteX7" fmla="*/ 386499 w 1800519"/>
              <a:gd name="connsiteY7" fmla="*/ 612742 h 1300899"/>
              <a:gd name="connsiteX8" fmla="*/ 405352 w 1800519"/>
              <a:gd name="connsiteY8" fmla="*/ 697583 h 1300899"/>
              <a:gd name="connsiteX9" fmla="*/ 518474 w 1800519"/>
              <a:gd name="connsiteY9" fmla="*/ 810705 h 1300899"/>
              <a:gd name="connsiteX10" fmla="*/ 565608 w 1800519"/>
              <a:gd name="connsiteY10" fmla="*/ 867266 h 1300899"/>
              <a:gd name="connsiteX11" fmla="*/ 603315 w 1800519"/>
              <a:gd name="connsiteY11" fmla="*/ 895546 h 1300899"/>
              <a:gd name="connsiteX12" fmla="*/ 688156 w 1800519"/>
              <a:gd name="connsiteY12" fmla="*/ 980387 h 1300899"/>
              <a:gd name="connsiteX13" fmla="*/ 763571 w 1800519"/>
              <a:gd name="connsiteY13" fmla="*/ 1018095 h 1300899"/>
              <a:gd name="connsiteX14" fmla="*/ 876693 w 1800519"/>
              <a:gd name="connsiteY14" fmla="*/ 1093509 h 1300899"/>
              <a:gd name="connsiteX15" fmla="*/ 1008668 w 1800519"/>
              <a:gd name="connsiteY15" fmla="*/ 1225484 h 1300899"/>
              <a:gd name="connsiteX16" fmla="*/ 1102936 w 1800519"/>
              <a:gd name="connsiteY16" fmla="*/ 1272618 h 1300899"/>
              <a:gd name="connsiteX17" fmla="*/ 1159497 w 1800519"/>
              <a:gd name="connsiteY17" fmla="*/ 1300899 h 1300899"/>
              <a:gd name="connsiteX18" fmla="*/ 1225484 w 1800519"/>
              <a:gd name="connsiteY18" fmla="*/ 1225484 h 1300899"/>
              <a:gd name="connsiteX19" fmla="*/ 1225484 w 1800519"/>
              <a:gd name="connsiteY19" fmla="*/ 1225484 h 1300899"/>
              <a:gd name="connsiteX20" fmla="*/ 1291472 w 1800519"/>
              <a:gd name="connsiteY20" fmla="*/ 1168923 h 1300899"/>
              <a:gd name="connsiteX21" fmla="*/ 1423447 w 1800519"/>
              <a:gd name="connsiteY21" fmla="*/ 1093509 h 1300899"/>
              <a:gd name="connsiteX22" fmla="*/ 1527142 w 1800519"/>
              <a:gd name="connsiteY22" fmla="*/ 1027521 h 1300899"/>
              <a:gd name="connsiteX23" fmla="*/ 1583703 w 1800519"/>
              <a:gd name="connsiteY23" fmla="*/ 1008668 h 1300899"/>
              <a:gd name="connsiteX24" fmla="*/ 1630837 w 1800519"/>
              <a:gd name="connsiteY24" fmla="*/ 980387 h 1300899"/>
              <a:gd name="connsiteX25" fmla="*/ 1677971 w 1800519"/>
              <a:gd name="connsiteY25" fmla="*/ 961534 h 1300899"/>
              <a:gd name="connsiteX26" fmla="*/ 1743959 w 1800519"/>
              <a:gd name="connsiteY26" fmla="*/ 904973 h 1300899"/>
              <a:gd name="connsiteX27" fmla="*/ 1800519 w 1800519"/>
              <a:gd name="connsiteY27" fmla="*/ 886119 h 1300899"/>
              <a:gd name="connsiteX28" fmla="*/ 1772239 w 1800519"/>
              <a:gd name="connsiteY28" fmla="*/ 735290 h 1300899"/>
              <a:gd name="connsiteX29" fmla="*/ 1743959 w 1800519"/>
              <a:gd name="connsiteY29" fmla="*/ 622169 h 1300899"/>
              <a:gd name="connsiteX30" fmla="*/ 1659117 w 1800519"/>
              <a:gd name="connsiteY30" fmla="*/ 603315 h 1300899"/>
              <a:gd name="connsiteX31" fmla="*/ 1602556 w 1800519"/>
              <a:gd name="connsiteY31" fmla="*/ 546754 h 1300899"/>
              <a:gd name="connsiteX32" fmla="*/ 1564849 w 1800519"/>
              <a:gd name="connsiteY32" fmla="*/ 509047 h 1300899"/>
              <a:gd name="connsiteX33" fmla="*/ 1545996 w 1800519"/>
              <a:gd name="connsiteY33" fmla="*/ 461913 h 1300899"/>
              <a:gd name="connsiteX34" fmla="*/ 1517715 w 1800519"/>
              <a:gd name="connsiteY34" fmla="*/ 433633 h 1300899"/>
              <a:gd name="connsiteX35" fmla="*/ 1498862 w 1800519"/>
              <a:gd name="connsiteY35" fmla="*/ 405352 h 1300899"/>
              <a:gd name="connsiteX36" fmla="*/ 1480008 w 1800519"/>
              <a:gd name="connsiteY36" fmla="*/ 367645 h 1300899"/>
              <a:gd name="connsiteX37" fmla="*/ 1451728 w 1800519"/>
              <a:gd name="connsiteY37" fmla="*/ 348792 h 1300899"/>
              <a:gd name="connsiteX38" fmla="*/ 1423447 w 1800519"/>
              <a:gd name="connsiteY38" fmla="*/ 320511 h 1300899"/>
              <a:gd name="connsiteX39" fmla="*/ 1310326 w 1800519"/>
              <a:gd name="connsiteY39" fmla="*/ 226243 h 1300899"/>
              <a:gd name="connsiteX40" fmla="*/ 1300899 w 1800519"/>
              <a:gd name="connsiteY40" fmla="*/ 197963 h 1300899"/>
              <a:gd name="connsiteX41" fmla="*/ 1291472 w 1800519"/>
              <a:gd name="connsiteY41" fmla="*/ 245097 h 1300899"/>
              <a:gd name="connsiteX42" fmla="*/ 1338606 w 1800519"/>
              <a:gd name="connsiteY42" fmla="*/ 311084 h 1300899"/>
              <a:gd name="connsiteX43" fmla="*/ 1366886 w 1800519"/>
              <a:gd name="connsiteY43" fmla="*/ 320511 h 1300899"/>
              <a:gd name="connsiteX44" fmla="*/ 1291472 w 1800519"/>
              <a:gd name="connsiteY44" fmla="*/ 226243 h 1300899"/>
              <a:gd name="connsiteX45" fmla="*/ 1121789 w 1800519"/>
              <a:gd name="connsiteY45" fmla="*/ 75414 h 1300899"/>
              <a:gd name="connsiteX46" fmla="*/ 1065229 w 1800519"/>
              <a:gd name="connsiteY46" fmla="*/ 28280 h 1300899"/>
              <a:gd name="connsiteX47" fmla="*/ 1036948 w 1800519"/>
              <a:gd name="connsiteY47" fmla="*/ 9427 h 1300899"/>
              <a:gd name="connsiteX48" fmla="*/ 970961 w 1800519"/>
              <a:gd name="connsiteY48" fmla="*/ 0 h 1300899"/>
              <a:gd name="connsiteX49" fmla="*/ 857839 w 1800519"/>
              <a:gd name="connsiteY49" fmla="*/ 9427 h 1300899"/>
              <a:gd name="connsiteX50" fmla="*/ 725864 w 1800519"/>
              <a:gd name="connsiteY50" fmla="*/ 103695 h 1300899"/>
              <a:gd name="connsiteX51" fmla="*/ 707010 w 1800519"/>
              <a:gd name="connsiteY51" fmla="*/ 160255 h 1300899"/>
              <a:gd name="connsiteX52" fmla="*/ 669303 w 1800519"/>
              <a:gd name="connsiteY52" fmla="*/ 216816 h 1300899"/>
              <a:gd name="connsiteX53" fmla="*/ 688156 w 1800519"/>
              <a:gd name="connsiteY53" fmla="*/ 273377 h 1300899"/>
              <a:gd name="connsiteX54" fmla="*/ 763571 w 1800519"/>
              <a:gd name="connsiteY54" fmla="*/ 311084 h 1300899"/>
              <a:gd name="connsiteX55" fmla="*/ 791851 w 1800519"/>
              <a:gd name="connsiteY55" fmla="*/ 329938 h 1300899"/>
              <a:gd name="connsiteX56" fmla="*/ 763571 w 1800519"/>
              <a:gd name="connsiteY56" fmla="*/ 348792 h 1300899"/>
              <a:gd name="connsiteX57" fmla="*/ 735290 w 1800519"/>
              <a:gd name="connsiteY57" fmla="*/ 339365 h 1300899"/>
              <a:gd name="connsiteX58" fmla="*/ 669303 w 1800519"/>
              <a:gd name="connsiteY58" fmla="*/ 282804 h 1300899"/>
              <a:gd name="connsiteX59" fmla="*/ 593888 w 1800519"/>
              <a:gd name="connsiteY59" fmla="*/ 254523 h 1300899"/>
              <a:gd name="connsiteX60" fmla="*/ 556181 w 1800519"/>
              <a:gd name="connsiteY60" fmla="*/ 235670 h 1300899"/>
              <a:gd name="connsiteX61" fmla="*/ 386499 w 1800519"/>
              <a:gd name="connsiteY61" fmla="*/ 226243 h 1300899"/>
              <a:gd name="connsiteX62" fmla="*/ 358218 w 1800519"/>
              <a:gd name="connsiteY62" fmla="*/ 216816 h 1300899"/>
              <a:gd name="connsiteX63" fmla="*/ 292231 w 1800519"/>
              <a:gd name="connsiteY63" fmla="*/ 188536 h 1300899"/>
              <a:gd name="connsiteX64" fmla="*/ 226243 w 1800519"/>
              <a:gd name="connsiteY64" fmla="*/ 150829 h 1300899"/>
              <a:gd name="connsiteX65" fmla="*/ 188536 w 1800519"/>
              <a:gd name="connsiteY65" fmla="*/ 122548 h 1300899"/>
              <a:gd name="connsiteX66" fmla="*/ 131975 w 1800519"/>
              <a:gd name="connsiteY66" fmla="*/ 113121 h 1300899"/>
              <a:gd name="connsiteX67" fmla="*/ 65987 w 1800519"/>
              <a:gd name="connsiteY67" fmla="*/ 84841 h 1300899"/>
              <a:gd name="connsiteX68" fmla="*/ 28280 w 1800519"/>
              <a:gd name="connsiteY68" fmla="*/ 94268 h 1300899"/>
              <a:gd name="connsiteX69" fmla="*/ 28280 w 1800519"/>
              <a:gd name="connsiteY69" fmla="*/ 207389 h 1300899"/>
              <a:gd name="connsiteX70" fmla="*/ 122548 w 1800519"/>
              <a:gd name="connsiteY70" fmla="*/ 122548 h 1300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1800519" h="1300899">
                <a:moveTo>
                  <a:pt x="0" y="160255"/>
                </a:moveTo>
                <a:lnTo>
                  <a:pt x="0" y="160255"/>
                </a:lnTo>
                <a:cubicBezTo>
                  <a:pt x="21996" y="179109"/>
                  <a:pt x="42811" y="199434"/>
                  <a:pt x="65987" y="216816"/>
                </a:cubicBezTo>
                <a:cubicBezTo>
                  <a:pt x="80645" y="227810"/>
                  <a:pt x="97584" y="235386"/>
                  <a:pt x="113121" y="245097"/>
                </a:cubicBezTo>
                <a:cubicBezTo>
                  <a:pt x="122729" y="251102"/>
                  <a:pt x="131975" y="257666"/>
                  <a:pt x="141402" y="263950"/>
                </a:cubicBezTo>
                <a:cubicBezTo>
                  <a:pt x="198535" y="349654"/>
                  <a:pt x="105069" y="218192"/>
                  <a:pt x="207389" y="320511"/>
                </a:cubicBezTo>
                <a:cubicBezTo>
                  <a:pt x="223412" y="336534"/>
                  <a:pt x="233569" y="357564"/>
                  <a:pt x="245097" y="377072"/>
                </a:cubicBezTo>
                <a:cubicBezTo>
                  <a:pt x="391720" y="625202"/>
                  <a:pt x="271356" y="440028"/>
                  <a:pt x="386499" y="612742"/>
                </a:cubicBezTo>
                <a:cubicBezTo>
                  <a:pt x="392783" y="641022"/>
                  <a:pt x="392396" y="671671"/>
                  <a:pt x="405352" y="697583"/>
                </a:cubicBezTo>
                <a:cubicBezTo>
                  <a:pt x="432947" y="752774"/>
                  <a:pt x="477725" y="769956"/>
                  <a:pt x="518474" y="810705"/>
                </a:cubicBezTo>
                <a:cubicBezTo>
                  <a:pt x="535828" y="828059"/>
                  <a:pt x="548254" y="849912"/>
                  <a:pt x="565608" y="867266"/>
                </a:cubicBezTo>
                <a:cubicBezTo>
                  <a:pt x="576717" y="878375"/>
                  <a:pt x="592206" y="884437"/>
                  <a:pt x="603315" y="895546"/>
                </a:cubicBezTo>
                <a:cubicBezTo>
                  <a:pt x="652134" y="944365"/>
                  <a:pt x="636176" y="950065"/>
                  <a:pt x="688156" y="980387"/>
                </a:cubicBezTo>
                <a:cubicBezTo>
                  <a:pt x="712433" y="994549"/>
                  <a:pt x="739471" y="1003635"/>
                  <a:pt x="763571" y="1018095"/>
                </a:cubicBezTo>
                <a:cubicBezTo>
                  <a:pt x="799613" y="1039720"/>
                  <a:pt x="846356" y="1066061"/>
                  <a:pt x="876693" y="1093509"/>
                </a:cubicBezTo>
                <a:cubicBezTo>
                  <a:pt x="922827" y="1135249"/>
                  <a:pt x="953022" y="1197661"/>
                  <a:pt x="1008668" y="1225484"/>
                </a:cubicBezTo>
                <a:cubicBezTo>
                  <a:pt x="1040091" y="1241195"/>
                  <a:pt x="1073705" y="1253130"/>
                  <a:pt x="1102936" y="1272618"/>
                </a:cubicBezTo>
                <a:cubicBezTo>
                  <a:pt x="1139484" y="1296984"/>
                  <a:pt x="1120468" y="1287889"/>
                  <a:pt x="1159497" y="1300899"/>
                </a:cubicBezTo>
                <a:cubicBezTo>
                  <a:pt x="1206630" y="1269476"/>
                  <a:pt x="1181493" y="1291472"/>
                  <a:pt x="1225484" y="1225484"/>
                </a:cubicBezTo>
                <a:lnTo>
                  <a:pt x="1225484" y="1225484"/>
                </a:lnTo>
                <a:cubicBezTo>
                  <a:pt x="1247480" y="1206630"/>
                  <a:pt x="1268509" y="1186587"/>
                  <a:pt x="1291472" y="1168923"/>
                </a:cubicBezTo>
                <a:cubicBezTo>
                  <a:pt x="1360331" y="1115955"/>
                  <a:pt x="1341517" y="1140942"/>
                  <a:pt x="1423447" y="1093509"/>
                </a:cubicBezTo>
                <a:cubicBezTo>
                  <a:pt x="1458904" y="1072981"/>
                  <a:pt x="1488274" y="1040477"/>
                  <a:pt x="1527142" y="1027521"/>
                </a:cubicBezTo>
                <a:cubicBezTo>
                  <a:pt x="1545996" y="1021237"/>
                  <a:pt x="1565611" y="1016892"/>
                  <a:pt x="1583703" y="1008668"/>
                </a:cubicBezTo>
                <a:cubicBezTo>
                  <a:pt x="1600383" y="1001086"/>
                  <a:pt x="1614449" y="988581"/>
                  <a:pt x="1630837" y="980387"/>
                </a:cubicBezTo>
                <a:cubicBezTo>
                  <a:pt x="1645972" y="972819"/>
                  <a:pt x="1662260" y="967818"/>
                  <a:pt x="1677971" y="961534"/>
                </a:cubicBezTo>
                <a:cubicBezTo>
                  <a:pt x="1696661" y="942844"/>
                  <a:pt x="1718116" y="916459"/>
                  <a:pt x="1743959" y="904973"/>
                </a:cubicBezTo>
                <a:cubicBezTo>
                  <a:pt x="1762119" y="896902"/>
                  <a:pt x="1800519" y="886119"/>
                  <a:pt x="1800519" y="886119"/>
                </a:cubicBezTo>
                <a:cubicBezTo>
                  <a:pt x="1791092" y="835843"/>
                  <a:pt x="1781389" y="785617"/>
                  <a:pt x="1772239" y="735290"/>
                </a:cubicBezTo>
                <a:cubicBezTo>
                  <a:pt x="1770946" y="728176"/>
                  <a:pt x="1757002" y="625067"/>
                  <a:pt x="1743959" y="622169"/>
                </a:cubicBezTo>
                <a:lnTo>
                  <a:pt x="1659117" y="603315"/>
                </a:lnTo>
                <a:lnTo>
                  <a:pt x="1602556" y="546754"/>
                </a:lnTo>
                <a:lnTo>
                  <a:pt x="1564849" y="509047"/>
                </a:lnTo>
                <a:cubicBezTo>
                  <a:pt x="1558565" y="493336"/>
                  <a:pt x="1554964" y="476262"/>
                  <a:pt x="1545996" y="461913"/>
                </a:cubicBezTo>
                <a:cubicBezTo>
                  <a:pt x="1538930" y="450608"/>
                  <a:pt x="1526250" y="443875"/>
                  <a:pt x="1517715" y="433633"/>
                </a:cubicBezTo>
                <a:cubicBezTo>
                  <a:pt x="1510462" y="424929"/>
                  <a:pt x="1504483" y="415189"/>
                  <a:pt x="1498862" y="405352"/>
                </a:cubicBezTo>
                <a:cubicBezTo>
                  <a:pt x="1491890" y="393151"/>
                  <a:pt x="1489004" y="378440"/>
                  <a:pt x="1480008" y="367645"/>
                </a:cubicBezTo>
                <a:cubicBezTo>
                  <a:pt x="1472755" y="358942"/>
                  <a:pt x="1460431" y="356045"/>
                  <a:pt x="1451728" y="348792"/>
                </a:cubicBezTo>
                <a:cubicBezTo>
                  <a:pt x="1441486" y="340257"/>
                  <a:pt x="1433689" y="329046"/>
                  <a:pt x="1423447" y="320511"/>
                </a:cubicBezTo>
                <a:cubicBezTo>
                  <a:pt x="1296294" y="214550"/>
                  <a:pt x="1375768" y="291685"/>
                  <a:pt x="1310326" y="226243"/>
                </a:cubicBezTo>
                <a:cubicBezTo>
                  <a:pt x="1307184" y="216816"/>
                  <a:pt x="1307925" y="190937"/>
                  <a:pt x="1300899" y="197963"/>
                </a:cubicBezTo>
                <a:cubicBezTo>
                  <a:pt x="1289569" y="209293"/>
                  <a:pt x="1289703" y="229173"/>
                  <a:pt x="1291472" y="245097"/>
                </a:cubicBezTo>
                <a:cubicBezTo>
                  <a:pt x="1293831" y="266328"/>
                  <a:pt x="1321694" y="299809"/>
                  <a:pt x="1338606" y="311084"/>
                </a:cubicBezTo>
                <a:cubicBezTo>
                  <a:pt x="1346874" y="316596"/>
                  <a:pt x="1357459" y="317369"/>
                  <a:pt x="1366886" y="320511"/>
                </a:cubicBezTo>
                <a:cubicBezTo>
                  <a:pt x="1388377" y="256039"/>
                  <a:pt x="1381508" y="306275"/>
                  <a:pt x="1291472" y="226243"/>
                </a:cubicBezTo>
                <a:lnTo>
                  <a:pt x="1121789" y="75414"/>
                </a:lnTo>
                <a:cubicBezTo>
                  <a:pt x="1103320" y="59253"/>
                  <a:pt x="1085649" y="41893"/>
                  <a:pt x="1065229" y="28280"/>
                </a:cubicBezTo>
                <a:cubicBezTo>
                  <a:pt x="1055802" y="21996"/>
                  <a:pt x="1047800" y="12683"/>
                  <a:pt x="1036948" y="9427"/>
                </a:cubicBezTo>
                <a:cubicBezTo>
                  <a:pt x="1015666" y="3043"/>
                  <a:pt x="992957" y="3142"/>
                  <a:pt x="970961" y="0"/>
                </a:cubicBezTo>
                <a:cubicBezTo>
                  <a:pt x="933254" y="3142"/>
                  <a:pt x="893735" y="-2538"/>
                  <a:pt x="857839" y="9427"/>
                </a:cubicBezTo>
                <a:cubicBezTo>
                  <a:pt x="828811" y="19103"/>
                  <a:pt x="756588" y="79116"/>
                  <a:pt x="725864" y="103695"/>
                </a:cubicBezTo>
                <a:cubicBezTo>
                  <a:pt x="719579" y="122548"/>
                  <a:pt x="716661" y="142883"/>
                  <a:pt x="707010" y="160255"/>
                </a:cubicBezTo>
                <a:cubicBezTo>
                  <a:pt x="648166" y="266175"/>
                  <a:pt x="700490" y="123258"/>
                  <a:pt x="669303" y="216816"/>
                </a:cubicBezTo>
                <a:cubicBezTo>
                  <a:pt x="675587" y="235670"/>
                  <a:pt x="674103" y="259324"/>
                  <a:pt x="688156" y="273377"/>
                </a:cubicBezTo>
                <a:cubicBezTo>
                  <a:pt x="708030" y="293251"/>
                  <a:pt x="740186" y="295494"/>
                  <a:pt x="763571" y="311084"/>
                </a:cubicBezTo>
                <a:lnTo>
                  <a:pt x="791851" y="329938"/>
                </a:lnTo>
                <a:cubicBezTo>
                  <a:pt x="782424" y="336223"/>
                  <a:pt x="774746" y="346929"/>
                  <a:pt x="763571" y="348792"/>
                </a:cubicBezTo>
                <a:cubicBezTo>
                  <a:pt x="753769" y="350426"/>
                  <a:pt x="744178" y="343809"/>
                  <a:pt x="735290" y="339365"/>
                </a:cubicBezTo>
                <a:cubicBezTo>
                  <a:pt x="677014" y="310227"/>
                  <a:pt x="738878" y="329188"/>
                  <a:pt x="669303" y="282804"/>
                </a:cubicBezTo>
                <a:cubicBezTo>
                  <a:pt x="645867" y="267180"/>
                  <a:pt x="618888" y="265237"/>
                  <a:pt x="593888" y="254523"/>
                </a:cubicBezTo>
                <a:cubicBezTo>
                  <a:pt x="580972" y="248988"/>
                  <a:pt x="570105" y="237569"/>
                  <a:pt x="556181" y="235670"/>
                </a:cubicBezTo>
                <a:cubicBezTo>
                  <a:pt x="500053" y="228016"/>
                  <a:pt x="443060" y="229385"/>
                  <a:pt x="386499" y="226243"/>
                </a:cubicBezTo>
                <a:cubicBezTo>
                  <a:pt x="377072" y="223101"/>
                  <a:pt x="367352" y="220730"/>
                  <a:pt x="358218" y="216816"/>
                </a:cubicBezTo>
                <a:cubicBezTo>
                  <a:pt x="276672" y="181868"/>
                  <a:pt x="358557" y="210645"/>
                  <a:pt x="292231" y="188536"/>
                </a:cubicBezTo>
                <a:cubicBezTo>
                  <a:pt x="155516" y="86000"/>
                  <a:pt x="327016" y="208414"/>
                  <a:pt x="226243" y="150829"/>
                </a:cubicBezTo>
                <a:cubicBezTo>
                  <a:pt x="212602" y="143034"/>
                  <a:pt x="203124" y="128383"/>
                  <a:pt x="188536" y="122548"/>
                </a:cubicBezTo>
                <a:cubicBezTo>
                  <a:pt x="170789" y="115449"/>
                  <a:pt x="150829" y="116263"/>
                  <a:pt x="131975" y="113121"/>
                </a:cubicBezTo>
                <a:cubicBezTo>
                  <a:pt x="124612" y="109440"/>
                  <a:pt x="79857" y="84841"/>
                  <a:pt x="65987" y="84841"/>
                </a:cubicBezTo>
                <a:cubicBezTo>
                  <a:pt x="53031" y="84841"/>
                  <a:pt x="32090" y="81885"/>
                  <a:pt x="28280" y="94268"/>
                </a:cubicBezTo>
                <a:cubicBezTo>
                  <a:pt x="17191" y="130308"/>
                  <a:pt x="28280" y="169682"/>
                  <a:pt x="28280" y="207389"/>
                </a:cubicBezTo>
                <a:lnTo>
                  <a:pt x="122548" y="122548"/>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accent2"/>
                </a:solidFill>
              </a:rPr>
              <a:t>Energy</a:t>
            </a:r>
            <a:endParaRPr lang="en-US" dirty="0">
              <a:solidFill>
                <a:schemeClr val="accent2"/>
              </a:solidFill>
            </a:endParaRPr>
          </a:p>
        </p:txBody>
      </p:sp>
    </p:spTree>
    <p:extLst>
      <p:ext uri="{BB962C8B-B14F-4D97-AF65-F5344CB8AC3E}">
        <p14:creationId xmlns:p14="http://schemas.microsoft.com/office/powerpoint/2010/main" val="259486569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ext Box 13"/>
          <p:cNvSpPr txBox="1">
            <a:spLocks noChangeArrowheads="1"/>
          </p:cNvSpPr>
          <p:nvPr/>
        </p:nvSpPr>
        <p:spPr bwMode="auto">
          <a:xfrm>
            <a:off x="6443663" y="6591300"/>
            <a:ext cx="2579687"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000" tIns="10800" rIns="18000" bIns="10800">
            <a:spAutoFit/>
          </a:bodyPr>
          <a:lstStyle>
            <a:lvl1pPr marL="185738" indent="-185738" eaLnBrk="0" hangingPunct="0">
              <a:defRPr sz="2400">
                <a:solidFill>
                  <a:schemeClr val="tx1"/>
                </a:solidFill>
                <a:latin typeface="Trebuchet MS" pitchFamily="34" charset="0"/>
                <a:ea typeface="MS PGothic" pitchFamily="34" charset="-128"/>
              </a:defRPr>
            </a:lvl1pPr>
            <a:lvl2pPr marL="37931725" indent="-37474525" eaLnBrk="0" hangingPunct="0">
              <a:defRPr sz="2400">
                <a:solidFill>
                  <a:schemeClr val="tx1"/>
                </a:solidFill>
                <a:latin typeface="Trebuchet MS" pitchFamily="34" charset="0"/>
                <a:ea typeface="MS PGothic" pitchFamily="34" charset="-128"/>
              </a:defRPr>
            </a:lvl2pPr>
            <a:lvl3pPr eaLnBrk="0" hangingPunct="0">
              <a:defRPr sz="2400">
                <a:solidFill>
                  <a:schemeClr val="tx1"/>
                </a:solidFill>
                <a:latin typeface="Trebuchet MS" pitchFamily="34" charset="0"/>
                <a:ea typeface="MS PGothic" pitchFamily="34" charset="-128"/>
              </a:defRPr>
            </a:lvl3pPr>
            <a:lvl4pPr eaLnBrk="0" hangingPunct="0">
              <a:defRPr sz="2400">
                <a:solidFill>
                  <a:schemeClr val="tx1"/>
                </a:solidFill>
                <a:latin typeface="Trebuchet MS" pitchFamily="34" charset="0"/>
                <a:ea typeface="MS PGothic" pitchFamily="34" charset="-128"/>
              </a:defRPr>
            </a:lvl4pPr>
            <a:lvl5pPr eaLnBrk="0" hangingPunct="0">
              <a:defRPr sz="2400">
                <a:solidFill>
                  <a:schemeClr val="tx1"/>
                </a:solidFill>
                <a:latin typeface="Trebuchet MS" pitchFamily="34" charset="0"/>
                <a:ea typeface="MS PGothic" pitchFamily="34" charset="-128"/>
              </a:defRPr>
            </a:lvl5pPr>
            <a:lvl6pPr marL="457200" eaLnBrk="0" fontAlgn="base" hangingPunct="0">
              <a:spcBef>
                <a:spcPct val="50000"/>
              </a:spcBef>
              <a:spcAft>
                <a:spcPct val="0"/>
              </a:spcAft>
              <a:defRPr sz="2400">
                <a:solidFill>
                  <a:schemeClr val="tx1"/>
                </a:solidFill>
                <a:latin typeface="Trebuchet MS" pitchFamily="34" charset="0"/>
                <a:ea typeface="MS PGothic" pitchFamily="34" charset="-128"/>
              </a:defRPr>
            </a:lvl6pPr>
            <a:lvl7pPr marL="914400" eaLnBrk="0" fontAlgn="base" hangingPunct="0">
              <a:spcBef>
                <a:spcPct val="50000"/>
              </a:spcBef>
              <a:spcAft>
                <a:spcPct val="0"/>
              </a:spcAft>
              <a:defRPr sz="2400">
                <a:solidFill>
                  <a:schemeClr val="tx1"/>
                </a:solidFill>
                <a:latin typeface="Trebuchet MS" pitchFamily="34" charset="0"/>
                <a:ea typeface="MS PGothic" pitchFamily="34" charset="-128"/>
              </a:defRPr>
            </a:lvl7pPr>
            <a:lvl8pPr marL="1371600" eaLnBrk="0" fontAlgn="base" hangingPunct="0">
              <a:spcBef>
                <a:spcPct val="50000"/>
              </a:spcBef>
              <a:spcAft>
                <a:spcPct val="0"/>
              </a:spcAft>
              <a:defRPr sz="2400">
                <a:solidFill>
                  <a:schemeClr val="tx1"/>
                </a:solidFill>
                <a:latin typeface="Trebuchet MS" pitchFamily="34" charset="0"/>
                <a:ea typeface="MS PGothic" pitchFamily="34" charset="-128"/>
              </a:defRPr>
            </a:lvl8pPr>
            <a:lvl9pPr marL="1828800" eaLnBrk="0" fontAlgn="base" hangingPunct="0">
              <a:spcBef>
                <a:spcPct val="50000"/>
              </a:spcBef>
              <a:spcAft>
                <a:spcPct val="0"/>
              </a:spcAft>
              <a:defRPr sz="2400">
                <a:solidFill>
                  <a:schemeClr val="tx1"/>
                </a:solidFill>
                <a:latin typeface="Trebuchet MS" pitchFamily="34" charset="0"/>
                <a:ea typeface="MS PGothic" pitchFamily="34" charset="-128"/>
              </a:defRPr>
            </a:lvl9pPr>
          </a:lstStyle>
          <a:p>
            <a:pPr algn="r" defTabSz="914400" eaLnBrk="1" hangingPunct="1"/>
            <a:r>
              <a:rPr lang="en-GB" sz="800">
                <a:solidFill>
                  <a:schemeClr val="tx2"/>
                </a:solidFill>
                <a:latin typeface="Arial" pitchFamily="34" charset="0"/>
              </a:rPr>
              <a:t>*Based on an average for a toilet that uses about 8 L of Water per flush (11). </a:t>
            </a:r>
          </a:p>
        </p:txBody>
      </p:sp>
      <p:pic>
        <p:nvPicPr>
          <p:cNvPr id="44035" name="Picture 4" descr="m2-1_12"/>
          <p:cNvPicPr>
            <a:picLocks noChangeAspect="1" noChangeArrowheads="1"/>
          </p:cNvPicPr>
          <p:nvPr/>
        </p:nvPicPr>
        <p:blipFill>
          <a:blip r:embed="rId3" cstate="print">
            <a:extLst>
              <a:ext uri="{28A0092B-C50C-407E-A947-70E740481C1C}">
                <a14:useLocalDpi xmlns:a14="http://schemas.microsoft.com/office/drawing/2010/main" val="0"/>
              </a:ext>
            </a:extLst>
          </a:blip>
          <a:srcRect l="5443" t="16490" r="77629" b="60614"/>
          <a:stretch>
            <a:fillRect/>
          </a:stretch>
        </p:blipFill>
        <p:spPr bwMode="auto">
          <a:xfrm>
            <a:off x="349250" y="1533525"/>
            <a:ext cx="1181100"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036" name="Text Box 7"/>
          <p:cNvSpPr txBox="1">
            <a:spLocks noChangeArrowheads="1"/>
          </p:cNvSpPr>
          <p:nvPr/>
        </p:nvSpPr>
        <p:spPr bwMode="auto">
          <a:xfrm>
            <a:off x="1374775" y="1901825"/>
            <a:ext cx="6437313"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000" tIns="10800" rIns="18000" bIns="10800">
            <a:spAutoFit/>
          </a:bodyPr>
          <a:lstStyle>
            <a:lvl1pPr eaLnBrk="0" hangingPunct="0">
              <a:defRPr sz="2400">
                <a:solidFill>
                  <a:schemeClr val="tx1"/>
                </a:solidFill>
                <a:latin typeface="Trebuchet MS" pitchFamily="34" charset="0"/>
                <a:ea typeface="MS PGothic" pitchFamily="34" charset="-128"/>
              </a:defRPr>
            </a:lvl1pPr>
            <a:lvl2pPr marL="37931725" indent="-37474525" eaLnBrk="0" hangingPunct="0">
              <a:defRPr sz="2400">
                <a:solidFill>
                  <a:schemeClr val="tx1"/>
                </a:solidFill>
                <a:latin typeface="Trebuchet MS" pitchFamily="34" charset="0"/>
                <a:ea typeface="MS PGothic" pitchFamily="34" charset="-128"/>
              </a:defRPr>
            </a:lvl2pPr>
            <a:lvl3pPr eaLnBrk="0" hangingPunct="0">
              <a:defRPr sz="2400">
                <a:solidFill>
                  <a:schemeClr val="tx1"/>
                </a:solidFill>
                <a:latin typeface="Trebuchet MS" pitchFamily="34" charset="0"/>
                <a:ea typeface="MS PGothic" pitchFamily="34" charset="-128"/>
              </a:defRPr>
            </a:lvl3pPr>
            <a:lvl4pPr eaLnBrk="0" hangingPunct="0">
              <a:defRPr sz="2400">
                <a:solidFill>
                  <a:schemeClr val="tx1"/>
                </a:solidFill>
                <a:latin typeface="Trebuchet MS" pitchFamily="34" charset="0"/>
                <a:ea typeface="MS PGothic" pitchFamily="34" charset="-128"/>
              </a:defRPr>
            </a:lvl4pPr>
            <a:lvl5pPr eaLnBrk="0" hangingPunct="0">
              <a:defRPr sz="2400">
                <a:solidFill>
                  <a:schemeClr val="tx1"/>
                </a:solidFill>
                <a:latin typeface="Trebuchet MS" pitchFamily="34" charset="0"/>
                <a:ea typeface="MS PGothic" pitchFamily="34" charset="-128"/>
              </a:defRPr>
            </a:lvl5pPr>
            <a:lvl6pPr marL="457200" eaLnBrk="0" fontAlgn="base" hangingPunct="0">
              <a:spcBef>
                <a:spcPct val="50000"/>
              </a:spcBef>
              <a:spcAft>
                <a:spcPct val="0"/>
              </a:spcAft>
              <a:defRPr sz="2400">
                <a:solidFill>
                  <a:schemeClr val="tx1"/>
                </a:solidFill>
                <a:latin typeface="Trebuchet MS" pitchFamily="34" charset="0"/>
                <a:ea typeface="MS PGothic" pitchFamily="34" charset="-128"/>
              </a:defRPr>
            </a:lvl6pPr>
            <a:lvl7pPr marL="914400" eaLnBrk="0" fontAlgn="base" hangingPunct="0">
              <a:spcBef>
                <a:spcPct val="50000"/>
              </a:spcBef>
              <a:spcAft>
                <a:spcPct val="0"/>
              </a:spcAft>
              <a:defRPr sz="2400">
                <a:solidFill>
                  <a:schemeClr val="tx1"/>
                </a:solidFill>
                <a:latin typeface="Trebuchet MS" pitchFamily="34" charset="0"/>
                <a:ea typeface="MS PGothic" pitchFamily="34" charset="-128"/>
              </a:defRPr>
            </a:lvl7pPr>
            <a:lvl8pPr marL="1371600" eaLnBrk="0" fontAlgn="base" hangingPunct="0">
              <a:spcBef>
                <a:spcPct val="50000"/>
              </a:spcBef>
              <a:spcAft>
                <a:spcPct val="0"/>
              </a:spcAft>
              <a:defRPr sz="2400">
                <a:solidFill>
                  <a:schemeClr val="tx1"/>
                </a:solidFill>
                <a:latin typeface="Trebuchet MS" pitchFamily="34" charset="0"/>
                <a:ea typeface="MS PGothic" pitchFamily="34" charset="-128"/>
              </a:defRPr>
            </a:lvl8pPr>
            <a:lvl9pPr marL="1828800" eaLnBrk="0" fontAlgn="base" hangingPunct="0">
              <a:spcBef>
                <a:spcPct val="50000"/>
              </a:spcBef>
              <a:spcAft>
                <a:spcPct val="0"/>
              </a:spcAft>
              <a:defRPr sz="2400">
                <a:solidFill>
                  <a:schemeClr val="tx1"/>
                </a:solidFill>
                <a:latin typeface="Trebuchet MS" pitchFamily="34" charset="0"/>
                <a:ea typeface="MS PGothic" pitchFamily="34" charset="-128"/>
              </a:defRPr>
            </a:lvl9pPr>
          </a:lstStyle>
          <a:p>
            <a:pPr algn="l" eaLnBrk="1" hangingPunct="1"/>
            <a:r>
              <a:rPr lang="en-GB" sz="2000" b="1"/>
              <a:t>With conventional waterborne flush-toilets, we mix</a:t>
            </a:r>
          </a:p>
        </p:txBody>
      </p:sp>
      <p:sp>
        <p:nvSpPr>
          <p:cNvPr id="44037" name="Text Box 8"/>
          <p:cNvSpPr txBox="1">
            <a:spLocks noChangeArrowheads="1"/>
          </p:cNvSpPr>
          <p:nvPr/>
        </p:nvSpPr>
        <p:spPr bwMode="auto">
          <a:xfrm>
            <a:off x="395288" y="2478088"/>
            <a:ext cx="64166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000" tIns="10800" rIns="18000" bIns="10800">
            <a:spAutoFit/>
          </a:bodyPr>
          <a:lstStyle>
            <a:lvl1pPr eaLnBrk="0" hangingPunct="0">
              <a:defRPr sz="2400">
                <a:solidFill>
                  <a:schemeClr val="tx1"/>
                </a:solidFill>
                <a:latin typeface="Trebuchet MS" pitchFamily="34" charset="0"/>
                <a:ea typeface="MS PGothic" pitchFamily="34" charset="-128"/>
              </a:defRPr>
            </a:lvl1pPr>
            <a:lvl2pPr marL="37931725" indent="-37474525" eaLnBrk="0" hangingPunct="0">
              <a:defRPr sz="2400">
                <a:solidFill>
                  <a:schemeClr val="tx1"/>
                </a:solidFill>
                <a:latin typeface="Trebuchet MS" pitchFamily="34" charset="0"/>
                <a:ea typeface="MS PGothic" pitchFamily="34" charset="-128"/>
              </a:defRPr>
            </a:lvl2pPr>
            <a:lvl3pPr eaLnBrk="0" hangingPunct="0">
              <a:defRPr sz="2400">
                <a:solidFill>
                  <a:schemeClr val="tx1"/>
                </a:solidFill>
                <a:latin typeface="Trebuchet MS" pitchFamily="34" charset="0"/>
                <a:ea typeface="MS PGothic" pitchFamily="34" charset="-128"/>
              </a:defRPr>
            </a:lvl3pPr>
            <a:lvl4pPr eaLnBrk="0" hangingPunct="0">
              <a:defRPr sz="2400">
                <a:solidFill>
                  <a:schemeClr val="tx1"/>
                </a:solidFill>
                <a:latin typeface="Trebuchet MS" pitchFamily="34" charset="0"/>
                <a:ea typeface="MS PGothic" pitchFamily="34" charset="-128"/>
              </a:defRPr>
            </a:lvl4pPr>
            <a:lvl5pPr eaLnBrk="0" hangingPunct="0">
              <a:defRPr sz="2400">
                <a:solidFill>
                  <a:schemeClr val="tx1"/>
                </a:solidFill>
                <a:latin typeface="Trebuchet MS" pitchFamily="34" charset="0"/>
                <a:ea typeface="MS PGothic" pitchFamily="34" charset="-128"/>
              </a:defRPr>
            </a:lvl5pPr>
            <a:lvl6pPr marL="457200" eaLnBrk="0" fontAlgn="base" hangingPunct="0">
              <a:spcBef>
                <a:spcPct val="50000"/>
              </a:spcBef>
              <a:spcAft>
                <a:spcPct val="0"/>
              </a:spcAft>
              <a:defRPr sz="2400">
                <a:solidFill>
                  <a:schemeClr val="tx1"/>
                </a:solidFill>
                <a:latin typeface="Trebuchet MS" pitchFamily="34" charset="0"/>
                <a:ea typeface="MS PGothic" pitchFamily="34" charset="-128"/>
              </a:defRPr>
            </a:lvl6pPr>
            <a:lvl7pPr marL="914400" eaLnBrk="0" fontAlgn="base" hangingPunct="0">
              <a:spcBef>
                <a:spcPct val="50000"/>
              </a:spcBef>
              <a:spcAft>
                <a:spcPct val="0"/>
              </a:spcAft>
              <a:defRPr sz="2400">
                <a:solidFill>
                  <a:schemeClr val="tx1"/>
                </a:solidFill>
                <a:latin typeface="Trebuchet MS" pitchFamily="34" charset="0"/>
                <a:ea typeface="MS PGothic" pitchFamily="34" charset="-128"/>
              </a:defRPr>
            </a:lvl7pPr>
            <a:lvl8pPr marL="1371600" eaLnBrk="0" fontAlgn="base" hangingPunct="0">
              <a:spcBef>
                <a:spcPct val="50000"/>
              </a:spcBef>
              <a:spcAft>
                <a:spcPct val="0"/>
              </a:spcAft>
              <a:defRPr sz="2400">
                <a:solidFill>
                  <a:schemeClr val="tx1"/>
                </a:solidFill>
                <a:latin typeface="Trebuchet MS" pitchFamily="34" charset="0"/>
                <a:ea typeface="MS PGothic" pitchFamily="34" charset="-128"/>
              </a:defRPr>
            </a:lvl8pPr>
            <a:lvl9pPr marL="1828800" eaLnBrk="0" fontAlgn="base" hangingPunct="0">
              <a:spcBef>
                <a:spcPct val="50000"/>
              </a:spcBef>
              <a:spcAft>
                <a:spcPct val="0"/>
              </a:spcAft>
              <a:defRPr sz="2400">
                <a:solidFill>
                  <a:schemeClr val="tx1"/>
                </a:solidFill>
                <a:latin typeface="Trebuchet MS" pitchFamily="34" charset="0"/>
                <a:ea typeface="MS PGothic" pitchFamily="34" charset="-128"/>
              </a:defRPr>
            </a:lvl9pPr>
          </a:lstStyle>
          <a:p>
            <a:pPr algn="l" eaLnBrk="1" hangingPunct="1"/>
            <a:r>
              <a:rPr lang="en-GB" sz="2000" b="1">
                <a:solidFill>
                  <a:srgbClr val="996633"/>
                </a:solidFill>
              </a:rPr>
              <a:t>roughly 50 kg of faecal matter (per person/year)</a:t>
            </a:r>
          </a:p>
        </p:txBody>
      </p:sp>
      <p:sp>
        <p:nvSpPr>
          <p:cNvPr id="44038" name="Text Box 9"/>
          <p:cNvSpPr txBox="1">
            <a:spLocks noChangeArrowheads="1"/>
          </p:cNvSpPr>
          <p:nvPr/>
        </p:nvSpPr>
        <p:spPr bwMode="auto">
          <a:xfrm>
            <a:off x="395288" y="3125788"/>
            <a:ext cx="5043487"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000" tIns="10800" rIns="18000" bIns="10800">
            <a:spAutoFit/>
          </a:bodyPr>
          <a:lstStyle>
            <a:lvl1pPr eaLnBrk="0" hangingPunct="0">
              <a:defRPr sz="2400">
                <a:solidFill>
                  <a:schemeClr val="tx1"/>
                </a:solidFill>
                <a:latin typeface="Trebuchet MS" pitchFamily="34" charset="0"/>
                <a:ea typeface="MS PGothic" pitchFamily="34" charset="-128"/>
              </a:defRPr>
            </a:lvl1pPr>
            <a:lvl2pPr marL="37931725" indent="-37474525" eaLnBrk="0" hangingPunct="0">
              <a:defRPr sz="2400">
                <a:solidFill>
                  <a:schemeClr val="tx1"/>
                </a:solidFill>
                <a:latin typeface="Trebuchet MS" pitchFamily="34" charset="0"/>
                <a:ea typeface="MS PGothic" pitchFamily="34" charset="-128"/>
              </a:defRPr>
            </a:lvl2pPr>
            <a:lvl3pPr eaLnBrk="0" hangingPunct="0">
              <a:defRPr sz="2400">
                <a:solidFill>
                  <a:schemeClr val="tx1"/>
                </a:solidFill>
                <a:latin typeface="Trebuchet MS" pitchFamily="34" charset="0"/>
                <a:ea typeface="MS PGothic" pitchFamily="34" charset="-128"/>
              </a:defRPr>
            </a:lvl3pPr>
            <a:lvl4pPr eaLnBrk="0" hangingPunct="0">
              <a:defRPr sz="2400">
                <a:solidFill>
                  <a:schemeClr val="tx1"/>
                </a:solidFill>
                <a:latin typeface="Trebuchet MS" pitchFamily="34" charset="0"/>
                <a:ea typeface="MS PGothic" pitchFamily="34" charset="-128"/>
              </a:defRPr>
            </a:lvl4pPr>
            <a:lvl5pPr eaLnBrk="0" hangingPunct="0">
              <a:defRPr sz="2400">
                <a:solidFill>
                  <a:schemeClr val="tx1"/>
                </a:solidFill>
                <a:latin typeface="Trebuchet MS" pitchFamily="34" charset="0"/>
                <a:ea typeface="MS PGothic" pitchFamily="34" charset="-128"/>
              </a:defRPr>
            </a:lvl5pPr>
            <a:lvl6pPr marL="457200" eaLnBrk="0" fontAlgn="base" hangingPunct="0">
              <a:spcBef>
                <a:spcPct val="50000"/>
              </a:spcBef>
              <a:spcAft>
                <a:spcPct val="0"/>
              </a:spcAft>
              <a:defRPr sz="2400">
                <a:solidFill>
                  <a:schemeClr val="tx1"/>
                </a:solidFill>
                <a:latin typeface="Trebuchet MS" pitchFamily="34" charset="0"/>
                <a:ea typeface="MS PGothic" pitchFamily="34" charset="-128"/>
              </a:defRPr>
            </a:lvl6pPr>
            <a:lvl7pPr marL="914400" eaLnBrk="0" fontAlgn="base" hangingPunct="0">
              <a:spcBef>
                <a:spcPct val="50000"/>
              </a:spcBef>
              <a:spcAft>
                <a:spcPct val="0"/>
              </a:spcAft>
              <a:defRPr sz="2400">
                <a:solidFill>
                  <a:schemeClr val="tx1"/>
                </a:solidFill>
                <a:latin typeface="Trebuchet MS" pitchFamily="34" charset="0"/>
                <a:ea typeface="MS PGothic" pitchFamily="34" charset="-128"/>
              </a:defRPr>
            </a:lvl7pPr>
            <a:lvl8pPr marL="1371600" eaLnBrk="0" fontAlgn="base" hangingPunct="0">
              <a:spcBef>
                <a:spcPct val="50000"/>
              </a:spcBef>
              <a:spcAft>
                <a:spcPct val="0"/>
              </a:spcAft>
              <a:defRPr sz="2400">
                <a:solidFill>
                  <a:schemeClr val="tx1"/>
                </a:solidFill>
                <a:latin typeface="Trebuchet MS" pitchFamily="34" charset="0"/>
                <a:ea typeface="MS PGothic" pitchFamily="34" charset="-128"/>
              </a:defRPr>
            </a:lvl8pPr>
            <a:lvl9pPr marL="1828800" eaLnBrk="0" fontAlgn="base" hangingPunct="0">
              <a:spcBef>
                <a:spcPct val="50000"/>
              </a:spcBef>
              <a:spcAft>
                <a:spcPct val="0"/>
              </a:spcAft>
              <a:defRPr sz="2400">
                <a:solidFill>
                  <a:schemeClr val="tx1"/>
                </a:solidFill>
                <a:latin typeface="Trebuchet MS" pitchFamily="34" charset="0"/>
                <a:ea typeface="MS PGothic" pitchFamily="34" charset="-128"/>
              </a:defRPr>
            </a:lvl9pPr>
          </a:lstStyle>
          <a:p>
            <a:pPr algn="l" eaLnBrk="1" hangingPunct="1"/>
            <a:r>
              <a:rPr lang="en-GB" sz="2000" b="1">
                <a:solidFill>
                  <a:srgbClr val="FFCC00"/>
                </a:solidFill>
              </a:rPr>
              <a:t>roughly 500 l of urine (per person/year)</a:t>
            </a:r>
          </a:p>
        </p:txBody>
      </p:sp>
      <p:sp>
        <p:nvSpPr>
          <p:cNvPr id="44039" name="Text Box 11"/>
          <p:cNvSpPr txBox="1">
            <a:spLocks noChangeArrowheads="1"/>
          </p:cNvSpPr>
          <p:nvPr/>
        </p:nvSpPr>
        <p:spPr bwMode="auto">
          <a:xfrm>
            <a:off x="395288" y="3711575"/>
            <a:ext cx="520382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000" tIns="10800" rIns="18000" bIns="10800">
            <a:spAutoFit/>
          </a:bodyPr>
          <a:lstStyle>
            <a:lvl1pPr eaLnBrk="0" hangingPunct="0">
              <a:defRPr sz="2400">
                <a:solidFill>
                  <a:schemeClr val="tx1"/>
                </a:solidFill>
                <a:latin typeface="Trebuchet MS" pitchFamily="34" charset="0"/>
                <a:ea typeface="MS PGothic" pitchFamily="34" charset="-128"/>
              </a:defRPr>
            </a:lvl1pPr>
            <a:lvl2pPr marL="37931725" indent="-37474525" eaLnBrk="0" hangingPunct="0">
              <a:defRPr sz="2400">
                <a:solidFill>
                  <a:schemeClr val="tx1"/>
                </a:solidFill>
                <a:latin typeface="Trebuchet MS" pitchFamily="34" charset="0"/>
                <a:ea typeface="MS PGothic" pitchFamily="34" charset="-128"/>
              </a:defRPr>
            </a:lvl2pPr>
            <a:lvl3pPr eaLnBrk="0" hangingPunct="0">
              <a:defRPr sz="2400">
                <a:solidFill>
                  <a:schemeClr val="tx1"/>
                </a:solidFill>
                <a:latin typeface="Trebuchet MS" pitchFamily="34" charset="0"/>
                <a:ea typeface="MS PGothic" pitchFamily="34" charset="-128"/>
              </a:defRPr>
            </a:lvl3pPr>
            <a:lvl4pPr eaLnBrk="0" hangingPunct="0">
              <a:defRPr sz="2400">
                <a:solidFill>
                  <a:schemeClr val="tx1"/>
                </a:solidFill>
                <a:latin typeface="Trebuchet MS" pitchFamily="34" charset="0"/>
                <a:ea typeface="MS PGothic" pitchFamily="34" charset="-128"/>
              </a:defRPr>
            </a:lvl4pPr>
            <a:lvl5pPr eaLnBrk="0" hangingPunct="0">
              <a:defRPr sz="2400">
                <a:solidFill>
                  <a:schemeClr val="tx1"/>
                </a:solidFill>
                <a:latin typeface="Trebuchet MS" pitchFamily="34" charset="0"/>
                <a:ea typeface="MS PGothic" pitchFamily="34" charset="-128"/>
              </a:defRPr>
            </a:lvl5pPr>
            <a:lvl6pPr marL="457200" eaLnBrk="0" fontAlgn="base" hangingPunct="0">
              <a:spcBef>
                <a:spcPct val="50000"/>
              </a:spcBef>
              <a:spcAft>
                <a:spcPct val="0"/>
              </a:spcAft>
              <a:defRPr sz="2400">
                <a:solidFill>
                  <a:schemeClr val="tx1"/>
                </a:solidFill>
                <a:latin typeface="Trebuchet MS" pitchFamily="34" charset="0"/>
                <a:ea typeface="MS PGothic" pitchFamily="34" charset="-128"/>
              </a:defRPr>
            </a:lvl6pPr>
            <a:lvl7pPr marL="914400" eaLnBrk="0" fontAlgn="base" hangingPunct="0">
              <a:spcBef>
                <a:spcPct val="50000"/>
              </a:spcBef>
              <a:spcAft>
                <a:spcPct val="0"/>
              </a:spcAft>
              <a:defRPr sz="2400">
                <a:solidFill>
                  <a:schemeClr val="tx1"/>
                </a:solidFill>
                <a:latin typeface="Trebuchet MS" pitchFamily="34" charset="0"/>
                <a:ea typeface="MS PGothic" pitchFamily="34" charset="-128"/>
              </a:defRPr>
            </a:lvl7pPr>
            <a:lvl8pPr marL="1371600" eaLnBrk="0" fontAlgn="base" hangingPunct="0">
              <a:spcBef>
                <a:spcPct val="50000"/>
              </a:spcBef>
              <a:spcAft>
                <a:spcPct val="0"/>
              </a:spcAft>
              <a:defRPr sz="2400">
                <a:solidFill>
                  <a:schemeClr val="tx1"/>
                </a:solidFill>
                <a:latin typeface="Trebuchet MS" pitchFamily="34" charset="0"/>
                <a:ea typeface="MS PGothic" pitchFamily="34" charset="-128"/>
              </a:defRPr>
            </a:lvl8pPr>
            <a:lvl9pPr marL="1828800" eaLnBrk="0" fontAlgn="base" hangingPunct="0">
              <a:spcBef>
                <a:spcPct val="50000"/>
              </a:spcBef>
              <a:spcAft>
                <a:spcPct val="0"/>
              </a:spcAft>
              <a:defRPr sz="2400">
                <a:solidFill>
                  <a:schemeClr val="tx1"/>
                </a:solidFill>
                <a:latin typeface="Trebuchet MS" pitchFamily="34" charset="0"/>
                <a:ea typeface="MS PGothic" pitchFamily="34" charset="-128"/>
              </a:defRPr>
            </a:lvl9pPr>
          </a:lstStyle>
          <a:p>
            <a:pPr algn="l" eaLnBrk="1" hangingPunct="1"/>
            <a:r>
              <a:rPr lang="en-GB" sz="2000" b="1">
                <a:solidFill>
                  <a:srgbClr val="05B3E9"/>
                </a:solidFill>
              </a:rPr>
              <a:t>with roughly 20’000l of </a:t>
            </a:r>
            <a:r>
              <a:rPr lang="en-GB" sz="2000" b="1" i="1">
                <a:solidFill>
                  <a:srgbClr val="05B3E9"/>
                </a:solidFill>
              </a:rPr>
              <a:t>clean</a:t>
            </a:r>
            <a:r>
              <a:rPr lang="en-GB" sz="2000" b="1">
                <a:solidFill>
                  <a:srgbClr val="05B3E9"/>
                </a:solidFill>
              </a:rPr>
              <a:t> flushwater*</a:t>
            </a:r>
          </a:p>
        </p:txBody>
      </p:sp>
      <p:sp>
        <p:nvSpPr>
          <p:cNvPr id="44040" name="Text Box 12"/>
          <p:cNvSpPr txBox="1">
            <a:spLocks noChangeArrowheads="1"/>
          </p:cNvSpPr>
          <p:nvPr/>
        </p:nvSpPr>
        <p:spPr bwMode="auto">
          <a:xfrm>
            <a:off x="8099425" y="2436813"/>
            <a:ext cx="8286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000" tIns="10800" rIns="18000" bIns="10800">
            <a:spAutoFit/>
          </a:bodyPr>
          <a:lstStyle>
            <a:lvl1pPr eaLnBrk="0" hangingPunct="0">
              <a:defRPr sz="2400">
                <a:solidFill>
                  <a:schemeClr val="tx1"/>
                </a:solidFill>
                <a:latin typeface="Trebuchet MS" pitchFamily="34" charset="0"/>
                <a:ea typeface="MS PGothic" pitchFamily="34" charset="-128"/>
              </a:defRPr>
            </a:lvl1pPr>
            <a:lvl2pPr marL="37931725" indent="-37474525" eaLnBrk="0" hangingPunct="0">
              <a:defRPr sz="2400">
                <a:solidFill>
                  <a:schemeClr val="tx1"/>
                </a:solidFill>
                <a:latin typeface="Trebuchet MS" pitchFamily="34" charset="0"/>
                <a:ea typeface="MS PGothic" pitchFamily="34" charset="-128"/>
              </a:defRPr>
            </a:lvl2pPr>
            <a:lvl3pPr eaLnBrk="0" hangingPunct="0">
              <a:defRPr sz="2400">
                <a:solidFill>
                  <a:schemeClr val="tx1"/>
                </a:solidFill>
                <a:latin typeface="Trebuchet MS" pitchFamily="34" charset="0"/>
                <a:ea typeface="MS PGothic" pitchFamily="34" charset="-128"/>
              </a:defRPr>
            </a:lvl3pPr>
            <a:lvl4pPr eaLnBrk="0" hangingPunct="0">
              <a:defRPr sz="2400">
                <a:solidFill>
                  <a:schemeClr val="tx1"/>
                </a:solidFill>
                <a:latin typeface="Trebuchet MS" pitchFamily="34" charset="0"/>
                <a:ea typeface="MS PGothic" pitchFamily="34" charset="-128"/>
              </a:defRPr>
            </a:lvl4pPr>
            <a:lvl5pPr eaLnBrk="0" hangingPunct="0">
              <a:defRPr sz="2400">
                <a:solidFill>
                  <a:schemeClr val="tx1"/>
                </a:solidFill>
                <a:latin typeface="Trebuchet MS" pitchFamily="34" charset="0"/>
                <a:ea typeface="MS PGothic" pitchFamily="34" charset="-128"/>
              </a:defRPr>
            </a:lvl5pPr>
            <a:lvl6pPr marL="457200" eaLnBrk="0" fontAlgn="base" hangingPunct="0">
              <a:spcBef>
                <a:spcPct val="50000"/>
              </a:spcBef>
              <a:spcAft>
                <a:spcPct val="0"/>
              </a:spcAft>
              <a:defRPr sz="2400">
                <a:solidFill>
                  <a:schemeClr val="tx1"/>
                </a:solidFill>
                <a:latin typeface="Trebuchet MS" pitchFamily="34" charset="0"/>
                <a:ea typeface="MS PGothic" pitchFamily="34" charset="-128"/>
              </a:defRPr>
            </a:lvl6pPr>
            <a:lvl7pPr marL="914400" eaLnBrk="0" fontAlgn="base" hangingPunct="0">
              <a:spcBef>
                <a:spcPct val="50000"/>
              </a:spcBef>
              <a:spcAft>
                <a:spcPct val="0"/>
              </a:spcAft>
              <a:defRPr sz="2400">
                <a:solidFill>
                  <a:schemeClr val="tx1"/>
                </a:solidFill>
                <a:latin typeface="Trebuchet MS" pitchFamily="34" charset="0"/>
                <a:ea typeface="MS PGothic" pitchFamily="34" charset="-128"/>
              </a:defRPr>
            </a:lvl7pPr>
            <a:lvl8pPr marL="1371600" eaLnBrk="0" fontAlgn="base" hangingPunct="0">
              <a:spcBef>
                <a:spcPct val="50000"/>
              </a:spcBef>
              <a:spcAft>
                <a:spcPct val="0"/>
              </a:spcAft>
              <a:defRPr sz="2400">
                <a:solidFill>
                  <a:schemeClr val="tx1"/>
                </a:solidFill>
                <a:latin typeface="Trebuchet MS" pitchFamily="34" charset="0"/>
                <a:ea typeface="MS PGothic" pitchFamily="34" charset="-128"/>
              </a:defRPr>
            </a:lvl8pPr>
            <a:lvl9pPr marL="1828800" eaLnBrk="0" fontAlgn="base" hangingPunct="0">
              <a:spcBef>
                <a:spcPct val="50000"/>
              </a:spcBef>
              <a:spcAft>
                <a:spcPct val="0"/>
              </a:spcAft>
              <a:defRPr sz="2400">
                <a:solidFill>
                  <a:schemeClr val="tx1"/>
                </a:solidFill>
                <a:latin typeface="Trebuchet MS" pitchFamily="34" charset="0"/>
                <a:ea typeface="MS PGothic" pitchFamily="34" charset="-128"/>
              </a:defRPr>
            </a:lvl9pPr>
          </a:lstStyle>
          <a:p>
            <a:pPr algn="r" eaLnBrk="1" hangingPunct="1"/>
            <a:r>
              <a:rPr lang="en-GB" sz="2000" b="1">
                <a:solidFill>
                  <a:srgbClr val="996633"/>
                </a:solidFill>
              </a:rPr>
              <a:t>50 kg</a:t>
            </a:r>
          </a:p>
        </p:txBody>
      </p:sp>
      <p:sp>
        <p:nvSpPr>
          <p:cNvPr id="44041" name="Text Box 13"/>
          <p:cNvSpPr txBox="1">
            <a:spLocks noChangeArrowheads="1"/>
          </p:cNvSpPr>
          <p:nvPr/>
        </p:nvSpPr>
        <p:spPr bwMode="auto">
          <a:xfrm>
            <a:off x="8099425" y="3197225"/>
            <a:ext cx="8286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000" tIns="10800" rIns="18000" bIns="10800">
            <a:spAutoFit/>
          </a:bodyPr>
          <a:lstStyle>
            <a:lvl1pPr eaLnBrk="0" hangingPunct="0">
              <a:defRPr sz="2400">
                <a:solidFill>
                  <a:schemeClr val="tx1"/>
                </a:solidFill>
                <a:latin typeface="Trebuchet MS" pitchFamily="34" charset="0"/>
                <a:ea typeface="MS PGothic" pitchFamily="34" charset="-128"/>
              </a:defRPr>
            </a:lvl1pPr>
            <a:lvl2pPr marL="37931725" indent="-37474525" eaLnBrk="0" hangingPunct="0">
              <a:defRPr sz="2400">
                <a:solidFill>
                  <a:schemeClr val="tx1"/>
                </a:solidFill>
                <a:latin typeface="Trebuchet MS" pitchFamily="34" charset="0"/>
                <a:ea typeface="MS PGothic" pitchFamily="34" charset="-128"/>
              </a:defRPr>
            </a:lvl2pPr>
            <a:lvl3pPr eaLnBrk="0" hangingPunct="0">
              <a:defRPr sz="2400">
                <a:solidFill>
                  <a:schemeClr val="tx1"/>
                </a:solidFill>
                <a:latin typeface="Trebuchet MS" pitchFamily="34" charset="0"/>
                <a:ea typeface="MS PGothic" pitchFamily="34" charset="-128"/>
              </a:defRPr>
            </a:lvl3pPr>
            <a:lvl4pPr eaLnBrk="0" hangingPunct="0">
              <a:defRPr sz="2400">
                <a:solidFill>
                  <a:schemeClr val="tx1"/>
                </a:solidFill>
                <a:latin typeface="Trebuchet MS" pitchFamily="34" charset="0"/>
                <a:ea typeface="MS PGothic" pitchFamily="34" charset="-128"/>
              </a:defRPr>
            </a:lvl4pPr>
            <a:lvl5pPr eaLnBrk="0" hangingPunct="0">
              <a:defRPr sz="2400">
                <a:solidFill>
                  <a:schemeClr val="tx1"/>
                </a:solidFill>
                <a:latin typeface="Trebuchet MS" pitchFamily="34" charset="0"/>
                <a:ea typeface="MS PGothic" pitchFamily="34" charset="-128"/>
              </a:defRPr>
            </a:lvl5pPr>
            <a:lvl6pPr marL="457200" eaLnBrk="0" fontAlgn="base" hangingPunct="0">
              <a:spcBef>
                <a:spcPct val="50000"/>
              </a:spcBef>
              <a:spcAft>
                <a:spcPct val="0"/>
              </a:spcAft>
              <a:defRPr sz="2400">
                <a:solidFill>
                  <a:schemeClr val="tx1"/>
                </a:solidFill>
                <a:latin typeface="Trebuchet MS" pitchFamily="34" charset="0"/>
                <a:ea typeface="MS PGothic" pitchFamily="34" charset="-128"/>
              </a:defRPr>
            </a:lvl6pPr>
            <a:lvl7pPr marL="914400" eaLnBrk="0" fontAlgn="base" hangingPunct="0">
              <a:spcBef>
                <a:spcPct val="50000"/>
              </a:spcBef>
              <a:spcAft>
                <a:spcPct val="0"/>
              </a:spcAft>
              <a:defRPr sz="2400">
                <a:solidFill>
                  <a:schemeClr val="tx1"/>
                </a:solidFill>
                <a:latin typeface="Trebuchet MS" pitchFamily="34" charset="0"/>
                <a:ea typeface="MS PGothic" pitchFamily="34" charset="-128"/>
              </a:defRPr>
            </a:lvl7pPr>
            <a:lvl8pPr marL="1371600" eaLnBrk="0" fontAlgn="base" hangingPunct="0">
              <a:spcBef>
                <a:spcPct val="50000"/>
              </a:spcBef>
              <a:spcAft>
                <a:spcPct val="0"/>
              </a:spcAft>
              <a:defRPr sz="2400">
                <a:solidFill>
                  <a:schemeClr val="tx1"/>
                </a:solidFill>
                <a:latin typeface="Trebuchet MS" pitchFamily="34" charset="0"/>
                <a:ea typeface="MS PGothic" pitchFamily="34" charset="-128"/>
              </a:defRPr>
            </a:lvl8pPr>
            <a:lvl9pPr marL="1828800" eaLnBrk="0" fontAlgn="base" hangingPunct="0">
              <a:spcBef>
                <a:spcPct val="50000"/>
              </a:spcBef>
              <a:spcAft>
                <a:spcPct val="0"/>
              </a:spcAft>
              <a:defRPr sz="2400">
                <a:solidFill>
                  <a:schemeClr val="tx1"/>
                </a:solidFill>
                <a:latin typeface="Trebuchet MS" pitchFamily="34" charset="0"/>
                <a:ea typeface="MS PGothic" pitchFamily="34" charset="-128"/>
              </a:defRPr>
            </a:lvl9pPr>
          </a:lstStyle>
          <a:p>
            <a:pPr algn="r" eaLnBrk="1" hangingPunct="1"/>
            <a:r>
              <a:rPr lang="en-GB" sz="2000" b="1">
                <a:solidFill>
                  <a:srgbClr val="FFCC00"/>
                </a:solidFill>
              </a:rPr>
              <a:t>500 L </a:t>
            </a:r>
          </a:p>
        </p:txBody>
      </p:sp>
      <p:sp>
        <p:nvSpPr>
          <p:cNvPr id="44042" name="Text Box 14"/>
          <p:cNvSpPr txBox="1">
            <a:spLocks noChangeArrowheads="1"/>
          </p:cNvSpPr>
          <p:nvPr/>
        </p:nvSpPr>
        <p:spPr bwMode="auto">
          <a:xfrm>
            <a:off x="7885113" y="4014788"/>
            <a:ext cx="104298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000" tIns="10800" rIns="18000" bIns="10800">
            <a:spAutoFit/>
          </a:bodyPr>
          <a:lstStyle>
            <a:lvl1pPr eaLnBrk="0" hangingPunct="0">
              <a:defRPr sz="2400">
                <a:solidFill>
                  <a:schemeClr val="tx1"/>
                </a:solidFill>
                <a:latin typeface="Trebuchet MS" pitchFamily="34" charset="0"/>
                <a:ea typeface="MS PGothic" pitchFamily="34" charset="-128"/>
              </a:defRPr>
            </a:lvl1pPr>
            <a:lvl2pPr marL="37931725" indent="-37474525" eaLnBrk="0" hangingPunct="0">
              <a:defRPr sz="2400">
                <a:solidFill>
                  <a:schemeClr val="tx1"/>
                </a:solidFill>
                <a:latin typeface="Trebuchet MS" pitchFamily="34" charset="0"/>
                <a:ea typeface="MS PGothic" pitchFamily="34" charset="-128"/>
              </a:defRPr>
            </a:lvl2pPr>
            <a:lvl3pPr eaLnBrk="0" hangingPunct="0">
              <a:defRPr sz="2400">
                <a:solidFill>
                  <a:schemeClr val="tx1"/>
                </a:solidFill>
                <a:latin typeface="Trebuchet MS" pitchFamily="34" charset="0"/>
                <a:ea typeface="MS PGothic" pitchFamily="34" charset="-128"/>
              </a:defRPr>
            </a:lvl3pPr>
            <a:lvl4pPr eaLnBrk="0" hangingPunct="0">
              <a:defRPr sz="2400">
                <a:solidFill>
                  <a:schemeClr val="tx1"/>
                </a:solidFill>
                <a:latin typeface="Trebuchet MS" pitchFamily="34" charset="0"/>
                <a:ea typeface="MS PGothic" pitchFamily="34" charset="-128"/>
              </a:defRPr>
            </a:lvl4pPr>
            <a:lvl5pPr eaLnBrk="0" hangingPunct="0">
              <a:defRPr sz="2400">
                <a:solidFill>
                  <a:schemeClr val="tx1"/>
                </a:solidFill>
                <a:latin typeface="Trebuchet MS" pitchFamily="34" charset="0"/>
                <a:ea typeface="MS PGothic" pitchFamily="34" charset="-128"/>
              </a:defRPr>
            </a:lvl5pPr>
            <a:lvl6pPr marL="457200" eaLnBrk="0" fontAlgn="base" hangingPunct="0">
              <a:spcBef>
                <a:spcPct val="50000"/>
              </a:spcBef>
              <a:spcAft>
                <a:spcPct val="0"/>
              </a:spcAft>
              <a:defRPr sz="2400">
                <a:solidFill>
                  <a:schemeClr val="tx1"/>
                </a:solidFill>
                <a:latin typeface="Trebuchet MS" pitchFamily="34" charset="0"/>
                <a:ea typeface="MS PGothic" pitchFamily="34" charset="-128"/>
              </a:defRPr>
            </a:lvl6pPr>
            <a:lvl7pPr marL="914400" eaLnBrk="0" fontAlgn="base" hangingPunct="0">
              <a:spcBef>
                <a:spcPct val="50000"/>
              </a:spcBef>
              <a:spcAft>
                <a:spcPct val="0"/>
              </a:spcAft>
              <a:defRPr sz="2400">
                <a:solidFill>
                  <a:schemeClr val="tx1"/>
                </a:solidFill>
                <a:latin typeface="Trebuchet MS" pitchFamily="34" charset="0"/>
                <a:ea typeface="MS PGothic" pitchFamily="34" charset="-128"/>
              </a:defRPr>
            </a:lvl7pPr>
            <a:lvl8pPr marL="1371600" eaLnBrk="0" fontAlgn="base" hangingPunct="0">
              <a:spcBef>
                <a:spcPct val="50000"/>
              </a:spcBef>
              <a:spcAft>
                <a:spcPct val="0"/>
              </a:spcAft>
              <a:defRPr sz="2400">
                <a:solidFill>
                  <a:schemeClr val="tx1"/>
                </a:solidFill>
                <a:latin typeface="Trebuchet MS" pitchFamily="34" charset="0"/>
                <a:ea typeface="MS PGothic" pitchFamily="34" charset="-128"/>
              </a:defRPr>
            </a:lvl8pPr>
            <a:lvl9pPr marL="1828800" eaLnBrk="0" fontAlgn="base" hangingPunct="0">
              <a:spcBef>
                <a:spcPct val="50000"/>
              </a:spcBef>
              <a:spcAft>
                <a:spcPct val="0"/>
              </a:spcAft>
              <a:defRPr sz="2400">
                <a:solidFill>
                  <a:schemeClr val="tx1"/>
                </a:solidFill>
                <a:latin typeface="Trebuchet MS" pitchFamily="34" charset="0"/>
                <a:ea typeface="MS PGothic" pitchFamily="34" charset="-128"/>
              </a:defRPr>
            </a:lvl9pPr>
          </a:lstStyle>
          <a:p>
            <a:pPr algn="r" eaLnBrk="1" hangingPunct="1"/>
            <a:r>
              <a:rPr lang="en-GB" sz="2000" b="1">
                <a:solidFill>
                  <a:srgbClr val="05B3E9"/>
                </a:solidFill>
              </a:rPr>
              <a:t>20’000 L</a:t>
            </a:r>
          </a:p>
        </p:txBody>
      </p:sp>
      <p:sp>
        <p:nvSpPr>
          <p:cNvPr id="44043" name="Line 15"/>
          <p:cNvSpPr>
            <a:spLocks noChangeShapeType="1"/>
          </p:cNvSpPr>
          <p:nvPr/>
        </p:nvSpPr>
        <p:spPr bwMode="auto">
          <a:xfrm flipH="1">
            <a:off x="4067175" y="4625975"/>
            <a:ext cx="1584325" cy="696913"/>
          </a:xfrm>
          <a:prstGeom prst="line">
            <a:avLst/>
          </a:prstGeom>
          <a:noFill/>
          <a:ln w="254000">
            <a:solidFill>
              <a:srgbClr val="A18D53"/>
            </a:solidFill>
            <a:round/>
            <a:headEnd/>
            <a:tailEnd type="triangle" w="med" len="med"/>
          </a:ln>
          <a:extLst>
            <a:ext uri="{909E8E84-426E-40DD-AFC4-6F175D3DCCD1}">
              <a14:hiddenFill xmlns:a14="http://schemas.microsoft.com/office/drawing/2010/main">
                <a:noFill/>
              </a14:hiddenFill>
            </a:ext>
          </a:extLst>
        </p:spPr>
        <p:txBody>
          <a:bodyPr lIns="18000" tIns="10800" rIns="18000" bIns="10800">
            <a:spAutoFit/>
          </a:bodyPr>
          <a:lstStyle/>
          <a:p>
            <a:endParaRPr lang="en-US"/>
          </a:p>
        </p:txBody>
      </p:sp>
      <p:sp>
        <p:nvSpPr>
          <p:cNvPr id="44044" name="Text Box 16"/>
          <p:cNvSpPr txBox="1">
            <a:spLocks noChangeArrowheads="1"/>
          </p:cNvSpPr>
          <p:nvPr/>
        </p:nvSpPr>
        <p:spPr bwMode="auto">
          <a:xfrm>
            <a:off x="4497388" y="5540375"/>
            <a:ext cx="4322762" cy="944563"/>
          </a:xfrm>
          <a:prstGeom prst="rect">
            <a:avLst/>
          </a:prstGeom>
          <a:noFill/>
          <a:ln w="25400">
            <a:solidFill>
              <a:schemeClr val="folHlink"/>
            </a:solidFill>
            <a:miter lim="800000"/>
            <a:headEnd/>
            <a:tailEnd/>
          </a:ln>
          <a:extLst>
            <a:ext uri="{909E8E84-426E-40DD-AFC4-6F175D3DCCD1}">
              <a14:hiddenFill xmlns:a14="http://schemas.microsoft.com/office/drawing/2010/main">
                <a:solidFill>
                  <a:srgbClr val="FFFFFF"/>
                </a:solidFill>
              </a14:hiddenFill>
            </a:ext>
          </a:extLst>
        </p:spPr>
        <p:txBody>
          <a:bodyPr lIns="18000" tIns="10800" rIns="18000" bIns="10800">
            <a:spAutoFit/>
          </a:bodyPr>
          <a:lstStyle>
            <a:lvl1pPr eaLnBrk="0" hangingPunct="0">
              <a:defRPr sz="2400">
                <a:solidFill>
                  <a:schemeClr val="tx1"/>
                </a:solidFill>
                <a:latin typeface="Trebuchet MS" pitchFamily="34" charset="0"/>
                <a:ea typeface="MS PGothic" pitchFamily="34" charset="-128"/>
              </a:defRPr>
            </a:lvl1pPr>
            <a:lvl2pPr marL="37931725" indent="-37474525" eaLnBrk="0" hangingPunct="0">
              <a:defRPr sz="2400">
                <a:solidFill>
                  <a:schemeClr val="tx1"/>
                </a:solidFill>
                <a:latin typeface="Trebuchet MS" pitchFamily="34" charset="0"/>
                <a:ea typeface="MS PGothic" pitchFamily="34" charset="-128"/>
              </a:defRPr>
            </a:lvl2pPr>
            <a:lvl3pPr eaLnBrk="0" hangingPunct="0">
              <a:defRPr sz="2400">
                <a:solidFill>
                  <a:schemeClr val="tx1"/>
                </a:solidFill>
                <a:latin typeface="Trebuchet MS" pitchFamily="34" charset="0"/>
                <a:ea typeface="MS PGothic" pitchFamily="34" charset="-128"/>
              </a:defRPr>
            </a:lvl3pPr>
            <a:lvl4pPr eaLnBrk="0" hangingPunct="0">
              <a:defRPr sz="2400">
                <a:solidFill>
                  <a:schemeClr val="tx1"/>
                </a:solidFill>
                <a:latin typeface="Trebuchet MS" pitchFamily="34" charset="0"/>
                <a:ea typeface="MS PGothic" pitchFamily="34" charset="-128"/>
              </a:defRPr>
            </a:lvl4pPr>
            <a:lvl5pPr eaLnBrk="0" hangingPunct="0">
              <a:defRPr sz="2400">
                <a:solidFill>
                  <a:schemeClr val="tx1"/>
                </a:solidFill>
                <a:latin typeface="Trebuchet MS" pitchFamily="34" charset="0"/>
                <a:ea typeface="MS PGothic" pitchFamily="34" charset="-128"/>
              </a:defRPr>
            </a:lvl5pPr>
            <a:lvl6pPr marL="457200" eaLnBrk="0" fontAlgn="base" hangingPunct="0">
              <a:spcBef>
                <a:spcPct val="50000"/>
              </a:spcBef>
              <a:spcAft>
                <a:spcPct val="0"/>
              </a:spcAft>
              <a:defRPr sz="2400">
                <a:solidFill>
                  <a:schemeClr val="tx1"/>
                </a:solidFill>
                <a:latin typeface="Trebuchet MS" pitchFamily="34" charset="0"/>
                <a:ea typeface="MS PGothic" pitchFamily="34" charset="-128"/>
              </a:defRPr>
            </a:lvl6pPr>
            <a:lvl7pPr marL="914400" eaLnBrk="0" fontAlgn="base" hangingPunct="0">
              <a:spcBef>
                <a:spcPct val="50000"/>
              </a:spcBef>
              <a:spcAft>
                <a:spcPct val="0"/>
              </a:spcAft>
              <a:defRPr sz="2400">
                <a:solidFill>
                  <a:schemeClr val="tx1"/>
                </a:solidFill>
                <a:latin typeface="Trebuchet MS" pitchFamily="34" charset="0"/>
                <a:ea typeface="MS PGothic" pitchFamily="34" charset="-128"/>
              </a:defRPr>
            </a:lvl7pPr>
            <a:lvl8pPr marL="1371600" eaLnBrk="0" fontAlgn="base" hangingPunct="0">
              <a:spcBef>
                <a:spcPct val="50000"/>
              </a:spcBef>
              <a:spcAft>
                <a:spcPct val="0"/>
              </a:spcAft>
              <a:defRPr sz="2400">
                <a:solidFill>
                  <a:schemeClr val="tx1"/>
                </a:solidFill>
                <a:latin typeface="Trebuchet MS" pitchFamily="34" charset="0"/>
                <a:ea typeface="MS PGothic" pitchFamily="34" charset="-128"/>
              </a:defRPr>
            </a:lvl8pPr>
            <a:lvl9pPr marL="1828800" eaLnBrk="0" fontAlgn="base" hangingPunct="0">
              <a:spcBef>
                <a:spcPct val="50000"/>
              </a:spcBef>
              <a:spcAft>
                <a:spcPct val="0"/>
              </a:spcAft>
              <a:defRPr sz="2400">
                <a:solidFill>
                  <a:schemeClr val="tx1"/>
                </a:solidFill>
                <a:latin typeface="Trebuchet MS" pitchFamily="34" charset="0"/>
                <a:ea typeface="MS PGothic" pitchFamily="34" charset="-128"/>
              </a:defRPr>
            </a:lvl9pPr>
          </a:lstStyle>
          <a:p>
            <a:pPr algn="l" eaLnBrk="1" hangingPunct="1"/>
            <a:r>
              <a:rPr lang="en-GB" sz="2000"/>
              <a:t>If this wastewater is discharged untreated into rivers, an even higher amount of water is polluted!</a:t>
            </a:r>
          </a:p>
        </p:txBody>
      </p:sp>
      <p:sp>
        <p:nvSpPr>
          <p:cNvPr id="44045" name="Freeform 19"/>
          <p:cNvSpPr>
            <a:spLocks noChangeAspect="1"/>
          </p:cNvSpPr>
          <p:nvPr/>
        </p:nvSpPr>
        <p:spPr bwMode="auto">
          <a:xfrm>
            <a:off x="7721600" y="2509838"/>
            <a:ext cx="90488" cy="120650"/>
          </a:xfrm>
          <a:custGeom>
            <a:avLst/>
            <a:gdLst>
              <a:gd name="T0" fmla="*/ 2147483647 w 2607"/>
              <a:gd name="T1" fmla="*/ 2147483647 h 2888"/>
              <a:gd name="T2" fmla="*/ 2147483647 w 2607"/>
              <a:gd name="T3" fmla="*/ 2147483647 h 2888"/>
              <a:gd name="T4" fmla="*/ 2147483647 w 2607"/>
              <a:gd name="T5" fmla="*/ 2147483647 h 2888"/>
              <a:gd name="T6" fmla="*/ 2147483647 w 2607"/>
              <a:gd name="T7" fmla="*/ 2147483647 h 2888"/>
              <a:gd name="T8" fmla="*/ 2147483647 w 2607"/>
              <a:gd name="T9" fmla="*/ 2147483647 h 2888"/>
              <a:gd name="T10" fmla="*/ 2147483647 w 2607"/>
              <a:gd name="T11" fmla="*/ 2147483647 h 2888"/>
              <a:gd name="T12" fmla="*/ 2147483647 w 2607"/>
              <a:gd name="T13" fmla="*/ 2147483647 h 2888"/>
              <a:gd name="T14" fmla="*/ 2147483647 w 2607"/>
              <a:gd name="T15" fmla="*/ 2147483647 h 2888"/>
              <a:gd name="T16" fmla="*/ 2147483647 w 2607"/>
              <a:gd name="T17" fmla="*/ 2147483647 h 288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607"/>
              <a:gd name="T28" fmla="*/ 0 h 2888"/>
              <a:gd name="T29" fmla="*/ 2607 w 2607"/>
              <a:gd name="T30" fmla="*/ 2888 h 288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607" h="2888">
                <a:moveTo>
                  <a:pt x="1647" y="23"/>
                </a:moveTo>
                <a:cubicBezTo>
                  <a:pt x="1458" y="46"/>
                  <a:pt x="1216" y="651"/>
                  <a:pt x="967" y="931"/>
                </a:cubicBezTo>
                <a:cubicBezTo>
                  <a:pt x="718" y="1211"/>
                  <a:pt x="279" y="1422"/>
                  <a:pt x="151" y="1702"/>
                </a:cubicBezTo>
                <a:cubicBezTo>
                  <a:pt x="23" y="1982"/>
                  <a:pt x="0" y="2413"/>
                  <a:pt x="196" y="2609"/>
                </a:cubicBezTo>
                <a:cubicBezTo>
                  <a:pt x="392" y="2805"/>
                  <a:pt x="1005" y="2874"/>
                  <a:pt x="1330" y="2881"/>
                </a:cubicBezTo>
                <a:cubicBezTo>
                  <a:pt x="1655" y="2888"/>
                  <a:pt x="1934" y="2828"/>
                  <a:pt x="2146" y="2654"/>
                </a:cubicBezTo>
                <a:cubicBezTo>
                  <a:pt x="2358" y="2480"/>
                  <a:pt x="2607" y="2148"/>
                  <a:pt x="2600" y="1838"/>
                </a:cubicBezTo>
                <a:cubicBezTo>
                  <a:pt x="2593" y="1528"/>
                  <a:pt x="2260" y="1096"/>
                  <a:pt x="2101" y="794"/>
                </a:cubicBezTo>
                <a:cubicBezTo>
                  <a:pt x="1942" y="492"/>
                  <a:pt x="1836" y="0"/>
                  <a:pt x="1647" y="23"/>
                </a:cubicBezTo>
                <a:close/>
              </a:path>
            </a:pathLst>
          </a:custGeom>
          <a:solidFill>
            <a:srgbClr val="996633"/>
          </a:solidFill>
          <a:ln w="9525">
            <a:solidFill>
              <a:schemeClr val="tx1"/>
            </a:solidFill>
            <a:round/>
            <a:headEnd/>
            <a:tailEnd/>
          </a:ln>
        </p:spPr>
        <p:txBody>
          <a:bodyPr/>
          <a:lstStyle/>
          <a:p>
            <a:endParaRPr lang="de-DE" sz="2000"/>
          </a:p>
        </p:txBody>
      </p:sp>
      <p:sp>
        <p:nvSpPr>
          <p:cNvPr id="44046" name="Freeform 22"/>
          <p:cNvSpPr>
            <a:spLocks noChangeAspect="1"/>
          </p:cNvSpPr>
          <p:nvPr/>
        </p:nvSpPr>
        <p:spPr bwMode="auto">
          <a:xfrm>
            <a:off x="7535863" y="3062288"/>
            <a:ext cx="276225" cy="371475"/>
          </a:xfrm>
          <a:custGeom>
            <a:avLst/>
            <a:gdLst>
              <a:gd name="T0" fmla="*/ 2147483647 w 2607"/>
              <a:gd name="T1" fmla="*/ 2147483647 h 2888"/>
              <a:gd name="T2" fmla="*/ 2147483647 w 2607"/>
              <a:gd name="T3" fmla="*/ 2147483647 h 2888"/>
              <a:gd name="T4" fmla="*/ 2147483647 w 2607"/>
              <a:gd name="T5" fmla="*/ 2147483647 h 2888"/>
              <a:gd name="T6" fmla="*/ 2147483647 w 2607"/>
              <a:gd name="T7" fmla="*/ 2147483647 h 2888"/>
              <a:gd name="T8" fmla="*/ 2147483647 w 2607"/>
              <a:gd name="T9" fmla="*/ 2147483647 h 2888"/>
              <a:gd name="T10" fmla="*/ 2147483647 w 2607"/>
              <a:gd name="T11" fmla="*/ 2147483647 h 2888"/>
              <a:gd name="T12" fmla="*/ 2147483647 w 2607"/>
              <a:gd name="T13" fmla="*/ 2147483647 h 2888"/>
              <a:gd name="T14" fmla="*/ 2147483647 w 2607"/>
              <a:gd name="T15" fmla="*/ 2147483647 h 2888"/>
              <a:gd name="T16" fmla="*/ 2147483647 w 2607"/>
              <a:gd name="T17" fmla="*/ 2147483647 h 288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607"/>
              <a:gd name="T28" fmla="*/ 0 h 2888"/>
              <a:gd name="T29" fmla="*/ 2607 w 2607"/>
              <a:gd name="T30" fmla="*/ 2888 h 288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607" h="2888">
                <a:moveTo>
                  <a:pt x="1647" y="23"/>
                </a:moveTo>
                <a:cubicBezTo>
                  <a:pt x="1458" y="46"/>
                  <a:pt x="1216" y="651"/>
                  <a:pt x="967" y="931"/>
                </a:cubicBezTo>
                <a:cubicBezTo>
                  <a:pt x="718" y="1211"/>
                  <a:pt x="279" y="1422"/>
                  <a:pt x="151" y="1702"/>
                </a:cubicBezTo>
                <a:cubicBezTo>
                  <a:pt x="23" y="1982"/>
                  <a:pt x="0" y="2413"/>
                  <a:pt x="196" y="2609"/>
                </a:cubicBezTo>
                <a:cubicBezTo>
                  <a:pt x="392" y="2805"/>
                  <a:pt x="1005" y="2874"/>
                  <a:pt x="1330" y="2881"/>
                </a:cubicBezTo>
                <a:cubicBezTo>
                  <a:pt x="1655" y="2888"/>
                  <a:pt x="1934" y="2828"/>
                  <a:pt x="2146" y="2654"/>
                </a:cubicBezTo>
                <a:cubicBezTo>
                  <a:pt x="2358" y="2480"/>
                  <a:pt x="2607" y="2148"/>
                  <a:pt x="2600" y="1838"/>
                </a:cubicBezTo>
                <a:cubicBezTo>
                  <a:pt x="2593" y="1528"/>
                  <a:pt x="2260" y="1096"/>
                  <a:pt x="2101" y="794"/>
                </a:cubicBezTo>
                <a:cubicBezTo>
                  <a:pt x="1942" y="492"/>
                  <a:pt x="1836" y="0"/>
                  <a:pt x="1647" y="23"/>
                </a:cubicBezTo>
                <a:close/>
              </a:path>
            </a:pathLst>
          </a:custGeom>
          <a:solidFill>
            <a:srgbClr val="FFCC00"/>
          </a:solidFill>
          <a:ln w="9525">
            <a:solidFill>
              <a:schemeClr val="tx1"/>
            </a:solidFill>
            <a:round/>
            <a:headEnd/>
            <a:tailEnd/>
          </a:ln>
        </p:spPr>
        <p:txBody>
          <a:bodyPr/>
          <a:lstStyle/>
          <a:p>
            <a:endParaRPr lang="de-DE" sz="2000"/>
          </a:p>
        </p:txBody>
      </p:sp>
      <p:sp>
        <p:nvSpPr>
          <p:cNvPr id="44047" name="Freeform 23"/>
          <p:cNvSpPr>
            <a:spLocks noChangeAspect="1"/>
          </p:cNvSpPr>
          <p:nvPr/>
        </p:nvSpPr>
        <p:spPr bwMode="auto">
          <a:xfrm>
            <a:off x="6011863" y="3062288"/>
            <a:ext cx="1712912" cy="2305050"/>
          </a:xfrm>
          <a:custGeom>
            <a:avLst/>
            <a:gdLst>
              <a:gd name="T0" fmla="*/ 2147483647 w 2607"/>
              <a:gd name="T1" fmla="*/ 2147483647 h 2888"/>
              <a:gd name="T2" fmla="*/ 2147483647 w 2607"/>
              <a:gd name="T3" fmla="*/ 2147483647 h 2888"/>
              <a:gd name="T4" fmla="*/ 2147483647 w 2607"/>
              <a:gd name="T5" fmla="*/ 2147483647 h 2888"/>
              <a:gd name="T6" fmla="*/ 2147483647 w 2607"/>
              <a:gd name="T7" fmla="*/ 2147483647 h 2888"/>
              <a:gd name="T8" fmla="*/ 2147483647 w 2607"/>
              <a:gd name="T9" fmla="*/ 2147483647 h 2888"/>
              <a:gd name="T10" fmla="*/ 2147483647 w 2607"/>
              <a:gd name="T11" fmla="*/ 2147483647 h 2888"/>
              <a:gd name="T12" fmla="*/ 2147483647 w 2607"/>
              <a:gd name="T13" fmla="*/ 2147483647 h 2888"/>
              <a:gd name="T14" fmla="*/ 2147483647 w 2607"/>
              <a:gd name="T15" fmla="*/ 2147483647 h 2888"/>
              <a:gd name="T16" fmla="*/ 2147483647 w 2607"/>
              <a:gd name="T17" fmla="*/ 2147483647 h 288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607"/>
              <a:gd name="T28" fmla="*/ 0 h 2888"/>
              <a:gd name="T29" fmla="*/ 2607 w 2607"/>
              <a:gd name="T30" fmla="*/ 2888 h 288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607" h="2888">
                <a:moveTo>
                  <a:pt x="1647" y="23"/>
                </a:moveTo>
                <a:cubicBezTo>
                  <a:pt x="1458" y="46"/>
                  <a:pt x="1216" y="651"/>
                  <a:pt x="967" y="931"/>
                </a:cubicBezTo>
                <a:cubicBezTo>
                  <a:pt x="718" y="1211"/>
                  <a:pt x="279" y="1422"/>
                  <a:pt x="151" y="1702"/>
                </a:cubicBezTo>
                <a:cubicBezTo>
                  <a:pt x="23" y="1982"/>
                  <a:pt x="0" y="2413"/>
                  <a:pt x="196" y="2609"/>
                </a:cubicBezTo>
                <a:cubicBezTo>
                  <a:pt x="392" y="2805"/>
                  <a:pt x="1005" y="2874"/>
                  <a:pt x="1330" y="2881"/>
                </a:cubicBezTo>
                <a:cubicBezTo>
                  <a:pt x="1655" y="2888"/>
                  <a:pt x="1934" y="2828"/>
                  <a:pt x="2146" y="2654"/>
                </a:cubicBezTo>
                <a:cubicBezTo>
                  <a:pt x="2358" y="2480"/>
                  <a:pt x="2607" y="2148"/>
                  <a:pt x="2600" y="1838"/>
                </a:cubicBezTo>
                <a:cubicBezTo>
                  <a:pt x="2593" y="1528"/>
                  <a:pt x="2260" y="1096"/>
                  <a:pt x="2101" y="794"/>
                </a:cubicBezTo>
                <a:cubicBezTo>
                  <a:pt x="1942" y="492"/>
                  <a:pt x="1836" y="0"/>
                  <a:pt x="1647" y="23"/>
                </a:cubicBezTo>
                <a:close/>
              </a:path>
            </a:pathLst>
          </a:custGeom>
          <a:solidFill>
            <a:srgbClr val="05B3E9"/>
          </a:solidFill>
          <a:ln w="9525">
            <a:solidFill>
              <a:schemeClr val="tx1"/>
            </a:solidFill>
            <a:round/>
            <a:headEnd/>
            <a:tailEnd/>
          </a:ln>
        </p:spPr>
        <p:txBody>
          <a:bodyPr/>
          <a:lstStyle/>
          <a:p>
            <a:endParaRPr lang="de-DE" sz="2000"/>
          </a:p>
        </p:txBody>
      </p:sp>
      <p:pic>
        <p:nvPicPr>
          <p:cNvPr id="44048" name="Picture 2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95288" y="4287838"/>
            <a:ext cx="3097212" cy="202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049" name="Text Box 25"/>
          <p:cNvSpPr txBox="1">
            <a:spLocks noChangeArrowheads="1"/>
          </p:cNvSpPr>
          <p:nvPr/>
        </p:nvSpPr>
        <p:spPr bwMode="auto">
          <a:xfrm>
            <a:off x="395288" y="6303963"/>
            <a:ext cx="1800225" cy="21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rebuchet MS" pitchFamily="34" charset="0"/>
                <a:ea typeface="MS PGothic" pitchFamily="34" charset="-128"/>
              </a:defRPr>
            </a:lvl1pPr>
            <a:lvl2pPr marL="37931725" indent="-37474525" eaLnBrk="0" hangingPunct="0">
              <a:defRPr sz="2400">
                <a:solidFill>
                  <a:schemeClr val="tx1"/>
                </a:solidFill>
                <a:latin typeface="Trebuchet MS" pitchFamily="34" charset="0"/>
                <a:ea typeface="MS PGothic" pitchFamily="34" charset="-128"/>
              </a:defRPr>
            </a:lvl2pPr>
            <a:lvl3pPr eaLnBrk="0" hangingPunct="0">
              <a:defRPr sz="2400">
                <a:solidFill>
                  <a:schemeClr val="tx1"/>
                </a:solidFill>
                <a:latin typeface="Trebuchet MS" pitchFamily="34" charset="0"/>
                <a:ea typeface="MS PGothic" pitchFamily="34" charset="-128"/>
              </a:defRPr>
            </a:lvl3pPr>
            <a:lvl4pPr eaLnBrk="0" hangingPunct="0">
              <a:defRPr sz="2400">
                <a:solidFill>
                  <a:schemeClr val="tx1"/>
                </a:solidFill>
                <a:latin typeface="Trebuchet MS" pitchFamily="34" charset="0"/>
                <a:ea typeface="MS PGothic" pitchFamily="34" charset="-128"/>
              </a:defRPr>
            </a:lvl4pPr>
            <a:lvl5pPr eaLnBrk="0" hangingPunct="0">
              <a:defRPr sz="2400">
                <a:solidFill>
                  <a:schemeClr val="tx1"/>
                </a:solidFill>
                <a:latin typeface="Trebuchet MS" pitchFamily="34" charset="0"/>
                <a:ea typeface="MS PGothic" pitchFamily="34" charset="-128"/>
              </a:defRPr>
            </a:lvl5pPr>
            <a:lvl6pPr marL="457200" eaLnBrk="0" fontAlgn="base" hangingPunct="0">
              <a:spcBef>
                <a:spcPct val="50000"/>
              </a:spcBef>
              <a:spcAft>
                <a:spcPct val="0"/>
              </a:spcAft>
              <a:defRPr sz="2400">
                <a:solidFill>
                  <a:schemeClr val="tx1"/>
                </a:solidFill>
                <a:latin typeface="Trebuchet MS" pitchFamily="34" charset="0"/>
                <a:ea typeface="MS PGothic" pitchFamily="34" charset="-128"/>
              </a:defRPr>
            </a:lvl6pPr>
            <a:lvl7pPr marL="914400" eaLnBrk="0" fontAlgn="base" hangingPunct="0">
              <a:spcBef>
                <a:spcPct val="50000"/>
              </a:spcBef>
              <a:spcAft>
                <a:spcPct val="0"/>
              </a:spcAft>
              <a:defRPr sz="2400">
                <a:solidFill>
                  <a:schemeClr val="tx1"/>
                </a:solidFill>
                <a:latin typeface="Trebuchet MS" pitchFamily="34" charset="0"/>
                <a:ea typeface="MS PGothic" pitchFamily="34" charset="-128"/>
              </a:defRPr>
            </a:lvl7pPr>
            <a:lvl8pPr marL="1371600" eaLnBrk="0" fontAlgn="base" hangingPunct="0">
              <a:spcBef>
                <a:spcPct val="50000"/>
              </a:spcBef>
              <a:spcAft>
                <a:spcPct val="0"/>
              </a:spcAft>
              <a:defRPr sz="2400">
                <a:solidFill>
                  <a:schemeClr val="tx1"/>
                </a:solidFill>
                <a:latin typeface="Trebuchet MS" pitchFamily="34" charset="0"/>
                <a:ea typeface="MS PGothic" pitchFamily="34" charset="-128"/>
              </a:defRPr>
            </a:lvl8pPr>
            <a:lvl9pPr marL="1828800" eaLnBrk="0" fontAlgn="base" hangingPunct="0">
              <a:spcBef>
                <a:spcPct val="50000"/>
              </a:spcBef>
              <a:spcAft>
                <a:spcPct val="0"/>
              </a:spcAft>
              <a:defRPr sz="2400">
                <a:solidFill>
                  <a:schemeClr val="tx1"/>
                </a:solidFill>
                <a:latin typeface="Trebuchet MS" pitchFamily="34" charset="0"/>
                <a:ea typeface="MS PGothic" pitchFamily="34" charset="-128"/>
              </a:defRPr>
            </a:lvl9pPr>
          </a:lstStyle>
          <a:p>
            <a:pPr algn="l" defTabSz="914400" eaLnBrk="1" hangingPunct="1"/>
            <a:r>
              <a:rPr lang="en-GB" sz="800"/>
              <a:t>http://thomasmayerarchive.de</a:t>
            </a:r>
          </a:p>
        </p:txBody>
      </p:sp>
      <p:sp>
        <p:nvSpPr>
          <p:cNvPr id="44050" name="Rectangle 26"/>
          <p:cNvSpPr>
            <a:spLocks/>
          </p:cNvSpPr>
          <p:nvPr/>
        </p:nvSpPr>
        <p:spPr bwMode="auto">
          <a:xfrm>
            <a:off x="250825" y="620713"/>
            <a:ext cx="8388350"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l" eaLnBrk="0" hangingPunct="0">
              <a:spcBef>
                <a:spcPct val="0"/>
              </a:spcBef>
            </a:pPr>
            <a:endParaRPr lang="en-GB" b="1">
              <a:solidFill>
                <a:srgbClr val="05627E"/>
              </a:solidFill>
            </a:endParaRPr>
          </a:p>
        </p:txBody>
      </p:sp>
      <p:sp>
        <p:nvSpPr>
          <p:cNvPr id="44051" name="Rectangle 28"/>
          <p:cNvSpPr>
            <a:spLocks/>
          </p:cNvSpPr>
          <p:nvPr/>
        </p:nvSpPr>
        <p:spPr bwMode="auto">
          <a:xfrm>
            <a:off x="304800" y="979488"/>
            <a:ext cx="7559675"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l" eaLnBrk="0" hangingPunct="0">
              <a:spcBef>
                <a:spcPct val="0"/>
              </a:spcBef>
            </a:pPr>
            <a:r>
              <a:rPr lang="en-GB" sz="2000" b="1">
                <a:solidFill>
                  <a:srgbClr val="05627E"/>
                </a:solidFill>
              </a:rPr>
              <a:t>(2) Unsustainable current approaches: Mixing what shouldn’t be mixed..</a:t>
            </a:r>
          </a:p>
        </p:txBody>
      </p:sp>
      <p:sp>
        <p:nvSpPr>
          <p:cNvPr id="44052" name="Text Box 4"/>
          <p:cNvSpPr txBox="1">
            <a:spLocks noChangeArrowheads="1"/>
          </p:cNvSpPr>
          <p:nvPr/>
        </p:nvSpPr>
        <p:spPr bwMode="auto">
          <a:xfrm>
            <a:off x="215900" y="407988"/>
            <a:ext cx="6948488" cy="43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rebuchet MS" pitchFamily="34" charset="0"/>
                <a:ea typeface="MS PGothic" pitchFamily="34" charset="-128"/>
              </a:defRPr>
            </a:lvl1pPr>
            <a:lvl2pPr marL="37931725" indent="-37474525" eaLnBrk="0" hangingPunct="0">
              <a:defRPr sz="2400">
                <a:solidFill>
                  <a:schemeClr val="tx1"/>
                </a:solidFill>
                <a:latin typeface="Trebuchet MS" pitchFamily="34" charset="0"/>
                <a:ea typeface="MS PGothic" pitchFamily="34" charset="-128"/>
              </a:defRPr>
            </a:lvl2pPr>
            <a:lvl3pPr eaLnBrk="0" hangingPunct="0">
              <a:defRPr sz="2400">
                <a:solidFill>
                  <a:schemeClr val="tx1"/>
                </a:solidFill>
                <a:latin typeface="Trebuchet MS" pitchFamily="34" charset="0"/>
                <a:ea typeface="MS PGothic" pitchFamily="34" charset="-128"/>
              </a:defRPr>
            </a:lvl3pPr>
            <a:lvl4pPr eaLnBrk="0" hangingPunct="0">
              <a:defRPr sz="2400">
                <a:solidFill>
                  <a:schemeClr val="tx1"/>
                </a:solidFill>
                <a:latin typeface="Trebuchet MS" pitchFamily="34" charset="0"/>
                <a:ea typeface="MS PGothic" pitchFamily="34" charset="-128"/>
              </a:defRPr>
            </a:lvl4pPr>
            <a:lvl5pPr eaLnBrk="0" hangingPunct="0">
              <a:defRPr sz="2400">
                <a:solidFill>
                  <a:schemeClr val="tx1"/>
                </a:solidFill>
                <a:latin typeface="Trebuchet MS" pitchFamily="34" charset="0"/>
                <a:ea typeface="MS PGothic" pitchFamily="34" charset="-128"/>
              </a:defRPr>
            </a:lvl5pPr>
            <a:lvl6pPr marL="457200" eaLnBrk="0" fontAlgn="base" hangingPunct="0">
              <a:spcBef>
                <a:spcPct val="50000"/>
              </a:spcBef>
              <a:spcAft>
                <a:spcPct val="0"/>
              </a:spcAft>
              <a:defRPr sz="2400">
                <a:solidFill>
                  <a:schemeClr val="tx1"/>
                </a:solidFill>
                <a:latin typeface="Trebuchet MS" pitchFamily="34" charset="0"/>
                <a:ea typeface="MS PGothic" pitchFamily="34" charset="-128"/>
              </a:defRPr>
            </a:lvl6pPr>
            <a:lvl7pPr marL="914400" eaLnBrk="0" fontAlgn="base" hangingPunct="0">
              <a:spcBef>
                <a:spcPct val="50000"/>
              </a:spcBef>
              <a:spcAft>
                <a:spcPct val="0"/>
              </a:spcAft>
              <a:defRPr sz="2400">
                <a:solidFill>
                  <a:schemeClr val="tx1"/>
                </a:solidFill>
                <a:latin typeface="Trebuchet MS" pitchFamily="34" charset="0"/>
                <a:ea typeface="MS PGothic" pitchFamily="34" charset="-128"/>
              </a:defRPr>
            </a:lvl7pPr>
            <a:lvl8pPr marL="1371600" eaLnBrk="0" fontAlgn="base" hangingPunct="0">
              <a:spcBef>
                <a:spcPct val="50000"/>
              </a:spcBef>
              <a:spcAft>
                <a:spcPct val="0"/>
              </a:spcAft>
              <a:defRPr sz="2400">
                <a:solidFill>
                  <a:schemeClr val="tx1"/>
                </a:solidFill>
                <a:latin typeface="Trebuchet MS" pitchFamily="34" charset="0"/>
                <a:ea typeface="MS PGothic" pitchFamily="34" charset="-128"/>
              </a:defRPr>
            </a:lvl8pPr>
            <a:lvl9pPr marL="1828800" eaLnBrk="0" fontAlgn="base" hangingPunct="0">
              <a:spcBef>
                <a:spcPct val="50000"/>
              </a:spcBef>
              <a:spcAft>
                <a:spcPct val="0"/>
              </a:spcAft>
              <a:defRPr sz="2400">
                <a:solidFill>
                  <a:schemeClr val="tx1"/>
                </a:solidFill>
                <a:latin typeface="Trebuchet MS" pitchFamily="34" charset="0"/>
                <a:ea typeface="MS PGothic" pitchFamily="34" charset="-128"/>
              </a:defRPr>
            </a:lvl9pPr>
          </a:lstStyle>
          <a:p>
            <a:pPr algn="l" eaLnBrk="1" hangingPunct="1"/>
            <a:r>
              <a:rPr lang="en-GB" sz="2200" b="1" i="1">
                <a:solidFill>
                  <a:srgbClr val="808285"/>
                </a:solidFill>
              </a:rPr>
              <a:t>What is going wrong?</a:t>
            </a:r>
          </a:p>
        </p:txBody>
      </p:sp>
    </p:spTree>
    <p:extLst>
      <p:ext uri="{BB962C8B-B14F-4D97-AF65-F5344CB8AC3E}">
        <p14:creationId xmlns:p14="http://schemas.microsoft.com/office/powerpoint/2010/main" val="14779595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GB" altLang="en-US">
                <a:solidFill>
                  <a:schemeClr val="bg2"/>
                </a:solidFill>
              </a:rPr>
              <a:t>Sandec Training Tool</a:t>
            </a:r>
          </a:p>
        </p:txBody>
      </p:sp>
      <p:pic>
        <p:nvPicPr>
          <p:cNvPr id="10243" name="Picture 2" descr="oveview_HH-NH"/>
          <p:cNvPicPr>
            <a:picLocks noChangeAspect="1" noChangeArrowheads="1"/>
          </p:cNvPicPr>
          <p:nvPr/>
        </p:nvPicPr>
        <p:blipFill>
          <a:blip r:embed="rId3">
            <a:extLst>
              <a:ext uri="{28A0092B-C50C-407E-A947-70E740481C1C}">
                <a14:useLocalDpi xmlns:a14="http://schemas.microsoft.com/office/drawing/2010/main" val="0"/>
              </a:ext>
            </a:extLst>
          </a:blip>
          <a:srcRect b="14124"/>
          <a:stretch>
            <a:fillRect/>
          </a:stretch>
        </p:blipFill>
        <p:spPr bwMode="auto">
          <a:xfrm>
            <a:off x="1843088" y="1106488"/>
            <a:ext cx="5394325" cy="178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Rectangle 3"/>
          <p:cNvSpPr>
            <a:spLocks noGrp="1" noChangeArrowheads="1"/>
          </p:cNvSpPr>
          <p:nvPr>
            <p:ph type="title"/>
          </p:nvPr>
        </p:nvSpPr>
        <p:spPr/>
        <p:txBody>
          <a:bodyPr>
            <a:normAutofit fontScale="90000"/>
          </a:bodyPr>
          <a:lstStyle/>
          <a:p>
            <a:pPr eaLnBrk="1" hangingPunct="1"/>
            <a:r>
              <a:rPr lang="de-DE" altLang="en-US" smtClean="0"/>
              <a:t>What products are we dealing with?</a:t>
            </a:r>
          </a:p>
        </p:txBody>
      </p:sp>
      <p:sp>
        <p:nvSpPr>
          <p:cNvPr id="10245" name="Rectangle 4"/>
          <p:cNvSpPr>
            <a:spLocks noChangeArrowheads="1"/>
          </p:cNvSpPr>
          <p:nvPr/>
        </p:nvSpPr>
        <p:spPr bwMode="auto">
          <a:xfrm>
            <a:off x="792163" y="1417638"/>
            <a:ext cx="59055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0246" name="Rectangle 5"/>
          <p:cNvSpPr>
            <a:spLocks noChangeArrowheads="1"/>
          </p:cNvSpPr>
          <p:nvPr/>
        </p:nvSpPr>
        <p:spPr bwMode="auto">
          <a:xfrm>
            <a:off x="792163" y="1417638"/>
            <a:ext cx="59055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0247" name="Rectangle 6"/>
          <p:cNvSpPr>
            <a:spLocks noChangeArrowheads="1"/>
          </p:cNvSpPr>
          <p:nvPr/>
        </p:nvSpPr>
        <p:spPr bwMode="auto">
          <a:xfrm>
            <a:off x="792163" y="1417638"/>
            <a:ext cx="59055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0248" name="Rectangle 7"/>
          <p:cNvSpPr>
            <a:spLocks noChangeArrowheads="1"/>
          </p:cNvSpPr>
          <p:nvPr/>
        </p:nvSpPr>
        <p:spPr bwMode="auto">
          <a:xfrm>
            <a:off x="792163" y="1417638"/>
            <a:ext cx="59055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0249" name="Rectangle 8"/>
          <p:cNvSpPr>
            <a:spLocks noChangeArrowheads="1"/>
          </p:cNvSpPr>
          <p:nvPr/>
        </p:nvSpPr>
        <p:spPr bwMode="auto">
          <a:xfrm>
            <a:off x="792163" y="1417638"/>
            <a:ext cx="59055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0250" name="Rectangle 9"/>
          <p:cNvSpPr>
            <a:spLocks noChangeArrowheads="1"/>
          </p:cNvSpPr>
          <p:nvPr/>
        </p:nvSpPr>
        <p:spPr bwMode="auto">
          <a:xfrm>
            <a:off x="792163" y="1417638"/>
            <a:ext cx="59055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nvGrpSpPr>
          <p:cNvPr id="2" name="Group 10"/>
          <p:cNvGrpSpPr>
            <a:grpSpLocks/>
          </p:cNvGrpSpPr>
          <p:nvPr/>
        </p:nvGrpSpPr>
        <p:grpSpPr bwMode="auto">
          <a:xfrm>
            <a:off x="4206875" y="4002088"/>
            <a:ext cx="1574800" cy="1943100"/>
            <a:chOff x="2650" y="2577"/>
            <a:chExt cx="992" cy="1224"/>
          </a:xfrm>
        </p:grpSpPr>
        <p:sp>
          <p:nvSpPr>
            <p:cNvPr id="10274" name="Rectangle 11"/>
            <p:cNvSpPr>
              <a:spLocks noChangeArrowheads="1"/>
            </p:cNvSpPr>
            <p:nvPr/>
          </p:nvSpPr>
          <p:spPr bwMode="auto">
            <a:xfrm>
              <a:off x="2650" y="2577"/>
              <a:ext cx="992" cy="1224"/>
            </a:xfrm>
            <a:prstGeom prst="rect">
              <a:avLst/>
            </a:prstGeom>
            <a:solidFill>
              <a:srgbClr val="DFEE95"/>
            </a:solidFill>
            <a:ln w="9525" algn="ctr">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pic>
          <p:nvPicPr>
            <p:cNvPr id="10275" name="Picture 12" descr="Greywater copy"/>
            <p:cNvPicPr>
              <a:picLocks noChangeAspect="1" noChangeArrowheads="1"/>
            </p:cNvPicPr>
            <p:nvPr/>
          </p:nvPicPr>
          <p:blipFill>
            <a:blip r:embed="rId4">
              <a:extLst>
                <a:ext uri="{28A0092B-C50C-407E-A947-70E740481C1C}">
                  <a14:useLocalDpi xmlns:a14="http://schemas.microsoft.com/office/drawing/2010/main" val="0"/>
                </a:ext>
              </a:extLst>
            </a:blip>
            <a:srcRect l="9338" r="1556" b="10001"/>
            <a:stretch>
              <a:fillRect/>
            </a:stretch>
          </p:blipFill>
          <p:spPr bwMode="auto">
            <a:xfrm>
              <a:off x="2723" y="2640"/>
              <a:ext cx="860" cy="538"/>
            </a:xfrm>
            <a:prstGeom prst="rect">
              <a:avLst/>
            </a:prstGeom>
            <a:solidFill>
              <a:srgbClr val="FFFF78"/>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10276" name="Text Box 13"/>
            <p:cNvSpPr txBox="1">
              <a:spLocks noChangeArrowheads="1"/>
            </p:cNvSpPr>
            <p:nvPr/>
          </p:nvSpPr>
          <p:spPr bwMode="auto">
            <a:xfrm>
              <a:off x="2723" y="3175"/>
              <a:ext cx="860" cy="579"/>
            </a:xfrm>
            <a:prstGeom prst="rect">
              <a:avLst/>
            </a:prstGeom>
            <a:solidFill>
              <a:srgbClr val="F1E1C1"/>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altLang="en-US" sz="1400" b="1">
                  <a:ea typeface="MS PGothic" panose="020B0600070205080204" pitchFamily="34" charset="-128"/>
                </a:rPr>
                <a:t>Greywater:</a:t>
              </a:r>
              <a:r>
                <a:rPr lang="en-US" altLang="en-US" sz="1400">
                  <a:ea typeface="MS PGothic" panose="020B0600070205080204" pitchFamily="34" charset="-128"/>
                </a:rPr>
                <a:t> wastewater from kitchen, bath, shower.</a:t>
              </a:r>
            </a:p>
          </p:txBody>
        </p:sp>
      </p:grpSp>
      <p:grpSp>
        <p:nvGrpSpPr>
          <p:cNvPr id="3" name="Group 14"/>
          <p:cNvGrpSpPr>
            <a:grpSpLocks/>
          </p:cNvGrpSpPr>
          <p:nvPr/>
        </p:nvGrpSpPr>
        <p:grpSpPr bwMode="auto">
          <a:xfrm>
            <a:off x="2517775" y="4002088"/>
            <a:ext cx="1574800" cy="1943100"/>
            <a:chOff x="1586" y="2577"/>
            <a:chExt cx="992" cy="1224"/>
          </a:xfrm>
        </p:grpSpPr>
        <p:sp>
          <p:nvSpPr>
            <p:cNvPr id="10271" name="Rectangle 15"/>
            <p:cNvSpPr>
              <a:spLocks noChangeArrowheads="1"/>
            </p:cNvSpPr>
            <p:nvPr/>
          </p:nvSpPr>
          <p:spPr bwMode="auto">
            <a:xfrm>
              <a:off x="1586" y="2577"/>
              <a:ext cx="992" cy="1224"/>
            </a:xfrm>
            <a:prstGeom prst="rect">
              <a:avLst/>
            </a:prstGeom>
            <a:solidFill>
              <a:srgbClr val="DFEE95"/>
            </a:solidFill>
            <a:ln w="9525" algn="ctr">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pic>
          <p:nvPicPr>
            <p:cNvPr id="10272" name="Picture 16"/>
            <p:cNvPicPr>
              <a:picLocks noChangeAspect="1" noChangeArrowheads="1"/>
            </p:cNvPicPr>
            <p:nvPr/>
          </p:nvPicPr>
          <p:blipFill>
            <a:blip r:embed="rId5">
              <a:extLst>
                <a:ext uri="{28A0092B-C50C-407E-A947-70E740481C1C}">
                  <a14:useLocalDpi xmlns:a14="http://schemas.microsoft.com/office/drawing/2010/main" val="0"/>
                </a:ext>
              </a:extLst>
            </a:blip>
            <a:srcRect l="6972" r="3485"/>
            <a:stretch>
              <a:fillRect/>
            </a:stretch>
          </p:blipFill>
          <p:spPr bwMode="auto">
            <a:xfrm>
              <a:off x="1643" y="2629"/>
              <a:ext cx="884" cy="5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3" name="Text Box 17"/>
            <p:cNvSpPr txBox="1">
              <a:spLocks noChangeArrowheads="1"/>
            </p:cNvSpPr>
            <p:nvPr/>
          </p:nvSpPr>
          <p:spPr bwMode="auto">
            <a:xfrm>
              <a:off x="1646" y="3172"/>
              <a:ext cx="881" cy="571"/>
            </a:xfrm>
            <a:prstGeom prst="rect">
              <a:avLst/>
            </a:prstGeom>
            <a:solidFill>
              <a:srgbClr val="F1E1C1"/>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altLang="en-US" sz="1400" b="1">
                  <a:ea typeface="MS PGothic" panose="020B0600070205080204" pitchFamily="34" charset="-128"/>
                </a:rPr>
                <a:t>Yellow-water:</a:t>
              </a:r>
            </a:p>
            <a:p>
              <a:pPr algn="ctr"/>
              <a:r>
                <a:rPr lang="en-US" altLang="en-US" sz="1400">
                  <a:ea typeface="MS PGothic" panose="020B0600070205080204" pitchFamily="34" charset="-128"/>
                </a:rPr>
                <a:t>separated urine</a:t>
              </a:r>
            </a:p>
          </p:txBody>
        </p:sp>
      </p:grpSp>
      <p:grpSp>
        <p:nvGrpSpPr>
          <p:cNvPr id="4" name="Group 18"/>
          <p:cNvGrpSpPr>
            <a:grpSpLocks/>
          </p:cNvGrpSpPr>
          <p:nvPr/>
        </p:nvGrpSpPr>
        <p:grpSpPr bwMode="auto">
          <a:xfrm>
            <a:off x="987425" y="3992563"/>
            <a:ext cx="1384300" cy="1946275"/>
            <a:chOff x="622" y="2571"/>
            <a:chExt cx="872" cy="1226"/>
          </a:xfrm>
        </p:grpSpPr>
        <p:sp>
          <p:nvSpPr>
            <p:cNvPr id="10267" name="Rectangle 19"/>
            <p:cNvSpPr>
              <a:spLocks noChangeArrowheads="1"/>
            </p:cNvSpPr>
            <p:nvPr/>
          </p:nvSpPr>
          <p:spPr bwMode="auto">
            <a:xfrm>
              <a:off x="622" y="2571"/>
              <a:ext cx="872" cy="1226"/>
            </a:xfrm>
            <a:prstGeom prst="rect">
              <a:avLst/>
            </a:prstGeom>
            <a:solidFill>
              <a:srgbClr val="DFEE95"/>
            </a:solidFill>
            <a:ln w="9525" algn="ctr">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0268" name="Rectangle 20"/>
            <p:cNvSpPr>
              <a:spLocks noChangeArrowheads="1"/>
            </p:cNvSpPr>
            <p:nvPr/>
          </p:nvSpPr>
          <p:spPr bwMode="auto">
            <a:xfrm>
              <a:off x="670" y="2625"/>
              <a:ext cx="768" cy="573"/>
            </a:xfrm>
            <a:prstGeom prst="rect">
              <a:avLst/>
            </a:prstGeom>
            <a:solidFill>
              <a:schemeClr val="bg1"/>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pic>
          <p:nvPicPr>
            <p:cNvPr id="10269" name="Picture 21" descr="toilet(blackwater) copy"/>
            <p:cNvPicPr>
              <a:picLocks noChangeAspect="1" noChangeArrowheads="1"/>
            </p:cNvPicPr>
            <p:nvPr/>
          </p:nvPicPr>
          <p:blipFill>
            <a:blip r:embed="rId6">
              <a:extLst>
                <a:ext uri="{28A0092B-C50C-407E-A947-70E740481C1C}">
                  <a14:useLocalDpi xmlns:a14="http://schemas.microsoft.com/office/drawing/2010/main" val="0"/>
                </a:ext>
              </a:extLst>
            </a:blip>
            <a:srcRect t="4915" b="6145"/>
            <a:stretch>
              <a:fillRect/>
            </a:stretch>
          </p:blipFill>
          <p:spPr bwMode="auto">
            <a:xfrm>
              <a:off x="839" y="2649"/>
              <a:ext cx="462" cy="5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0" name="Text Box 22"/>
            <p:cNvSpPr txBox="1">
              <a:spLocks noChangeArrowheads="1"/>
            </p:cNvSpPr>
            <p:nvPr/>
          </p:nvSpPr>
          <p:spPr bwMode="auto">
            <a:xfrm>
              <a:off x="671" y="3177"/>
              <a:ext cx="767" cy="581"/>
            </a:xfrm>
            <a:prstGeom prst="rect">
              <a:avLst/>
            </a:prstGeom>
            <a:solidFill>
              <a:srgbClr val="F1E1C1"/>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altLang="en-US" sz="1400" b="1">
                  <a:ea typeface="MS PGothic" panose="020B0600070205080204" pitchFamily="34" charset="-128"/>
                </a:rPr>
                <a:t>Blackwater: </a:t>
              </a:r>
              <a:r>
                <a:rPr lang="en-US" altLang="en-US" sz="1400">
                  <a:ea typeface="MS PGothic" panose="020B0600070205080204" pitchFamily="34" charset="-128"/>
                </a:rPr>
                <a:t>urine, faeces &amp; flush</a:t>
              </a:r>
            </a:p>
          </p:txBody>
        </p:sp>
      </p:grpSp>
      <p:grpSp>
        <p:nvGrpSpPr>
          <p:cNvPr id="5" name="Group 23"/>
          <p:cNvGrpSpPr>
            <a:grpSpLocks/>
          </p:cNvGrpSpPr>
          <p:nvPr/>
        </p:nvGrpSpPr>
        <p:grpSpPr bwMode="auto">
          <a:xfrm>
            <a:off x="5895975" y="4002088"/>
            <a:ext cx="2082800" cy="1943100"/>
            <a:chOff x="3714" y="2577"/>
            <a:chExt cx="1312" cy="1224"/>
          </a:xfrm>
        </p:grpSpPr>
        <p:sp>
          <p:nvSpPr>
            <p:cNvPr id="10263" name="Rectangle 24"/>
            <p:cNvSpPr>
              <a:spLocks noChangeArrowheads="1"/>
            </p:cNvSpPr>
            <p:nvPr/>
          </p:nvSpPr>
          <p:spPr bwMode="auto">
            <a:xfrm>
              <a:off x="3714" y="2577"/>
              <a:ext cx="1312" cy="1224"/>
            </a:xfrm>
            <a:prstGeom prst="rect">
              <a:avLst/>
            </a:prstGeom>
            <a:solidFill>
              <a:srgbClr val="DFEE95"/>
            </a:solidFill>
            <a:ln w="9525" algn="ctr">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0264" name="Text Box 25"/>
            <p:cNvSpPr txBox="1">
              <a:spLocks noChangeArrowheads="1"/>
            </p:cNvSpPr>
            <p:nvPr/>
          </p:nvSpPr>
          <p:spPr bwMode="auto">
            <a:xfrm>
              <a:off x="3767" y="3175"/>
              <a:ext cx="1186" cy="571"/>
            </a:xfrm>
            <a:prstGeom prst="rect">
              <a:avLst/>
            </a:prstGeom>
            <a:solidFill>
              <a:srgbClr val="F1E1C1"/>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altLang="en-US" sz="1400" b="1">
                  <a:ea typeface="MS PGothic" panose="020B0600070205080204" pitchFamily="34" charset="-128"/>
                </a:rPr>
                <a:t>Faecal sludge:</a:t>
              </a:r>
              <a:r>
                <a:rPr lang="en-US" altLang="en-US" sz="1400">
                  <a:ea typeface="MS PGothic" panose="020B0600070205080204" pitchFamily="34" charset="-128"/>
                </a:rPr>
                <a:t>  solids and liquids accumulating in  sanitation systems</a:t>
              </a:r>
            </a:p>
          </p:txBody>
        </p:sp>
        <p:sp>
          <p:nvSpPr>
            <p:cNvPr id="10265" name="Rectangle 26"/>
            <p:cNvSpPr>
              <a:spLocks noChangeArrowheads="1"/>
            </p:cNvSpPr>
            <p:nvPr/>
          </p:nvSpPr>
          <p:spPr bwMode="auto">
            <a:xfrm>
              <a:off x="3770" y="2639"/>
              <a:ext cx="1186" cy="538"/>
            </a:xfrm>
            <a:prstGeom prst="rect">
              <a:avLst/>
            </a:prstGeom>
            <a:solidFill>
              <a:schemeClr val="bg1"/>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pic>
          <p:nvPicPr>
            <p:cNvPr id="10266" name="Picture 27" descr="tank-mod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53" y="2637"/>
              <a:ext cx="823" cy="5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8700" name="Rectangle 28"/>
          <p:cNvSpPr>
            <a:spLocks noChangeArrowheads="1"/>
          </p:cNvSpPr>
          <p:nvPr/>
        </p:nvSpPr>
        <p:spPr bwMode="auto">
          <a:xfrm>
            <a:off x="969963" y="6178550"/>
            <a:ext cx="7024687" cy="498475"/>
          </a:xfrm>
          <a:prstGeom prst="rect">
            <a:avLst/>
          </a:prstGeom>
          <a:solidFill>
            <a:srgbClr val="FFFF78"/>
          </a:solidFill>
          <a:ln w="9525">
            <a:noFill/>
            <a:miter lim="800000"/>
            <a:headEnd/>
            <a:tailEnd/>
          </a:ln>
          <a:effectLst>
            <a:outerShdw dist="35921" dir="2700000" algn="ctr" rotWithShape="0">
              <a:schemeClr val="bg2"/>
            </a:outerShdw>
          </a:effectLst>
        </p:spPr>
        <p:txBody>
          <a:bodyPr lIns="0" tIns="72000" rIns="0" bIns="72000">
            <a:spAutoFit/>
          </a:bodyPr>
          <a:lstStyle/>
          <a:p>
            <a:pPr marL="182563" indent="-182563" algn="ctr">
              <a:lnSpc>
                <a:spcPts val="2800"/>
              </a:lnSpc>
              <a:spcBef>
                <a:spcPts val="800"/>
              </a:spcBef>
              <a:buFont typeface="Wingdings" pitchFamily="2" charset="2"/>
              <a:buNone/>
              <a:defRPr/>
            </a:pPr>
            <a:r>
              <a:rPr lang="en-US" altLang="zh-CN" sz="2000">
                <a:ea typeface="SimSun" pitchFamily="2" charset="-122"/>
              </a:rPr>
              <a:t>A sanitation system must manage all products generated !</a:t>
            </a:r>
            <a:endParaRPr lang="en-US" sz="2000"/>
          </a:p>
        </p:txBody>
      </p:sp>
      <p:grpSp>
        <p:nvGrpSpPr>
          <p:cNvPr id="6" name="Group 29"/>
          <p:cNvGrpSpPr>
            <a:grpSpLocks/>
          </p:cNvGrpSpPr>
          <p:nvPr/>
        </p:nvGrpSpPr>
        <p:grpSpPr bwMode="auto">
          <a:xfrm>
            <a:off x="3606800" y="2149475"/>
            <a:ext cx="1473200" cy="1560513"/>
            <a:chOff x="2272" y="1562"/>
            <a:chExt cx="928" cy="983"/>
          </a:xfrm>
        </p:grpSpPr>
        <p:sp>
          <p:nvSpPr>
            <p:cNvPr id="10259" name="Rectangle 30"/>
            <p:cNvSpPr>
              <a:spLocks noChangeArrowheads="1"/>
            </p:cNvSpPr>
            <p:nvPr/>
          </p:nvSpPr>
          <p:spPr bwMode="auto">
            <a:xfrm>
              <a:off x="2272" y="1562"/>
              <a:ext cx="928" cy="983"/>
            </a:xfrm>
            <a:prstGeom prst="rect">
              <a:avLst/>
            </a:prstGeom>
            <a:solidFill>
              <a:srgbClr val="DFEE95"/>
            </a:solidFill>
            <a:ln w="9525" algn="ctr">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0260" name="Text Box 31"/>
            <p:cNvSpPr txBox="1">
              <a:spLocks noChangeArrowheads="1"/>
            </p:cNvSpPr>
            <p:nvPr/>
          </p:nvSpPr>
          <p:spPr bwMode="auto">
            <a:xfrm>
              <a:off x="2329" y="2200"/>
              <a:ext cx="835" cy="315"/>
            </a:xfrm>
            <a:prstGeom prst="rect">
              <a:avLst/>
            </a:prstGeom>
            <a:solidFill>
              <a:srgbClr val="F1E1C1"/>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altLang="en-US" sz="1400" b="1">
                  <a:ea typeface="MS PGothic" panose="020B0600070205080204" pitchFamily="34" charset="-128"/>
                </a:rPr>
                <a:t>Excreta:</a:t>
              </a:r>
              <a:r>
                <a:rPr lang="en-US" altLang="en-US" sz="1400">
                  <a:ea typeface="MS PGothic" panose="020B0600070205080204" pitchFamily="34" charset="-128"/>
                </a:rPr>
                <a:t>  urine &amp; faeces</a:t>
              </a:r>
            </a:p>
          </p:txBody>
        </p:sp>
        <p:sp>
          <p:nvSpPr>
            <p:cNvPr id="10261" name="Rectangle 32"/>
            <p:cNvSpPr>
              <a:spLocks noChangeArrowheads="1"/>
            </p:cNvSpPr>
            <p:nvPr/>
          </p:nvSpPr>
          <p:spPr bwMode="auto">
            <a:xfrm>
              <a:off x="2334" y="1626"/>
              <a:ext cx="810" cy="605"/>
            </a:xfrm>
            <a:prstGeom prst="rect">
              <a:avLst/>
            </a:prstGeom>
            <a:solidFill>
              <a:schemeClr val="bg1"/>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pic>
          <p:nvPicPr>
            <p:cNvPr id="10262" name="Picture 33" descr="pit-latrine-cor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487" y="1635"/>
              <a:ext cx="531" cy="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8706" name="AutoShape 34"/>
          <p:cNvSpPr>
            <a:spLocks noChangeArrowheads="1"/>
          </p:cNvSpPr>
          <p:nvPr/>
        </p:nvSpPr>
        <p:spPr bwMode="auto">
          <a:xfrm>
            <a:off x="95250" y="6149975"/>
            <a:ext cx="652463" cy="434975"/>
          </a:xfrm>
          <a:prstGeom prst="rightArrow">
            <a:avLst>
              <a:gd name="adj1" fmla="val 50000"/>
              <a:gd name="adj2" fmla="val 37500"/>
            </a:avLst>
          </a:prstGeom>
          <a:solidFill>
            <a:srgbClr val="F08400"/>
          </a:solidFill>
          <a:ln w="9525" algn="ctr">
            <a:noFill/>
            <a:miter lim="800000"/>
            <a:headEnd/>
            <a:tailEnd/>
          </a:ln>
          <a:effectLst>
            <a:outerShdw dist="35921" dir="2700000" algn="ctr" rotWithShape="0">
              <a:schemeClr val="bg2"/>
            </a:outerShdw>
          </a:effectLst>
        </p:spPr>
        <p:txBody>
          <a:bodyPr wrap="none" anchor="ctr"/>
          <a:lstStyle/>
          <a:p>
            <a:pPr>
              <a:defRPr/>
            </a:pPr>
            <a:endParaRPr lang="en-US"/>
          </a:p>
        </p:txBody>
      </p:sp>
      <p:sp>
        <p:nvSpPr>
          <p:cNvPr id="10258" name="Text Box 35"/>
          <p:cNvSpPr txBox="1">
            <a:spLocks noChangeArrowheads="1"/>
          </p:cNvSpPr>
          <p:nvPr/>
        </p:nvSpPr>
        <p:spPr bwMode="auto">
          <a:xfrm>
            <a:off x="6748463" y="52388"/>
            <a:ext cx="1966912" cy="13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r"/>
            <a:r>
              <a:rPr lang="de-DE" altLang="en-US" sz="900" b="1">
                <a:solidFill>
                  <a:schemeClr val="bg1"/>
                </a:solidFill>
                <a:latin typeface="TheSerif B5 Plain" pitchFamily="28" charset="0"/>
              </a:rPr>
              <a:t>Introduction</a:t>
            </a:r>
          </a:p>
        </p:txBody>
      </p:sp>
    </p:spTree>
    <p:extLst>
      <p:ext uri="{BB962C8B-B14F-4D97-AF65-F5344CB8AC3E}">
        <p14:creationId xmlns:p14="http://schemas.microsoft.com/office/powerpoint/2010/main" val="106771739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horizontal)">
                                      <p:cBhvr>
                                        <p:cTn id="12" dur="500"/>
                                        <p:tgtEl>
                                          <p:spTgt spid="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blinds(horizontal)">
                                      <p:cBhvr>
                                        <p:cTn id="17" dur="500"/>
                                        <p:tgtEl>
                                          <p:spTgt spid="3"/>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blinds(horizontal)">
                                      <p:cBhvr>
                                        <p:cTn id="22" dur="500"/>
                                        <p:tgtEl>
                                          <p:spTgt spid="2"/>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blinds(horizontal)">
                                      <p:cBhvr>
                                        <p:cTn id="27" dur="500"/>
                                        <p:tgtEl>
                                          <p:spTgt spid="5"/>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28700"/>
                                        </p:tgtEl>
                                        <p:attrNameLst>
                                          <p:attrName>style.visibility</p:attrName>
                                        </p:attrNameLst>
                                      </p:cBhvr>
                                      <p:to>
                                        <p:strVal val="visible"/>
                                      </p:to>
                                    </p:set>
                                    <p:animEffect transition="in" filter="blinds(horizontal)">
                                      <p:cBhvr>
                                        <p:cTn id="32" dur="500"/>
                                        <p:tgtEl>
                                          <p:spTgt spid="28700"/>
                                        </p:tgtEl>
                                      </p:cBhvr>
                                    </p:animEffect>
                                  </p:childTnLst>
                                </p:cTn>
                              </p:par>
                              <p:par>
                                <p:cTn id="33" presetID="3" presetClass="entr" presetSubtype="10" fill="hold" grpId="0" nodeType="withEffect">
                                  <p:stCondLst>
                                    <p:cond delay="0"/>
                                  </p:stCondLst>
                                  <p:childTnLst>
                                    <p:set>
                                      <p:cBhvr>
                                        <p:cTn id="34" dur="1" fill="hold">
                                          <p:stCondLst>
                                            <p:cond delay="0"/>
                                          </p:stCondLst>
                                        </p:cTn>
                                        <p:tgtEl>
                                          <p:spTgt spid="28706"/>
                                        </p:tgtEl>
                                        <p:attrNameLst>
                                          <p:attrName>style.visibility</p:attrName>
                                        </p:attrNameLst>
                                      </p:cBhvr>
                                      <p:to>
                                        <p:strVal val="visible"/>
                                      </p:to>
                                    </p:set>
                                    <p:animEffect transition="in" filter="blinds(horizontal)">
                                      <p:cBhvr>
                                        <p:cTn id="35" dur="500"/>
                                        <p:tgtEl>
                                          <p:spTgt spid="287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700" grpId="0" animBg="1"/>
      <p:bldP spid="2870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GB" altLang="en-US">
                <a:solidFill>
                  <a:schemeClr val="bg2"/>
                </a:solidFill>
              </a:rPr>
              <a:t>Sandec Training Tool</a:t>
            </a:r>
          </a:p>
        </p:txBody>
      </p:sp>
      <p:sp>
        <p:nvSpPr>
          <p:cNvPr id="30722" name="Rectangle 2"/>
          <p:cNvSpPr>
            <a:spLocks noChangeArrowheads="1"/>
          </p:cNvSpPr>
          <p:nvPr/>
        </p:nvSpPr>
        <p:spPr bwMode="auto">
          <a:xfrm>
            <a:off x="6838950" y="4673600"/>
            <a:ext cx="1876425" cy="1244600"/>
          </a:xfrm>
          <a:prstGeom prst="rect">
            <a:avLst/>
          </a:prstGeom>
          <a:solidFill>
            <a:srgbClr val="FFFF78"/>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0723" name="Rectangle 3"/>
          <p:cNvSpPr>
            <a:spLocks noChangeArrowheads="1"/>
          </p:cNvSpPr>
          <p:nvPr/>
        </p:nvSpPr>
        <p:spPr bwMode="auto">
          <a:xfrm>
            <a:off x="3759200" y="4673600"/>
            <a:ext cx="1943100" cy="1244600"/>
          </a:xfrm>
          <a:prstGeom prst="rect">
            <a:avLst/>
          </a:prstGeom>
          <a:solidFill>
            <a:srgbClr val="FFFF78"/>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0724" name="Rectangle 4"/>
          <p:cNvSpPr>
            <a:spLocks noChangeArrowheads="1"/>
          </p:cNvSpPr>
          <p:nvPr/>
        </p:nvSpPr>
        <p:spPr bwMode="auto">
          <a:xfrm>
            <a:off x="5702300" y="2165350"/>
            <a:ext cx="1143000" cy="2501900"/>
          </a:xfrm>
          <a:prstGeom prst="rect">
            <a:avLst/>
          </a:prstGeom>
          <a:solidFill>
            <a:srgbClr val="FFFF78"/>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0725" name="Rectangle 5"/>
          <p:cNvSpPr>
            <a:spLocks noChangeArrowheads="1"/>
          </p:cNvSpPr>
          <p:nvPr/>
        </p:nvSpPr>
        <p:spPr bwMode="auto">
          <a:xfrm>
            <a:off x="3765550" y="1371600"/>
            <a:ext cx="1930400" cy="787400"/>
          </a:xfrm>
          <a:prstGeom prst="rect">
            <a:avLst/>
          </a:prstGeom>
          <a:solidFill>
            <a:srgbClr val="FFFF78"/>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aphicFrame>
        <p:nvGraphicFramePr>
          <p:cNvPr id="30799" name="Group 79"/>
          <p:cNvGraphicFramePr>
            <a:graphicFrameLocks noGrp="1"/>
          </p:cNvGraphicFramePr>
          <p:nvPr>
            <p:ph idx="1"/>
          </p:nvPr>
        </p:nvGraphicFramePr>
        <p:xfrm>
          <a:off x="95250" y="922338"/>
          <a:ext cx="8620125" cy="5224460"/>
        </p:xfrm>
        <a:graphic>
          <a:graphicData uri="http://schemas.openxmlformats.org/drawingml/2006/table">
            <a:tbl>
              <a:tblPr/>
              <a:tblGrid>
                <a:gridCol w="1663700"/>
                <a:gridCol w="2005013"/>
                <a:gridCol w="1938337"/>
                <a:gridCol w="1143000"/>
                <a:gridCol w="1870075"/>
              </a:tblGrid>
              <a:tr h="579138">
                <a:tc>
                  <a:txBody>
                    <a:bodyPr/>
                    <a:lstStyle/>
                    <a:p>
                      <a:pPr marL="0" marR="0" lvl="0" indent="0" algn="l" defTabSz="1022350" rtl="0" eaLnBrk="1" fontAlgn="base" latinLnBrk="0" hangingPunct="1">
                        <a:lnSpc>
                          <a:spcPct val="100000"/>
                        </a:lnSpc>
                        <a:spcBef>
                          <a:spcPct val="0"/>
                        </a:spcBef>
                        <a:spcAft>
                          <a:spcPct val="0"/>
                        </a:spcAft>
                        <a:buClrTx/>
                        <a:buSzTx/>
                        <a:buFontTx/>
                        <a:buNone/>
                        <a:tabLst/>
                      </a:pPr>
                      <a:endParaRPr kumimoji="0" lang="en-GB" sz="3200" b="1" i="0" u="none" strike="noStrike" cap="none" normalizeH="0" baseline="0" dirty="0" smtClean="0">
                        <a:ln>
                          <a:noFill/>
                        </a:ln>
                        <a:solidFill>
                          <a:schemeClr val="tx1"/>
                        </a:solidFill>
                        <a:effectLst/>
                        <a:latin typeface="Arial" pitchFamily="34" charset="0"/>
                      </a:endParaRPr>
                    </a:p>
                  </a:txBody>
                  <a:tcPr marL="91428" marR="91428" marT="45716" marB="45716" anchor="ctr" horzOverflow="overflow">
                    <a:lnL cap="flat">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1022350" rtl="0" eaLnBrk="1" fontAlgn="base" latinLnBrk="0" hangingPunct="1">
                        <a:lnSpc>
                          <a:spcPct val="100000"/>
                        </a:lnSpc>
                        <a:spcBef>
                          <a:spcPct val="0"/>
                        </a:spcBef>
                        <a:spcAft>
                          <a:spcPct val="0"/>
                        </a:spcAft>
                        <a:buClrTx/>
                        <a:buSzTx/>
                        <a:buFontTx/>
                        <a:buNone/>
                        <a:tabLst/>
                      </a:pPr>
                      <a:r>
                        <a:rPr kumimoji="0" lang="en-GB" sz="2000" b="1" i="0" u="none" strike="noStrike" cap="none" normalizeH="0" baseline="0" smtClean="0">
                          <a:ln>
                            <a:noFill/>
                          </a:ln>
                          <a:solidFill>
                            <a:schemeClr val="tx1"/>
                          </a:solidFill>
                          <a:effectLst/>
                          <a:latin typeface="Arial" pitchFamily="34" charset="0"/>
                        </a:rPr>
                        <a:t>Total</a:t>
                      </a:r>
                    </a:p>
                  </a:txBody>
                  <a:tcPr marL="91428" marR="91428" marT="45716" marB="45716" anchor="ct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solidFill>
                      <a:srgbClr val="F1E1C1"/>
                    </a:solidFill>
                  </a:tcPr>
                </a:tc>
                <a:tc>
                  <a:txBody>
                    <a:bodyPr/>
                    <a:lstStyle/>
                    <a:p>
                      <a:pPr marL="0" marR="0" lvl="0" indent="0" algn="ctr" defTabSz="1022350" rtl="0" eaLnBrk="1" fontAlgn="base" latinLnBrk="0" hangingPunct="1">
                        <a:lnSpc>
                          <a:spcPct val="100000"/>
                        </a:lnSpc>
                        <a:spcBef>
                          <a:spcPct val="0"/>
                        </a:spcBef>
                        <a:spcAft>
                          <a:spcPct val="0"/>
                        </a:spcAft>
                        <a:buClrTx/>
                        <a:buSzTx/>
                        <a:buFontTx/>
                        <a:buNone/>
                        <a:tabLst/>
                      </a:pPr>
                      <a:r>
                        <a:rPr kumimoji="0" lang="en-GB" sz="2000" b="1" i="0" u="none" strike="noStrike" cap="none" normalizeH="0" baseline="0" smtClean="0">
                          <a:ln>
                            <a:noFill/>
                          </a:ln>
                          <a:solidFill>
                            <a:schemeClr val="tx1"/>
                          </a:solidFill>
                          <a:effectLst/>
                          <a:latin typeface="Arial" pitchFamily="34" charset="0"/>
                        </a:rPr>
                        <a:t>Greywater***</a:t>
                      </a:r>
                    </a:p>
                  </a:txBody>
                  <a:tcPr marL="91428" marR="91428" marT="45716" marB="45716" anchor="ct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solidFill>
                      <a:srgbClr val="F1E1C1"/>
                    </a:solidFill>
                  </a:tcPr>
                </a:tc>
                <a:tc>
                  <a:txBody>
                    <a:bodyPr/>
                    <a:lstStyle/>
                    <a:p>
                      <a:pPr marL="0" marR="0" lvl="0" indent="0" algn="ctr" defTabSz="1022350" rtl="0" eaLnBrk="1" fontAlgn="base" latinLnBrk="0" hangingPunct="1">
                        <a:lnSpc>
                          <a:spcPct val="100000"/>
                        </a:lnSpc>
                        <a:spcBef>
                          <a:spcPct val="0"/>
                        </a:spcBef>
                        <a:spcAft>
                          <a:spcPct val="0"/>
                        </a:spcAft>
                        <a:buClrTx/>
                        <a:buSzTx/>
                        <a:buFontTx/>
                        <a:buNone/>
                        <a:tabLst/>
                      </a:pPr>
                      <a:r>
                        <a:rPr kumimoji="0" lang="en-GB" sz="2000" b="1" i="0" u="none" strike="noStrike" cap="none" normalizeH="0" baseline="0" smtClean="0">
                          <a:ln>
                            <a:noFill/>
                          </a:ln>
                          <a:solidFill>
                            <a:schemeClr val="tx1"/>
                          </a:solidFill>
                          <a:effectLst/>
                          <a:latin typeface="Arial" pitchFamily="34" charset="0"/>
                        </a:rPr>
                        <a:t>Urine</a:t>
                      </a:r>
                    </a:p>
                  </a:txBody>
                  <a:tcPr marL="91428" marR="91428" marT="45716" marB="45716" anchor="ct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solidFill>
                      <a:srgbClr val="F1E1C1"/>
                    </a:solidFill>
                  </a:tcPr>
                </a:tc>
                <a:tc>
                  <a:txBody>
                    <a:bodyPr/>
                    <a:lstStyle/>
                    <a:p>
                      <a:pPr marL="0" marR="0" lvl="0" indent="0" algn="ctr" defTabSz="1022350" rtl="0" eaLnBrk="1" fontAlgn="base" latinLnBrk="0" hangingPunct="1">
                        <a:lnSpc>
                          <a:spcPct val="100000"/>
                        </a:lnSpc>
                        <a:spcBef>
                          <a:spcPct val="0"/>
                        </a:spcBef>
                        <a:spcAft>
                          <a:spcPct val="0"/>
                        </a:spcAft>
                        <a:buClrTx/>
                        <a:buSzTx/>
                        <a:buFontTx/>
                        <a:buNone/>
                        <a:tabLst/>
                      </a:pPr>
                      <a:r>
                        <a:rPr kumimoji="0" lang="en-GB" sz="2000" b="1" i="0" u="none" strike="noStrike" cap="none" normalizeH="0" baseline="0" smtClean="0">
                          <a:ln>
                            <a:noFill/>
                          </a:ln>
                          <a:solidFill>
                            <a:schemeClr val="tx1"/>
                          </a:solidFill>
                          <a:effectLst/>
                          <a:latin typeface="Arial" pitchFamily="34" charset="0"/>
                        </a:rPr>
                        <a:t>Faeces</a:t>
                      </a:r>
                    </a:p>
                  </a:txBody>
                  <a:tcPr marL="91428" marR="91428" marT="45716" marB="45716" anchor="ctr" horzOverflow="overflow">
                    <a:lnL>
                      <a:noFill/>
                    </a:lnL>
                    <a:lnR cap="flat">
                      <a:noFill/>
                    </a:lnR>
                    <a:lnT cap="flat">
                      <a:noFill/>
                    </a:lnT>
                    <a:lnB w="12700" cap="flat" cmpd="sng" algn="ctr">
                      <a:solidFill>
                        <a:schemeClr val="tx1"/>
                      </a:solidFill>
                      <a:prstDash val="solid"/>
                      <a:round/>
                      <a:headEnd type="none" w="med" len="med"/>
                      <a:tailEnd type="none" w="med" len="med"/>
                    </a:lnB>
                    <a:lnTlToBr>
                      <a:noFill/>
                    </a:lnTlToBr>
                    <a:lnBlToTr>
                      <a:noFill/>
                    </a:lnBlToTr>
                    <a:solidFill>
                      <a:srgbClr val="F1E1C1"/>
                    </a:solidFill>
                  </a:tcPr>
                </a:tc>
              </a:tr>
              <a:tr h="749835">
                <a:tc>
                  <a:txBody>
                    <a:bodyPr/>
                    <a:lstStyle/>
                    <a:p>
                      <a:pPr marL="0" marR="0" lvl="0" indent="0" algn="l" defTabSz="1022350" rtl="0" eaLnBrk="1" fontAlgn="base" latinLnBrk="0" hangingPunct="1">
                        <a:lnSpc>
                          <a:spcPct val="120000"/>
                        </a:lnSpc>
                        <a:spcBef>
                          <a:spcPct val="0"/>
                        </a:spcBef>
                        <a:spcAft>
                          <a:spcPct val="0"/>
                        </a:spcAft>
                        <a:buClrTx/>
                        <a:buSzTx/>
                        <a:buFontTx/>
                        <a:buNone/>
                        <a:tabLst/>
                      </a:pPr>
                      <a:r>
                        <a:rPr kumimoji="0" lang="en-GB" sz="1800" b="0" i="0" u="none" strike="noStrike" cap="none" normalizeH="0" baseline="0" smtClean="0">
                          <a:ln>
                            <a:noFill/>
                          </a:ln>
                          <a:solidFill>
                            <a:schemeClr val="tx1"/>
                          </a:solidFill>
                          <a:effectLst/>
                          <a:latin typeface="Arial" pitchFamily="34" charset="0"/>
                        </a:rPr>
                        <a:t>Volume [l/cap</a:t>
                      </a:r>
                      <a:r>
                        <a:rPr kumimoji="0" lang="en-US" sz="1800" b="0" i="0" u="none" strike="noStrike" cap="none" normalizeH="0" baseline="0" smtClean="0">
                          <a:ln>
                            <a:noFill/>
                          </a:ln>
                          <a:solidFill>
                            <a:schemeClr val="tx1"/>
                          </a:solidFill>
                          <a:effectLst/>
                          <a:latin typeface="Arial" pitchFamily="34" charset="0"/>
                          <a:cs typeface="Arial" pitchFamily="34" charset="0"/>
                        </a:rPr>
                        <a:t>·</a:t>
                      </a:r>
                      <a:r>
                        <a:rPr kumimoji="0" lang="en-GB" sz="1800" b="0" i="0" u="none" strike="noStrike" cap="none" normalizeH="0" baseline="0" smtClean="0">
                          <a:ln>
                            <a:noFill/>
                          </a:ln>
                          <a:solidFill>
                            <a:schemeClr val="tx1"/>
                          </a:solidFill>
                          <a:effectLst/>
                          <a:latin typeface="Arial" pitchFamily="34" charset="0"/>
                        </a:rPr>
                        <a:t>yr]</a:t>
                      </a:r>
                    </a:p>
                  </a:txBody>
                  <a:tcPr marL="91428" marR="91428" marT="45716" marB="45716" anchor="ctr" horzOverflow="overflow">
                    <a:lnL cap="flat">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1022350" rtl="0" eaLnBrk="1" fontAlgn="base" latinLnBrk="0" hangingPunct="1">
                        <a:lnSpc>
                          <a:spcPct val="120000"/>
                        </a:lnSpc>
                        <a:spcBef>
                          <a:spcPct val="0"/>
                        </a:spcBef>
                        <a:spcAft>
                          <a:spcPct val="0"/>
                        </a:spcAft>
                        <a:buClrTx/>
                        <a:buSzTx/>
                        <a:buFontTx/>
                        <a:buNone/>
                        <a:tabLst/>
                      </a:pPr>
                      <a:r>
                        <a:rPr kumimoji="0" lang="en-GB" sz="2000" b="0" i="0" u="none" strike="noStrike" cap="none" normalizeH="0" baseline="0" smtClean="0">
                          <a:ln>
                            <a:noFill/>
                          </a:ln>
                          <a:solidFill>
                            <a:schemeClr val="tx1"/>
                          </a:solidFill>
                          <a:effectLst/>
                          <a:latin typeface="Arial" pitchFamily="34" charset="0"/>
                        </a:rPr>
                        <a:t>25’000-100’000</a:t>
                      </a:r>
                    </a:p>
                  </a:txBody>
                  <a:tcPr marL="91428" marR="91428" marT="45716" marB="45716" anchor="ct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1022350" rtl="0" eaLnBrk="1" fontAlgn="base" latinLnBrk="0" hangingPunct="1">
                        <a:lnSpc>
                          <a:spcPct val="120000"/>
                        </a:lnSpc>
                        <a:spcBef>
                          <a:spcPct val="0"/>
                        </a:spcBef>
                        <a:spcAft>
                          <a:spcPct val="0"/>
                        </a:spcAft>
                        <a:buClrTx/>
                        <a:buSzTx/>
                        <a:buFontTx/>
                        <a:buNone/>
                        <a:tabLst/>
                      </a:pPr>
                      <a:r>
                        <a:rPr kumimoji="0" lang="en-GB" sz="2000" b="0" i="0" u="none" strike="noStrike" cap="none" normalizeH="0" baseline="0" smtClean="0">
                          <a:ln>
                            <a:noFill/>
                          </a:ln>
                          <a:solidFill>
                            <a:schemeClr val="tx1"/>
                          </a:solidFill>
                          <a:effectLst/>
                          <a:latin typeface="Arial" pitchFamily="34" charset="0"/>
                        </a:rPr>
                        <a:t>25’000-100’000</a:t>
                      </a:r>
                    </a:p>
                  </a:txBody>
                  <a:tcPr marL="91428" marR="91428" marT="45716" marB="45716" anchor="ct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1022350" rtl="0" eaLnBrk="1" fontAlgn="base" latinLnBrk="0" hangingPunct="1">
                        <a:lnSpc>
                          <a:spcPct val="120000"/>
                        </a:lnSpc>
                        <a:spcBef>
                          <a:spcPct val="0"/>
                        </a:spcBef>
                        <a:spcAft>
                          <a:spcPct val="0"/>
                        </a:spcAft>
                        <a:buClrTx/>
                        <a:buSzTx/>
                        <a:buFontTx/>
                        <a:buNone/>
                        <a:tabLst/>
                      </a:pPr>
                      <a:r>
                        <a:rPr kumimoji="0" lang="en-GB" sz="2000" b="0" i="0" u="none" strike="noStrike" cap="none" normalizeH="0" baseline="0" smtClean="0">
                          <a:ln>
                            <a:noFill/>
                          </a:ln>
                          <a:solidFill>
                            <a:schemeClr val="tx1"/>
                          </a:solidFill>
                          <a:effectLst/>
                          <a:latin typeface="Arial" pitchFamily="34" charset="0"/>
                        </a:rPr>
                        <a:t>500</a:t>
                      </a:r>
                    </a:p>
                  </a:txBody>
                  <a:tcPr marL="91428" marR="91428" marT="45716" marB="45716" anchor="ct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1022350" rtl="0" eaLnBrk="1" fontAlgn="base" latinLnBrk="0" hangingPunct="1">
                        <a:lnSpc>
                          <a:spcPct val="120000"/>
                        </a:lnSpc>
                        <a:spcBef>
                          <a:spcPct val="0"/>
                        </a:spcBef>
                        <a:spcAft>
                          <a:spcPct val="0"/>
                        </a:spcAft>
                        <a:buClrTx/>
                        <a:buSzTx/>
                        <a:buFontTx/>
                        <a:buNone/>
                        <a:tabLst/>
                      </a:pPr>
                      <a:r>
                        <a:rPr kumimoji="0" lang="en-GB" sz="2000" b="0" i="0" u="none" strike="noStrike" cap="none" normalizeH="0" baseline="0" smtClean="0">
                          <a:ln>
                            <a:noFill/>
                          </a:ln>
                          <a:solidFill>
                            <a:schemeClr val="tx1"/>
                          </a:solidFill>
                          <a:effectLst/>
                          <a:latin typeface="Arial" pitchFamily="34" charset="0"/>
                        </a:rPr>
                        <a:t>50</a:t>
                      </a:r>
                    </a:p>
                  </a:txBody>
                  <a:tcPr marL="91428" marR="91428" marT="45716" marB="45716" anchor="ctr" horzOverflow="overflow">
                    <a:lnL>
                      <a:noFill/>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749835">
                <a:tc>
                  <a:txBody>
                    <a:bodyPr/>
                    <a:lstStyle/>
                    <a:p>
                      <a:pPr marL="0" marR="0" lvl="0" indent="0" algn="l" defTabSz="1022350" rtl="0" eaLnBrk="1" fontAlgn="base" latinLnBrk="0" hangingPunct="1">
                        <a:lnSpc>
                          <a:spcPct val="120000"/>
                        </a:lnSpc>
                        <a:spcBef>
                          <a:spcPct val="0"/>
                        </a:spcBef>
                        <a:spcAft>
                          <a:spcPct val="0"/>
                        </a:spcAft>
                        <a:buClrTx/>
                        <a:buSzTx/>
                        <a:buFontTx/>
                        <a:buNone/>
                        <a:tabLst/>
                      </a:pPr>
                      <a:r>
                        <a:rPr kumimoji="0" lang="en-GB" sz="1800" b="0" i="0" u="none" strike="noStrike" cap="none" normalizeH="0" baseline="0" smtClean="0">
                          <a:ln>
                            <a:noFill/>
                          </a:ln>
                          <a:solidFill>
                            <a:schemeClr val="tx1"/>
                          </a:solidFill>
                          <a:effectLst/>
                          <a:latin typeface="Arial" pitchFamily="34" charset="0"/>
                        </a:rPr>
                        <a:t>Nutrients</a:t>
                      </a:r>
                    </a:p>
                    <a:p>
                      <a:pPr marL="0" marR="0" lvl="0" indent="0" algn="l" defTabSz="1022350" rtl="0" eaLnBrk="1" fontAlgn="base" latinLnBrk="0" hangingPunct="1">
                        <a:lnSpc>
                          <a:spcPct val="120000"/>
                        </a:lnSpc>
                        <a:spcBef>
                          <a:spcPct val="0"/>
                        </a:spcBef>
                        <a:spcAft>
                          <a:spcPct val="0"/>
                        </a:spcAft>
                        <a:buClrTx/>
                        <a:buSzTx/>
                        <a:buFontTx/>
                        <a:buNone/>
                        <a:tabLst/>
                      </a:pPr>
                      <a:r>
                        <a:rPr kumimoji="0" lang="en-GB" sz="1800" b="0" i="0" u="none" strike="noStrike" cap="none" normalizeH="0" baseline="0" smtClean="0">
                          <a:ln>
                            <a:noFill/>
                          </a:ln>
                          <a:solidFill>
                            <a:schemeClr val="tx1"/>
                          </a:solidFill>
                          <a:effectLst/>
                          <a:latin typeface="Arial" pitchFamily="34" charset="0"/>
                        </a:rPr>
                        <a:t>Nitrogen</a:t>
                      </a:r>
                    </a:p>
                  </a:txBody>
                  <a:tcPr marL="91428" marR="91428" marT="45716" marB="45716" anchor="ctr" horzOverflow="overflow">
                    <a:lnL cap="flat">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1022350" rtl="0" eaLnBrk="1" fontAlgn="base" latinLnBrk="0" hangingPunct="1">
                        <a:lnSpc>
                          <a:spcPct val="120000"/>
                        </a:lnSpc>
                        <a:spcBef>
                          <a:spcPct val="0"/>
                        </a:spcBef>
                        <a:spcAft>
                          <a:spcPct val="0"/>
                        </a:spcAft>
                        <a:buClrTx/>
                        <a:buSzTx/>
                        <a:buFontTx/>
                        <a:buNone/>
                        <a:tabLst/>
                      </a:pPr>
                      <a:r>
                        <a:rPr kumimoji="0" lang="en-GB" sz="2000" b="0" i="0" u="none" strike="noStrike" cap="none" normalizeH="0" baseline="0" smtClean="0">
                          <a:ln>
                            <a:noFill/>
                          </a:ln>
                          <a:solidFill>
                            <a:schemeClr val="tx1"/>
                          </a:solidFill>
                          <a:effectLst/>
                          <a:latin typeface="Arial" pitchFamily="34" charset="0"/>
                        </a:rPr>
                        <a:t>2 - 4 kg/cap</a:t>
                      </a:r>
                      <a:r>
                        <a:rPr kumimoji="0" lang="en-US" sz="2000" b="0" i="0" u="none" strike="noStrike" cap="none" normalizeH="0" baseline="0" smtClean="0">
                          <a:ln>
                            <a:noFill/>
                          </a:ln>
                          <a:solidFill>
                            <a:schemeClr val="tx1"/>
                          </a:solidFill>
                          <a:effectLst/>
                          <a:latin typeface="Arial" pitchFamily="34" charset="0"/>
                          <a:cs typeface="Arial" pitchFamily="34" charset="0"/>
                        </a:rPr>
                        <a:t>·</a:t>
                      </a:r>
                      <a:r>
                        <a:rPr kumimoji="0" lang="en-GB" sz="2000" b="0" i="0" u="none" strike="noStrike" cap="none" normalizeH="0" baseline="0" smtClean="0">
                          <a:ln>
                            <a:noFill/>
                          </a:ln>
                          <a:solidFill>
                            <a:schemeClr val="tx1"/>
                          </a:solidFill>
                          <a:effectLst/>
                          <a:latin typeface="Arial" pitchFamily="34" charset="0"/>
                        </a:rPr>
                        <a:t>yr</a:t>
                      </a:r>
                    </a:p>
                  </a:txBody>
                  <a:tcPr marL="91428" marR="91428" marT="45716" marB="45716" anchor="ct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1022350" rtl="0" eaLnBrk="1" fontAlgn="base" latinLnBrk="0" hangingPunct="1">
                        <a:lnSpc>
                          <a:spcPct val="120000"/>
                        </a:lnSpc>
                        <a:spcBef>
                          <a:spcPct val="0"/>
                        </a:spcBef>
                        <a:spcAft>
                          <a:spcPct val="0"/>
                        </a:spcAft>
                        <a:buClrTx/>
                        <a:buSzTx/>
                        <a:buFontTx/>
                        <a:buNone/>
                        <a:tabLst/>
                      </a:pPr>
                      <a:r>
                        <a:rPr kumimoji="0" lang="en-GB" sz="2000" b="0" i="0" u="none" strike="noStrike" cap="none" normalizeH="0" baseline="0" smtClean="0">
                          <a:ln>
                            <a:noFill/>
                          </a:ln>
                          <a:solidFill>
                            <a:schemeClr val="tx1"/>
                          </a:solidFill>
                          <a:effectLst/>
                          <a:latin typeface="Arial" pitchFamily="34" charset="0"/>
                        </a:rPr>
                        <a:t>5%</a:t>
                      </a:r>
                    </a:p>
                  </a:txBody>
                  <a:tcPr marL="91428" marR="91428" marT="45716" marB="45716" anchor="ct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1022350" rtl="0" eaLnBrk="1" fontAlgn="base" latinLnBrk="0" hangingPunct="1">
                        <a:lnSpc>
                          <a:spcPct val="120000"/>
                        </a:lnSpc>
                        <a:spcBef>
                          <a:spcPct val="0"/>
                        </a:spcBef>
                        <a:spcAft>
                          <a:spcPct val="0"/>
                        </a:spcAft>
                        <a:buClrTx/>
                        <a:buSzTx/>
                        <a:buFontTx/>
                        <a:buNone/>
                        <a:tabLst/>
                      </a:pPr>
                      <a:r>
                        <a:rPr kumimoji="0" lang="en-GB" sz="2000" b="0" i="0" u="none" strike="noStrike" cap="none" normalizeH="0" baseline="0" smtClean="0">
                          <a:ln>
                            <a:noFill/>
                          </a:ln>
                          <a:solidFill>
                            <a:schemeClr val="tx1"/>
                          </a:solidFill>
                          <a:effectLst/>
                          <a:latin typeface="Arial" pitchFamily="34" charset="0"/>
                        </a:rPr>
                        <a:t>85%</a:t>
                      </a:r>
                    </a:p>
                  </a:txBody>
                  <a:tcPr marL="91428" marR="91428" marT="45716" marB="45716" anchor="ct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1022350" rtl="0" eaLnBrk="1" fontAlgn="base" latinLnBrk="0" hangingPunct="1">
                        <a:lnSpc>
                          <a:spcPct val="120000"/>
                        </a:lnSpc>
                        <a:spcBef>
                          <a:spcPct val="0"/>
                        </a:spcBef>
                        <a:spcAft>
                          <a:spcPct val="0"/>
                        </a:spcAft>
                        <a:buClrTx/>
                        <a:buSzTx/>
                        <a:buFontTx/>
                        <a:buNone/>
                        <a:tabLst/>
                      </a:pPr>
                      <a:r>
                        <a:rPr kumimoji="0" lang="en-GB" sz="2000" b="0" i="0" u="none" strike="noStrike" cap="none" normalizeH="0" baseline="0" smtClean="0">
                          <a:ln>
                            <a:noFill/>
                          </a:ln>
                          <a:solidFill>
                            <a:schemeClr val="tx1"/>
                          </a:solidFill>
                          <a:effectLst/>
                          <a:latin typeface="Arial" pitchFamily="34" charset="0"/>
                        </a:rPr>
                        <a:t>10%</a:t>
                      </a:r>
                    </a:p>
                  </a:txBody>
                  <a:tcPr marL="91428" marR="91428" marT="45716" marB="45716" anchor="ctr" horzOverflow="overflow">
                    <a:lnL>
                      <a:noFill/>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822991">
                <a:tc>
                  <a:txBody>
                    <a:bodyPr/>
                    <a:lstStyle/>
                    <a:p>
                      <a:pPr marL="0" marR="0" lvl="0" indent="0" algn="l" defTabSz="1022350" rtl="0" eaLnBrk="1" fontAlgn="base" latinLnBrk="0" hangingPunct="1">
                        <a:lnSpc>
                          <a:spcPct val="120000"/>
                        </a:lnSpc>
                        <a:spcBef>
                          <a:spcPct val="0"/>
                        </a:spcBef>
                        <a:spcAft>
                          <a:spcPct val="0"/>
                        </a:spcAft>
                        <a:buClrTx/>
                        <a:buSzTx/>
                        <a:buFontTx/>
                        <a:buNone/>
                        <a:tabLst/>
                      </a:pPr>
                      <a:r>
                        <a:rPr kumimoji="0" lang="en-GB" sz="1800" b="0" i="0" u="none" strike="noStrike" cap="none" normalizeH="0" baseline="0" smtClean="0">
                          <a:ln>
                            <a:noFill/>
                          </a:ln>
                          <a:solidFill>
                            <a:schemeClr val="tx1"/>
                          </a:solidFill>
                          <a:effectLst/>
                          <a:latin typeface="Arial" pitchFamily="34" charset="0"/>
                        </a:rPr>
                        <a:t>Phosphorous</a:t>
                      </a:r>
                    </a:p>
                  </a:txBody>
                  <a:tcPr marL="91428" marR="91428" marT="45716" marB="45716" anchor="ctr" horzOverflow="overflow">
                    <a:lnL cap="flat">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1022350" rtl="0" eaLnBrk="1" fontAlgn="base" latinLnBrk="0" hangingPunct="1">
                        <a:lnSpc>
                          <a:spcPct val="120000"/>
                        </a:lnSpc>
                        <a:spcBef>
                          <a:spcPct val="0"/>
                        </a:spcBef>
                        <a:spcAft>
                          <a:spcPct val="0"/>
                        </a:spcAft>
                        <a:buClrTx/>
                        <a:buSzTx/>
                        <a:buFontTx/>
                        <a:buNone/>
                        <a:tabLst/>
                      </a:pPr>
                      <a:r>
                        <a:rPr kumimoji="0" lang="en-GB" sz="2000" b="0" i="0" u="none" strike="noStrike" cap="none" normalizeH="0" baseline="0" smtClean="0">
                          <a:ln>
                            <a:noFill/>
                          </a:ln>
                          <a:solidFill>
                            <a:schemeClr val="tx1"/>
                          </a:solidFill>
                          <a:effectLst/>
                          <a:latin typeface="Arial" pitchFamily="34" charset="0"/>
                        </a:rPr>
                        <a:t>0.3 - 0.8 kg/cap</a:t>
                      </a:r>
                      <a:r>
                        <a:rPr kumimoji="0" lang="en-US" sz="2000" b="0" i="0" u="none" strike="noStrike" cap="none" normalizeH="0" baseline="0" smtClean="0">
                          <a:ln>
                            <a:noFill/>
                          </a:ln>
                          <a:solidFill>
                            <a:schemeClr val="tx1"/>
                          </a:solidFill>
                          <a:effectLst/>
                          <a:latin typeface="Arial" pitchFamily="34" charset="0"/>
                          <a:cs typeface="Arial" pitchFamily="34" charset="0"/>
                        </a:rPr>
                        <a:t>·</a:t>
                      </a:r>
                      <a:r>
                        <a:rPr kumimoji="0" lang="en-GB" sz="2000" b="0" i="0" u="none" strike="noStrike" cap="none" normalizeH="0" baseline="0" smtClean="0">
                          <a:ln>
                            <a:noFill/>
                          </a:ln>
                          <a:solidFill>
                            <a:schemeClr val="tx1"/>
                          </a:solidFill>
                          <a:effectLst/>
                          <a:latin typeface="Arial" pitchFamily="34" charset="0"/>
                        </a:rPr>
                        <a:t>yr</a:t>
                      </a:r>
                    </a:p>
                  </a:txBody>
                  <a:tcPr marL="91428" marR="91428" marT="45716" marB="45716" anchor="ct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1022350" rtl="0" eaLnBrk="1" fontAlgn="base" latinLnBrk="0" hangingPunct="1">
                        <a:lnSpc>
                          <a:spcPct val="120000"/>
                        </a:lnSpc>
                        <a:spcBef>
                          <a:spcPct val="0"/>
                        </a:spcBef>
                        <a:spcAft>
                          <a:spcPct val="0"/>
                        </a:spcAft>
                        <a:buClrTx/>
                        <a:buSzTx/>
                        <a:buFontTx/>
                        <a:buNone/>
                        <a:tabLst/>
                      </a:pPr>
                      <a:r>
                        <a:rPr kumimoji="0" lang="en-GB" sz="2000" b="0" i="0" u="none" strike="noStrike" cap="none" normalizeH="0" baseline="0" smtClean="0">
                          <a:ln>
                            <a:noFill/>
                          </a:ln>
                          <a:solidFill>
                            <a:schemeClr val="tx1"/>
                          </a:solidFill>
                          <a:effectLst/>
                          <a:latin typeface="Arial" pitchFamily="34" charset="0"/>
                        </a:rPr>
                        <a:t>10%**</a:t>
                      </a:r>
                    </a:p>
                  </a:txBody>
                  <a:tcPr marL="91428" marR="91428" marT="45716" marB="45716" anchor="ct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1022350" rtl="0" eaLnBrk="1" fontAlgn="base" latinLnBrk="0" hangingPunct="1">
                        <a:lnSpc>
                          <a:spcPct val="120000"/>
                        </a:lnSpc>
                        <a:spcBef>
                          <a:spcPct val="0"/>
                        </a:spcBef>
                        <a:spcAft>
                          <a:spcPct val="0"/>
                        </a:spcAft>
                        <a:buClrTx/>
                        <a:buSzTx/>
                        <a:buFontTx/>
                        <a:buNone/>
                        <a:tabLst/>
                      </a:pPr>
                      <a:r>
                        <a:rPr kumimoji="0" lang="en-GB" sz="2000" b="0" i="0" u="none" strike="noStrike" cap="none" normalizeH="0" baseline="0" smtClean="0">
                          <a:ln>
                            <a:noFill/>
                          </a:ln>
                          <a:solidFill>
                            <a:schemeClr val="tx1"/>
                          </a:solidFill>
                          <a:effectLst/>
                          <a:latin typeface="Arial" pitchFamily="34" charset="0"/>
                        </a:rPr>
                        <a:t>60%</a:t>
                      </a:r>
                    </a:p>
                  </a:txBody>
                  <a:tcPr marL="91428" marR="91428" marT="45716" marB="45716" anchor="ct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1022350" rtl="0" eaLnBrk="1" fontAlgn="base" latinLnBrk="0" hangingPunct="1">
                        <a:lnSpc>
                          <a:spcPct val="120000"/>
                        </a:lnSpc>
                        <a:spcBef>
                          <a:spcPct val="0"/>
                        </a:spcBef>
                        <a:spcAft>
                          <a:spcPct val="0"/>
                        </a:spcAft>
                        <a:buClrTx/>
                        <a:buSzTx/>
                        <a:buFontTx/>
                        <a:buNone/>
                        <a:tabLst/>
                      </a:pPr>
                      <a:r>
                        <a:rPr kumimoji="0" lang="en-GB" sz="2000" b="0" i="0" u="none" strike="noStrike" cap="none" normalizeH="0" baseline="0" smtClean="0">
                          <a:ln>
                            <a:noFill/>
                          </a:ln>
                          <a:solidFill>
                            <a:schemeClr val="tx1"/>
                          </a:solidFill>
                          <a:effectLst/>
                          <a:latin typeface="Arial" pitchFamily="34" charset="0"/>
                        </a:rPr>
                        <a:t>30%</a:t>
                      </a:r>
                    </a:p>
                  </a:txBody>
                  <a:tcPr marL="91428" marR="91428" marT="45716" marB="45716" anchor="ctr" horzOverflow="overflow">
                    <a:lnL>
                      <a:noFill/>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822991">
                <a:tc>
                  <a:txBody>
                    <a:bodyPr/>
                    <a:lstStyle/>
                    <a:p>
                      <a:pPr marL="0" marR="0" lvl="0" indent="0" algn="l" defTabSz="1022350" rtl="0" eaLnBrk="1" fontAlgn="base" latinLnBrk="0" hangingPunct="1">
                        <a:lnSpc>
                          <a:spcPct val="120000"/>
                        </a:lnSpc>
                        <a:spcBef>
                          <a:spcPct val="0"/>
                        </a:spcBef>
                        <a:spcAft>
                          <a:spcPct val="0"/>
                        </a:spcAft>
                        <a:buClrTx/>
                        <a:buSzTx/>
                        <a:buFontTx/>
                        <a:buNone/>
                        <a:tabLst/>
                      </a:pPr>
                      <a:r>
                        <a:rPr kumimoji="0" lang="en-GB" sz="1800" b="0" i="0" u="none" strike="noStrike" cap="none" normalizeH="0" baseline="0" smtClean="0">
                          <a:ln>
                            <a:noFill/>
                          </a:ln>
                          <a:solidFill>
                            <a:schemeClr val="tx1"/>
                          </a:solidFill>
                          <a:effectLst/>
                          <a:latin typeface="Arial" pitchFamily="34" charset="0"/>
                        </a:rPr>
                        <a:t>Potassium</a:t>
                      </a:r>
                    </a:p>
                  </a:txBody>
                  <a:tcPr marL="91428" marR="91428" marT="45716" marB="45716" anchor="ctr" horzOverflow="overflow">
                    <a:lnL cap="flat">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1022350" rtl="0" eaLnBrk="1" fontAlgn="base" latinLnBrk="0" hangingPunct="1">
                        <a:lnSpc>
                          <a:spcPct val="120000"/>
                        </a:lnSpc>
                        <a:spcBef>
                          <a:spcPct val="0"/>
                        </a:spcBef>
                        <a:spcAft>
                          <a:spcPct val="0"/>
                        </a:spcAft>
                        <a:buClrTx/>
                        <a:buSzTx/>
                        <a:buFontTx/>
                        <a:buNone/>
                        <a:tabLst/>
                      </a:pPr>
                      <a:r>
                        <a:rPr kumimoji="0" lang="en-GB" sz="2000" b="0" i="0" u="none" strike="noStrike" cap="none" normalizeH="0" baseline="0" smtClean="0">
                          <a:ln>
                            <a:noFill/>
                          </a:ln>
                          <a:solidFill>
                            <a:schemeClr val="tx1"/>
                          </a:solidFill>
                          <a:effectLst/>
                          <a:latin typeface="Arial" pitchFamily="34" charset="0"/>
                        </a:rPr>
                        <a:t>1.4 - 2.0 kg/cap</a:t>
                      </a:r>
                      <a:r>
                        <a:rPr kumimoji="0" lang="en-US" sz="2000" b="0" i="0" u="none" strike="noStrike" cap="none" normalizeH="0" baseline="0" smtClean="0">
                          <a:ln>
                            <a:noFill/>
                          </a:ln>
                          <a:solidFill>
                            <a:schemeClr val="tx1"/>
                          </a:solidFill>
                          <a:effectLst/>
                          <a:latin typeface="Arial" pitchFamily="34" charset="0"/>
                          <a:cs typeface="Arial" pitchFamily="34" charset="0"/>
                        </a:rPr>
                        <a:t>·</a:t>
                      </a:r>
                      <a:r>
                        <a:rPr kumimoji="0" lang="en-GB" sz="2000" b="0" i="0" u="none" strike="noStrike" cap="none" normalizeH="0" baseline="0" smtClean="0">
                          <a:ln>
                            <a:noFill/>
                          </a:ln>
                          <a:solidFill>
                            <a:schemeClr val="tx1"/>
                          </a:solidFill>
                          <a:effectLst/>
                          <a:latin typeface="Arial" pitchFamily="34" charset="0"/>
                        </a:rPr>
                        <a:t>yr</a:t>
                      </a:r>
                    </a:p>
                  </a:txBody>
                  <a:tcPr marL="91428" marR="91428" marT="45716" marB="45716" anchor="ct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1022350" rtl="0" eaLnBrk="1" fontAlgn="base" latinLnBrk="0" hangingPunct="1">
                        <a:lnSpc>
                          <a:spcPct val="120000"/>
                        </a:lnSpc>
                        <a:spcBef>
                          <a:spcPct val="0"/>
                        </a:spcBef>
                        <a:spcAft>
                          <a:spcPct val="0"/>
                        </a:spcAft>
                        <a:buClrTx/>
                        <a:buSzTx/>
                        <a:buFontTx/>
                        <a:buNone/>
                        <a:tabLst/>
                      </a:pPr>
                      <a:r>
                        <a:rPr kumimoji="0" lang="en-GB" sz="2000" b="0" i="0" u="none" strike="noStrike" cap="none" normalizeH="0" baseline="0" smtClean="0">
                          <a:ln>
                            <a:noFill/>
                          </a:ln>
                          <a:solidFill>
                            <a:schemeClr val="tx1"/>
                          </a:solidFill>
                          <a:effectLst/>
                          <a:latin typeface="Arial" pitchFamily="34" charset="0"/>
                        </a:rPr>
                        <a:t>34%</a:t>
                      </a:r>
                    </a:p>
                  </a:txBody>
                  <a:tcPr marL="91428" marR="91428" marT="45716" marB="45716" anchor="ct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1022350" rtl="0" eaLnBrk="1" fontAlgn="base" latinLnBrk="0" hangingPunct="1">
                        <a:lnSpc>
                          <a:spcPct val="120000"/>
                        </a:lnSpc>
                        <a:spcBef>
                          <a:spcPct val="0"/>
                        </a:spcBef>
                        <a:spcAft>
                          <a:spcPct val="0"/>
                        </a:spcAft>
                        <a:buClrTx/>
                        <a:buSzTx/>
                        <a:buFontTx/>
                        <a:buNone/>
                        <a:tabLst/>
                      </a:pPr>
                      <a:r>
                        <a:rPr kumimoji="0" lang="en-GB" sz="2000" b="0" i="0" u="none" strike="noStrike" cap="none" normalizeH="0" baseline="0" smtClean="0">
                          <a:ln>
                            <a:noFill/>
                          </a:ln>
                          <a:solidFill>
                            <a:schemeClr val="tx1"/>
                          </a:solidFill>
                          <a:effectLst/>
                          <a:latin typeface="Arial" pitchFamily="34" charset="0"/>
                        </a:rPr>
                        <a:t>54%</a:t>
                      </a:r>
                    </a:p>
                  </a:txBody>
                  <a:tcPr marL="91428" marR="91428" marT="45716" marB="45716" anchor="ct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1022350" rtl="0" eaLnBrk="1" fontAlgn="base" latinLnBrk="0" hangingPunct="1">
                        <a:lnSpc>
                          <a:spcPct val="120000"/>
                        </a:lnSpc>
                        <a:spcBef>
                          <a:spcPct val="0"/>
                        </a:spcBef>
                        <a:spcAft>
                          <a:spcPct val="0"/>
                        </a:spcAft>
                        <a:buClrTx/>
                        <a:buSzTx/>
                        <a:buFontTx/>
                        <a:buNone/>
                        <a:tabLst/>
                      </a:pPr>
                      <a:r>
                        <a:rPr kumimoji="0" lang="en-GB" sz="2000" b="0" i="0" u="none" strike="noStrike" cap="none" normalizeH="0" baseline="0" smtClean="0">
                          <a:ln>
                            <a:noFill/>
                          </a:ln>
                          <a:solidFill>
                            <a:schemeClr val="tx1"/>
                          </a:solidFill>
                          <a:effectLst/>
                          <a:latin typeface="Arial" pitchFamily="34" charset="0"/>
                        </a:rPr>
                        <a:t>12%</a:t>
                      </a:r>
                    </a:p>
                  </a:txBody>
                  <a:tcPr marL="91428" marR="91428" marT="45716" marB="45716" anchor="ctr" horzOverflow="overflow">
                    <a:lnL>
                      <a:noFill/>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749835">
                <a:tc>
                  <a:txBody>
                    <a:bodyPr/>
                    <a:lstStyle/>
                    <a:p>
                      <a:pPr marL="0" marR="0" lvl="0" indent="0" algn="l" defTabSz="1022350" rtl="0" eaLnBrk="1" fontAlgn="base" latinLnBrk="0" hangingPunct="1">
                        <a:lnSpc>
                          <a:spcPct val="120000"/>
                        </a:lnSpc>
                        <a:spcBef>
                          <a:spcPct val="0"/>
                        </a:spcBef>
                        <a:spcAft>
                          <a:spcPct val="0"/>
                        </a:spcAft>
                        <a:buClrTx/>
                        <a:buSzTx/>
                        <a:buFontTx/>
                        <a:buNone/>
                        <a:tabLst/>
                      </a:pPr>
                      <a:r>
                        <a:rPr kumimoji="0" lang="en-GB" sz="1800" b="0" i="0" u="none" strike="noStrike" cap="none" normalizeH="0" baseline="0" dirty="0" smtClean="0">
                          <a:ln>
                            <a:noFill/>
                          </a:ln>
                          <a:solidFill>
                            <a:schemeClr val="tx1"/>
                          </a:solidFill>
                          <a:effectLst/>
                          <a:latin typeface="Arial" pitchFamily="34" charset="0"/>
                        </a:rPr>
                        <a:t>COD (organic material)</a:t>
                      </a:r>
                    </a:p>
                  </a:txBody>
                  <a:tcPr marL="91428" marR="91428" marT="45716" marB="45716" anchor="ctr" horzOverflow="overflow">
                    <a:lnL cap="flat">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1022350" rtl="0" eaLnBrk="1" fontAlgn="base" latinLnBrk="0" hangingPunct="1">
                        <a:lnSpc>
                          <a:spcPct val="120000"/>
                        </a:lnSpc>
                        <a:spcBef>
                          <a:spcPct val="0"/>
                        </a:spcBef>
                        <a:spcAft>
                          <a:spcPct val="0"/>
                        </a:spcAft>
                        <a:buClrTx/>
                        <a:buSzTx/>
                        <a:buFontTx/>
                        <a:buNone/>
                        <a:tabLst/>
                      </a:pPr>
                      <a:r>
                        <a:rPr kumimoji="0" lang="en-GB" sz="2000" b="0" i="0" u="none" strike="noStrike" cap="none" normalizeH="0" baseline="0" smtClean="0">
                          <a:ln>
                            <a:noFill/>
                          </a:ln>
                          <a:solidFill>
                            <a:schemeClr val="tx1"/>
                          </a:solidFill>
                          <a:effectLst/>
                          <a:latin typeface="Arial" pitchFamily="34" charset="0"/>
                        </a:rPr>
                        <a:t>30kg/cap</a:t>
                      </a:r>
                      <a:r>
                        <a:rPr kumimoji="0" lang="en-US" sz="2000" b="0" i="0" u="none" strike="noStrike" cap="none" normalizeH="0" baseline="0" smtClean="0">
                          <a:ln>
                            <a:noFill/>
                          </a:ln>
                          <a:solidFill>
                            <a:schemeClr val="tx1"/>
                          </a:solidFill>
                          <a:effectLst/>
                          <a:latin typeface="Arial" pitchFamily="34" charset="0"/>
                          <a:cs typeface="Arial" pitchFamily="34" charset="0"/>
                        </a:rPr>
                        <a:t>·</a:t>
                      </a:r>
                      <a:r>
                        <a:rPr kumimoji="0" lang="en-GB" sz="2000" b="0" i="0" u="none" strike="noStrike" cap="none" normalizeH="0" baseline="0" smtClean="0">
                          <a:ln>
                            <a:noFill/>
                          </a:ln>
                          <a:solidFill>
                            <a:schemeClr val="tx1"/>
                          </a:solidFill>
                          <a:effectLst/>
                          <a:latin typeface="Arial" pitchFamily="34" charset="0"/>
                        </a:rPr>
                        <a:t>yr</a:t>
                      </a:r>
                    </a:p>
                  </a:txBody>
                  <a:tcPr marL="91428" marR="91428" marT="45716" marB="45716" anchor="ct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1022350" rtl="0" eaLnBrk="1" fontAlgn="base" latinLnBrk="0" hangingPunct="1">
                        <a:lnSpc>
                          <a:spcPct val="120000"/>
                        </a:lnSpc>
                        <a:spcBef>
                          <a:spcPct val="0"/>
                        </a:spcBef>
                        <a:spcAft>
                          <a:spcPct val="0"/>
                        </a:spcAft>
                        <a:buClrTx/>
                        <a:buSzTx/>
                        <a:buFontTx/>
                        <a:buNone/>
                        <a:tabLst/>
                      </a:pPr>
                      <a:r>
                        <a:rPr kumimoji="0" lang="en-GB" sz="2000" b="0" i="0" u="none" strike="noStrike" cap="none" normalizeH="0" baseline="0" smtClean="0">
                          <a:ln>
                            <a:noFill/>
                          </a:ln>
                          <a:solidFill>
                            <a:schemeClr val="tx1"/>
                          </a:solidFill>
                          <a:effectLst/>
                          <a:latin typeface="Arial" pitchFamily="34" charset="0"/>
                        </a:rPr>
                        <a:t>41%</a:t>
                      </a:r>
                    </a:p>
                  </a:txBody>
                  <a:tcPr marL="91428" marR="91428" marT="45716" marB="45716" anchor="ct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1022350" rtl="0" eaLnBrk="1" fontAlgn="base" latinLnBrk="0" hangingPunct="1">
                        <a:lnSpc>
                          <a:spcPct val="120000"/>
                        </a:lnSpc>
                        <a:spcBef>
                          <a:spcPct val="0"/>
                        </a:spcBef>
                        <a:spcAft>
                          <a:spcPct val="0"/>
                        </a:spcAft>
                        <a:buClrTx/>
                        <a:buSzTx/>
                        <a:buFontTx/>
                        <a:buNone/>
                        <a:tabLst/>
                      </a:pPr>
                      <a:r>
                        <a:rPr kumimoji="0" lang="en-GB" sz="2000" b="0" i="0" u="none" strike="noStrike" cap="none" normalizeH="0" baseline="0" smtClean="0">
                          <a:ln>
                            <a:noFill/>
                          </a:ln>
                          <a:solidFill>
                            <a:schemeClr val="tx1"/>
                          </a:solidFill>
                          <a:effectLst/>
                          <a:latin typeface="Arial" pitchFamily="34" charset="0"/>
                        </a:rPr>
                        <a:t>12%</a:t>
                      </a:r>
                    </a:p>
                  </a:txBody>
                  <a:tcPr marL="91428" marR="91428" marT="45716" marB="45716" anchor="ct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1022350" rtl="0" eaLnBrk="1" fontAlgn="base" latinLnBrk="0" hangingPunct="1">
                        <a:lnSpc>
                          <a:spcPct val="120000"/>
                        </a:lnSpc>
                        <a:spcBef>
                          <a:spcPct val="0"/>
                        </a:spcBef>
                        <a:spcAft>
                          <a:spcPct val="0"/>
                        </a:spcAft>
                        <a:buClrTx/>
                        <a:buSzTx/>
                        <a:buFontTx/>
                        <a:buNone/>
                        <a:tabLst/>
                      </a:pPr>
                      <a:r>
                        <a:rPr kumimoji="0" lang="en-GB" sz="2000" b="0" i="0" u="none" strike="noStrike" cap="none" normalizeH="0" baseline="0" smtClean="0">
                          <a:ln>
                            <a:noFill/>
                          </a:ln>
                          <a:solidFill>
                            <a:schemeClr val="tx1"/>
                          </a:solidFill>
                          <a:effectLst/>
                          <a:latin typeface="Arial" pitchFamily="34" charset="0"/>
                        </a:rPr>
                        <a:t>47%</a:t>
                      </a:r>
                    </a:p>
                  </a:txBody>
                  <a:tcPr marL="91428" marR="91428" marT="45716" marB="45716" anchor="ctr" horzOverflow="overflow">
                    <a:lnL>
                      <a:noFill/>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749835">
                <a:tc>
                  <a:txBody>
                    <a:bodyPr/>
                    <a:lstStyle/>
                    <a:p>
                      <a:pPr marL="0" marR="0" lvl="0" indent="0" algn="l" defTabSz="1022350" rtl="0" eaLnBrk="1" fontAlgn="base" latinLnBrk="0" hangingPunct="1">
                        <a:lnSpc>
                          <a:spcPct val="120000"/>
                        </a:lnSpc>
                        <a:spcBef>
                          <a:spcPct val="0"/>
                        </a:spcBef>
                        <a:spcAft>
                          <a:spcPct val="0"/>
                        </a:spcAft>
                        <a:buClrTx/>
                        <a:buSzTx/>
                        <a:buFontTx/>
                        <a:buNone/>
                        <a:tabLst/>
                      </a:pPr>
                      <a:r>
                        <a:rPr kumimoji="0" lang="en-GB" sz="1800" b="0" i="0" u="none" strike="noStrike" cap="none" normalizeH="0" baseline="0" smtClean="0">
                          <a:ln>
                            <a:noFill/>
                          </a:ln>
                          <a:solidFill>
                            <a:schemeClr val="tx1"/>
                          </a:solidFill>
                          <a:effectLst/>
                          <a:latin typeface="Arial" pitchFamily="34" charset="0"/>
                        </a:rPr>
                        <a:t>Faecal coliforms</a:t>
                      </a:r>
                    </a:p>
                  </a:txBody>
                  <a:tcPr marL="91428" marR="91428" marT="45716" marB="45716" anchor="ctr" horzOverflow="overflow">
                    <a:lnL cap="flat">
                      <a:noFill/>
                    </a:lnL>
                    <a:lnR>
                      <a:noFill/>
                    </a:lnR>
                    <a:lnT w="12700" cap="flat" cmpd="sng" algn="ctr">
                      <a:solidFill>
                        <a:schemeClr val="tx1"/>
                      </a:solidFill>
                      <a:prstDash val="solid"/>
                      <a:round/>
                      <a:headEnd type="none" w="med" len="med"/>
                      <a:tailEnd type="none" w="med" len="med"/>
                    </a:lnT>
                    <a:lnB cap="flat">
                      <a:noFill/>
                    </a:lnB>
                    <a:lnTlToBr>
                      <a:noFill/>
                    </a:lnTlToBr>
                    <a:lnBlToTr>
                      <a:noFill/>
                    </a:lnBlToTr>
                    <a:solidFill>
                      <a:schemeClr val="accent1"/>
                    </a:solidFill>
                  </a:tcPr>
                </a:tc>
                <a:tc>
                  <a:txBody>
                    <a:bodyPr/>
                    <a:lstStyle/>
                    <a:p>
                      <a:pPr marL="0" marR="0" lvl="0" indent="0" algn="ctr" defTabSz="1022350" rtl="0" eaLnBrk="1" fontAlgn="base" latinLnBrk="0" hangingPunct="1">
                        <a:lnSpc>
                          <a:spcPct val="120000"/>
                        </a:lnSpc>
                        <a:spcBef>
                          <a:spcPct val="0"/>
                        </a:spcBef>
                        <a:spcAft>
                          <a:spcPct val="0"/>
                        </a:spcAft>
                        <a:buClrTx/>
                        <a:buSzTx/>
                        <a:buFontTx/>
                        <a:buNone/>
                        <a:tabLst/>
                      </a:pPr>
                      <a:r>
                        <a:rPr kumimoji="0" lang="en-GB" sz="2000" b="0" i="0" u="none" strike="noStrike" cap="none" normalizeH="0" baseline="0" smtClean="0">
                          <a:ln>
                            <a:noFill/>
                          </a:ln>
                          <a:solidFill>
                            <a:schemeClr val="tx1"/>
                          </a:solidFill>
                          <a:effectLst/>
                          <a:latin typeface="Arial" pitchFamily="34" charset="0"/>
                        </a:rPr>
                        <a:t>-</a:t>
                      </a:r>
                    </a:p>
                  </a:txBody>
                  <a:tcPr marL="91428" marR="91428" marT="45716" marB="45716" anchor="ctr" horzOverflow="overflow">
                    <a:lnL>
                      <a:noFill/>
                    </a:lnL>
                    <a:lnR>
                      <a:noFill/>
                    </a:lnR>
                    <a:lnT w="12700"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p>
                      <a:pPr marL="0" marR="0" lvl="0" indent="0" algn="ctr" defTabSz="1022350" rtl="0" eaLnBrk="1" fontAlgn="base" latinLnBrk="0" hangingPunct="1">
                        <a:lnSpc>
                          <a:spcPct val="120000"/>
                        </a:lnSpc>
                        <a:spcBef>
                          <a:spcPct val="0"/>
                        </a:spcBef>
                        <a:spcAft>
                          <a:spcPct val="0"/>
                        </a:spcAft>
                        <a:buClrTx/>
                        <a:buSzTx/>
                        <a:buFontTx/>
                        <a:buNone/>
                        <a:tabLst/>
                      </a:pPr>
                      <a:r>
                        <a:rPr kumimoji="0" lang="en-GB" sz="2000" b="0" i="0" u="none" strike="noStrike" cap="none" normalizeH="0" baseline="0" smtClean="0">
                          <a:ln>
                            <a:noFill/>
                          </a:ln>
                          <a:solidFill>
                            <a:schemeClr val="tx1"/>
                          </a:solidFill>
                          <a:effectLst/>
                          <a:latin typeface="Arial" pitchFamily="34" charset="0"/>
                        </a:rPr>
                        <a:t>10</a:t>
                      </a:r>
                      <a:r>
                        <a:rPr kumimoji="0" lang="en-GB" sz="2000" b="0" i="0" u="none" strike="noStrike" cap="none" normalizeH="0" baseline="30000" smtClean="0">
                          <a:ln>
                            <a:noFill/>
                          </a:ln>
                          <a:solidFill>
                            <a:schemeClr val="tx1"/>
                          </a:solidFill>
                          <a:effectLst/>
                          <a:latin typeface="Arial" pitchFamily="34" charset="0"/>
                        </a:rPr>
                        <a:t>4</a:t>
                      </a:r>
                      <a:r>
                        <a:rPr kumimoji="0" lang="en-GB" sz="2000" b="0" i="0" u="none" strike="noStrike" cap="none" normalizeH="0" baseline="0" smtClean="0">
                          <a:ln>
                            <a:noFill/>
                          </a:ln>
                          <a:solidFill>
                            <a:schemeClr val="tx1"/>
                          </a:solidFill>
                          <a:effectLst/>
                          <a:latin typeface="Arial" pitchFamily="34" charset="0"/>
                        </a:rPr>
                        <a:t>-10</a:t>
                      </a:r>
                      <a:r>
                        <a:rPr kumimoji="0" lang="en-GB" sz="2000" b="0" i="0" u="none" strike="noStrike" cap="none" normalizeH="0" baseline="30000" smtClean="0">
                          <a:ln>
                            <a:noFill/>
                          </a:ln>
                          <a:solidFill>
                            <a:schemeClr val="tx1"/>
                          </a:solidFill>
                          <a:effectLst/>
                          <a:latin typeface="Arial" pitchFamily="34" charset="0"/>
                        </a:rPr>
                        <a:t>6</a:t>
                      </a:r>
                      <a:r>
                        <a:rPr kumimoji="0" lang="en-GB" sz="2000" b="0" i="0" u="none" strike="noStrike" cap="none" normalizeH="0" baseline="0" smtClean="0">
                          <a:ln>
                            <a:noFill/>
                          </a:ln>
                          <a:solidFill>
                            <a:schemeClr val="tx1"/>
                          </a:solidFill>
                          <a:effectLst/>
                          <a:latin typeface="Arial" pitchFamily="34" charset="0"/>
                        </a:rPr>
                        <a:t> /100ml</a:t>
                      </a:r>
                    </a:p>
                  </a:txBody>
                  <a:tcPr marL="91428" marR="91428" marT="45716" marB="45716" anchor="ctr" horzOverflow="overflow">
                    <a:lnL>
                      <a:noFill/>
                    </a:lnL>
                    <a:lnR>
                      <a:noFill/>
                    </a:lnR>
                    <a:lnT w="12700"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p>
                      <a:pPr marL="0" marR="0" lvl="0" indent="0" algn="ctr" defTabSz="1022350" rtl="0" eaLnBrk="1" fontAlgn="base" latinLnBrk="0" hangingPunct="1">
                        <a:lnSpc>
                          <a:spcPct val="120000"/>
                        </a:lnSpc>
                        <a:spcBef>
                          <a:spcPct val="0"/>
                        </a:spcBef>
                        <a:spcAft>
                          <a:spcPct val="0"/>
                        </a:spcAft>
                        <a:buClrTx/>
                        <a:buSzTx/>
                        <a:buFontTx/>
                        <a:buNone/>
                        <a:tabLst/>
                      </a:pPr>
                      <a:r>
                        <a:rPr kumimoji="0" lang="en-GB" sz="2000" b="0" i="0" u="none" strike="noStrike" cap="none" normalizeH="0" baseline="0" smtClean="0">
                          <a:ln>
                            <a:noFill/>
                          </a:ln>
                          <a:solidFill>
                            <a:schemeClr val="tx1"/>
                          </a:solidFill>
                          <a:effectLst/>
                          <a:latin typeface="Arial" pitchFamily="34" charset="0"/>
                        </a:rPr>
                        <a:t>0*</a:t>
                      </a:r>
                    </a:p>
                  </a:txBody>
                  <a:tcPr marL="91428" marR="91428" marT="45716" marB="45716" anchor="ctr" horzOverflow="overflow">
                    <a:lnL>
                      <a:noFill/>
                    </a:lnL>
                    <a:lnR>
                      <a:noFill/>
                    </a:lnR>
                    <a:lnT w="12700"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p>
                      <a:pPr marL="0" marR="0" lvl="0" indent="0" algn="ctr" defTabSz="1022350" rtl="0" eaLnBrk="1" fontAlgn="base" latinLnBrk="0" hangingPunct="1">
                        <a:lnSpc>
                          <a:spcPct val="120000"/>
                        </a:lnSpc>
                        <a:spcBef>
                          <a:spcPct val="0"/>
                        </a:spcBef>
                        <a:spcAft>
                          <a:spcPct val="0"/>
                        </a:spcAft>
                        <a:buClrTx/>
                        <a:buSzTx/>
                        <a:buFontTx/>
                        <a:buNone/>
                        <a:tabLst/>
                      </a:pPr>
                      <a:r>
                        <a:rPr kumimoji="0" lang="en-GB" sz="2000" b="0" i="0" u="none" strike="noStrike" cap="none" normalizeH="0" baseline="0" smtClean="0">
                          <a:ln>
                            <a:noFill/>
                          </a:ln>
                          <a:solidFill>
                            <a:schemeClr val="tx1"/>
                          </a:solidFill>
                          <a:effectLst/>
                          <a:latin typeface="Arial" pitchFamily="34" charset="0"/>
                        </a:rPr>
                        <a:t>10</a:t>
                      </a:r>
                      <a:r>
                        <a:rPr kumimoji="0" lang="en-GB" sz="2000" b="0" i="0" u="none" strike="noStrike" cap="none" normalizeH="0" baseline="30000" smtClean="0">
                          <a:ln>
                            <a:noFill/>
                          </a:ln>
                          <a:solidFill>
                            <a:schemeClr val="tx1"/>
                          </a:solidFill>
                          <a:effectLst/>
                          <a:latin typeface="Arial" pitchFamily="34" charset="0"/>
                        </a:rPr>
                        <a:t>7</a:t>
                      </a:r>
                      <a:r>
                        <a:rPr kumimoji="0" lang="en-GB" sz="2000" b="0" i="0" u="none" strike="noStrike" cap="none" normalizeH="0" baseline="0" smtClean="0">
                          <a:ln>
                            <a:noFill/>
                          </a:ln>
                          <a:solidFill>
                            <a:schemeClr val="tx1"/>
                          </a:solidFill>
                          <a:effectLst/>
                          <a:latin typeface="Arial" pitchFamily="34" charset="0"/>
                        </a:rPr>
                        <a:t>-10</a:t>
                      </a:r>
                      <a:r>
                        <a:rPr kumimoji="0" lang="en-GB" sz="2000" b="0" i="0" u="none" strike="noStrike" cap="none" normalizeH="0" baseline="30000" smtClean="0">
                          <a:ln>
                            <a:noFill/>
                          </a:ln>
                          <a:solidFill>
                            <a:schemeClr val="tx1"/>
                          </a:solidFill>
                          <a:effectLst/>
                          <a:latin typeface="Arial" pitchFamily="34" charset="0"/>
                        </a:rPr>
                        <a:t>9</a:t>
                      </a:r>
                      <a:r>
                        <a:rPr kumimoji="0" lang="en-GB" sz="2000" b="0" i="0" u="none" strike="noStrike" cap="none" normalizeH="0" baseline="0" smtClean="0">
                          <a:ln>
                            <a:noFill/>
                          </a:ln>
                          <a:solidFill>
                            <a:schemeClr val="tx1"/>
                          </a:solidFill>
                          <a:effectLst/>
                          <a:latin typeface="Arial" pitchFamily="34" charset="0"/>
                        </a:rPr>
                        <a:t> /100ml</a:t>
                      </a:r>
                    </a:p>
                  </a:txBody>
                  <a:tcPr marL="91428" marR="91428" marT="45716" marB="45716" anchor="ctr" horzOverflow="overflow">
                    <a:lnL>
                      <a:noFill/>
                    </a:lnL>
                    <a:lnR cap="flat">
                      <a:noFill/>
                    </a:lnR>
                    <a:lnT w="12700" cap="flat" cmpd="sng" algn="ctr">
                      <a:solidFill>
                        <a:schemeClr val="tx1"/>
                      </a:solidFill>
                      <a:prstDash val="solid"/>
                      <a:round/>
                      <a:headEnd type="none" w="med" len="med"/>
                      <a:tailEnd type="none" w="med" len="med"/>
                    </a:lnT>
                    <a:lnB cap="flat">
                      <a:noFill/>
                    </a:lnB>
                    <a:lnTlToBr>
                      <a:noFill/>
                    </a:lnTlToBr>
                    <a:lnBlToTr>
                      <a:noFill/>
                    </a:lnBlToTr>
                    <a:noFill/>
                  </a:tcPr>
                </a:tc>
              </a:tr>
            </a:tbl>
          </a:graphicData>
        </a:graphic>
      </p:graphicFrame>
      <p:sp>
        <p:nvSpPr>
          <p:cNvPr id="11313" name="Text Box 72"/>
          <p:cNvSpPr txBox="1">
            <a:spLocks noChangeArrowheads="1"/>
          </p:cNvSpPr>
          <p:nvPr/>
        </p:nvSpPr>
        <p:spPr bwMode="auto">
          <a:xfrm>
            <a:off x="95250" y="5924550"/>
            <a:ext cx="7459663" cy="82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28" tIns="45714" rIns="91428" bIns="45714">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GB" altLang="en-US" sz="1600">
                <a:ea typeface="MS PGothic" panose="020B0600070205080204" pitchFamily="34" charset="-128"/>
              </a:rPr>
              <a:t>* healthy people</a:t>
            </a:r>
          </a:p>
          <a:p>
            <a:r>
              <a:rPr lang="en-GB" altLang="en-US" sz="1600">
                <a:ea typeface="MS PGothic" panose="020B0600070205080204" pitchFamily="34" charset="-128"/>
              </a:rPr>
              <a:t>** can be as high as 50%, depending on washing and dish-washing powder used</a:t>
            </a:r>
          </a:p>
          <a:p>
            <a:r>
              <a:rPr lang="en-GB" altLang="en-US" sz="1600">
                <a:ea typeface="MS PGothic" panose="020B0600070205080204" pitchFamily="34" charset="-128"/>
              </a:rPr>
              <a:t>*** values representative for industrialized countries</a:t>
            </a:r>
          </a:p>
        </p:txBody>
      </p:sp>
      <p:sp>
        <p:nvSpPr>
          <p:cNvPr id="11314" name="Rectangle 73"/>
          <p:cNvSpPr>
            <a:spLocks noGrp="1" noChangeArrowheads="1"/>
          </p:cNvSpPr>
          <p:nvPr>
            <p:ph type="title"/>
          </p:nvPr>
        </p:nvSpPr>
        <p:spPr>
          <a:xfrm>
            <a:off x="609600" y="195263"/>
            <a:ext cx="7927975" cy="431800"/>
          </a:xfrm>
          <a:noFill/>
        </p:spPr>
        <p:txBody>
          <a:bodyPr>
            <a:normAutofit fontScale="90000"/>
          </a:bodyPr>
          <a:lstStyle/>
          <a:p>
            <a:pPr eaLnBrk="1" hangingPunct="1"/>
            <a:r>
              <a:rPr lang="en-US" altLang="en-US" dirty="0" smtClean="0"/>
              <a:t>Characteristics of waste products</a:t>
            </a:r>
          </a:p>
        </p:txBody>
      </p:sp>
      <p:sp>
        <p:nvSpPr>
          <p:cNvPr id="11315" name="Text Box 74"/>
          <p:cNvSpPr txBox="1">
            <a:spLocks noChangeArrowheads="1"/>
          </p:cNvSpPr>
          <p:nvPr/>
        </p:nvSpPr>
        <p:spPr bwMode="auto">
          <a:xfrm>
            <a:off x="6748463" y="52388"/>
            <a:ext cx="1966912" cy="13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r"/>
            <a:r>
              <a:rPr lang="de-DE" altLang="en-US" sz="900" b="1">
                <a:solidFill>
                  <a:schemeClr val="bg1"/>
                </a:solidFill>
                <a:latin typeface="TheSerif B5 Plain" pitchFamily="28" charset="0"/>
              </a:rPr>
              <a:t>Introduction</a:t>
            </a:r>
          </a:p>
        </p:txBody>
      </p:sp>
    </p:spTree>
    <p:extLst>
      <p:ext uri="{BB962C8B-B14F-4D97-AF65-F5344CB8AC3E}">
        <p14:creationId xmlns:p14="http://schemas.microsoft.com/office/powerpoint/2010/main" val="247216824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0725"/>
                                        </p:tgtEl>
                                        <p:attrNameLst>
                                          <p:attrName>style.visibility</p:attrName>
                                        </p:attrNameLst>
                                      </p:cBhvr>
                                      <p:to>
                                        <p:strVal val="visible"/>
                                      </p:to>
                                    </p:set>
                                    <p:animEffect transition="in" filter="blinds(horizontal)">
                                      <p:cBhvr>
                                        <p:cTn id="7" dur="500"/>
                                        <p:tgtEl>
                                          <p:spTgt spid="3072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0724"/>
                                        </p:tgtEl>
                                        <p:attrNameLst>
                                          <p:attrName>style.visibility</p:attrName>
                                        </p:attrNameLst>
                                      </p:cBhvr>
                                      <p:to>
                                        <p:strVal val="visible"/>
                                      </p:to>
                                    </p:set>
                                    <p:animEffect transition="in" filter="blinds(horizontal)">
                                      <p:cBhvr>
                                        <p:cTn id="12" dur="500"/>
                                        <p:tgtEl>
                                          <p:spTgt spid="3072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0723"/>
                                        </p:tgtEl>
                                        <p:attrNameLst>
                                          <p:attrName>style.visibility</p:attrName>
                                        </p:attrNameLst>
                                      </p:cBhvr>
                                      <p:to>
                                        <p:strVal val="visible"/>
                                      </p:to>
                                    </p:set>
                                    <p:animEffect transition="in" filter="blinds(horizontal)">
                                      <p:cBhvr>
                                        <p:cTn id="17" dur="500"/>
                                        <p:tgtEl>
                                          <p:spTgt spid="30723"/>
                                        </p:tgtEl>
                                      </p:cBhvr>
                                    </p:animEffect>
                                  </p:childTnLst>
                                </p:cTn>
                              </p:par>
                              <p:par>
                                <p:cTn id="18" presetID="3" presetClass="entr" presetSubtype="10" fill="hold" grpId="0" nodeType="withEffect">
                                  <p:stCondLst>
                                    <p:cond delay="0"/>
                                  </p:stCondLst>
                                  <p:childTnLst>
                                    <p:set>
                                      <p:cBhvr>
                                        <p:cTn id="19" dur="1" fill="hold">
                                          <p:stCondLst>
                                            <p:cond delay="0"/>
                                          </p:stCondLst>
                                        </p:cTn>
                                        <p:tgtEl>
                                          <p:spTgt spid="30722"/>
                                        </p:tgtEl>
                                        <p:attrNameLst>
                                          <p:attrName>style.visibility</p:attrName>
                                        </p:attrNameLst>
                                      </p:cBhvr>
                                      <p:to>
                                        <p:strVal val="visible"/>
                                      </p:to>
                                    </p:set>
                                    <p:animEffect transition="in" filter="blinds(horizontal)">
                                      <p:cBhvr>
                                        <p:cTn id="20" dur="500"/>
                                        <p:tgtEl>
                                          <p:spTgt spid="307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2" grpId="0" animBg="1"/>
      <p:bldP spid="30723" grpId="0" animBg="1"/>
      <p:bldP spid="30724" grpId="0" animBg="1"/>
      <p:bldP spid="30725"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GB" altLang="en-US">
                <a:solidFill>
                  <a:schemeClr val="bg2"/>
                </a:solidFill>
              </a:rPr>
              <a:t>Sandec Training Tool</a:t>
            </a:r>
          </a:p>
        </p:txBody>
      </p:sp>
      <p:sp>
        <p:nvSpPr>
          <p:cNvPr id="32770" name="Rectangle 2"/>
          <p:cNvSpPr>
            <a:spLocks noChangeArrowheads="1"/>
          </p:cNvSpPr>
          <p:nvPr/>
        </p:nvSpPr>
        <p:spPr bwMode="auto">
          <a:xfrm>
            <a:off x="1758950" y="4089400"/>
            <a:ext cx="6956425" cy="1427163"/>
          </a:xfrm>
          <a:prstGeom prst="rect">
            <a:avLst/>
          </a:prstGeom>
          <a:solidFill>
            <a:srgbClr val="FFFF78"/>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2292" name="Rectangle 3"/>
          <p:cNvSpPr>
            <a:spLocks noGrp="1" noChangeArrowheads="1"/>
          </p:cNvSpPr>
          <p:nvPr>
            <p:ph type="title"/>
          </p:nvPr>
        </p:nvSpPr>
        <p:spPr>
          <a:xfrm>
            <a:off x="1908175" y="388938"/>
            <a:ext cx="6623050" cy="241300"/>
          </a:xfrm>
        </p:spPr>
        <p:txBody>
          <a:bodyPr>
            <a:normAutofit fontScale="90000"/>
          </a:bodyPr>
          <a:lstStyle/>
          <a:p>
            <a:pPr eaLnBrk="1" hangingPunct="1"/>
            <a:r>
              <a:rPr lang="en-US" altLang="en-US" smtClean="0"/>
              <a:t>Characteristics of waste products</a:t>
            </a:r>
          </a:p>
        </p:txBody>
      </p:sp>
      <p:graphicFrame>
        <p:nvGraphicFramePr>
          <p:cNvPr id="32806" name="Group 38"/>
          <p:cNvGraphicFramePr>
            <a:graphicFrameLocks noGrp="1"/>
          </p:cNvGraphicFramePr>
          <p:nvPr>
            <p:ph idx="1"/>
          </p:nvPr>
        </p:nvGraphicFramePr>
        <p:xfrm>
          <a:off x="95250" y="922338"/>
          <a:ext cx="8620125" cy="4603750"/>
        </p:xfrm>
        <a:graphic>
          <a:graphicData uri="http://schemas.openxmlformats.org/drawingml/2006/table">
            <a:tbl>
              <a:tblPr/>
              <a:tblGrid>
                <a:gridCol w="1663700"/>
                <a:gridCol w="2508250"/>
                <a:gridCol w="2279650"/>
                <a:gridCol w="2168525"/>
              </a:tblGrid>
              <a:tr h="547763">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GB" sz="1800" b="0" i="0" u="none" strike="noStrike" cap="none" normalizeH="0" baseline="0" smtClean="0">
                        <a:ln>
                          <a:noFill/>
                        </a:ln>
                        <a:solidFill>
                          <a:schemeClr val="tx1"/>
                        </a:solidFill>
                        <a:effectLst/>
                        <a:latin typeface="Arial" pitchFamily="34" charset="0"/>
                      </a:endParaRPr>
                    </a:p>
                  </a:txBody>
                  <a:tcPr marT="45726" marB="45726" horzOverflow="overflow">
                    <a:lnL cap="flat">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de-CH" sz="1800" b="0" i="0" u="none" strike="noStrike" cap="none" normalizeH="0" baseline="0" smtClean="0">
                          <a:ln>
                            <a:noFill/>
                          </a:ln>
                          <a:solidFill>
                            <a:schemeClr val="tx1"/>
                          </a:solidFill>
                          <a:effectLst/>
                          <a:latin typeface="Arial" pitchFamily="34" charset="0"/>
                        </a:rPr>
                        <a:t>Greywater</a:t>
                      </a:r>
                      <a:endParaRPr kumimoji="0" lang="en-US" sz="1800" b="0" i="0" u="none" strike="noStrike" cap="none" normalizeH="0" baseline="0" smtClean="0">
                        <a:ln>
                          <a:noFill/>
                        </a:ln>
                        <a:solidFill>
                          <a:schemeClr val="tx1"/>
                        </a:solidFill>
                        <a:effectLst/>
                        <a:latin typeface="Arial" pitchFamily="34" charset="0"/>
                      </a:endParaRPr>
                    </a:p>
                  </a:txBody>
                  <a:tcPr marT="45726" marB="45726"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solidFill>
                      <a:srgbClr val="F1E1C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de-CH" sz="1800" b="0" i="0" u="none" strike="noStrike" cap="none" normalizeH="0" baseline="0" smtClean="0">
                          <a:ln>
                            <a:noFill/>
                          </a:ln>
                          <a:solidFill>
                            <a:schemeClr val="tx1"/>
                          </a:solidFill>
                          <a:effectLst/>
                          <a:latin typeface="Arial" pitchFamily="34" charset="0"/>
                        </a:rPr>
                        <a:t>Urine</a:t>
                      </a:r>
                      <a:endParaRPr kumimoji="0" lang="en-US" sz="1800" b="0" i="0" u="none" strike="noStrike" cap="none" normalizeH="0" baseline="0" smtClean="0">
                        <a:ln>
                          <a:noFill/>
                        </a:ln>
                        <a:solidFill>
                          <a:schemeClr val="tx1"/>
                        </a:solidFill>
                        <a:effectLst/>
                        <a:latin typeface="Arial" pitchFamily="34" charset="0"/>
                      </a:endParaRPr>
                    </a:p>
                  </a:txBody>
                  <a:tcPr marT="45726" marB="45726"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solidFill>
                      <a:srgbClr val="F1E1C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de-CH" sz="1800" b="0" i="0" u="none" strike="noStrike" cap="none" normalizeH="0" baseline="0" smtClean="0">
                          <a:ln>
                            <a:noFill/>
                          </a:ln>
                          <a:solidFill>
                            <a:schemeClr val="tx1"/>
                          </a:solidFill>
                          <a:effectLst/>
                          <a:latin typeface="Arial" pitchFamily="34" charset="0"/>
                        </a:rPr>
                        <a:t>Faeces</a:t>
                      </a:r>
                      <a:endParaRPr kumimoji="0" lang="en-US" sz="1800" b="0" i="0" u="none" strike="noStrike" cap="none" normalizeH="0" baseline="0" smtClean="0">
                        <a:ln>
                          <a:noFill/>
                        </a:ln>
                        <a:solidFill>
                          <a:schemeClr val="tx1"/>
                        </a:solidFill>
                        <a:effectLst/>
                        <a:latin typeface="Arial" pitchFamily="34" charset="0"/>
                      </a:endParaRPr>
                    </a:p>
                  </a:txBody>
                  <a:tcPr marT="45726" marB="45726" horzOverflow="overflow">
                    <a:lnL>
                      <a:noFill/>
                    </a:lnL>
                    <a:lnR cap="flat">
                      <a:noFill/>
                    </a:lnR>
                    <a:lnT cap="flat">
                      <a:noFill/>
                    </a:lnT>
                    <a:lnB w="12700" cap="flat" cmpd="sng" algn="ctr">
                      <a:solidFill>
                        <a:schemeClr val="tx1"/>
                      </a:solidFill>
                      <a:prstDash val="solid"/>
                      <a:round/>
                      <a:headEnd type="none" w="med" len="med"/>
                      <a:tailEnd type="none" w="med" len="med"/>
                    </a:lnB>
                    <a:lnTlToBr>
                      <a:noFill/>
                    </a:lnTlToBr>
                    <a:lnBlToTr>
                      <a:noFill/>
                    </a:lnBlToTr>
                    <a:solidFill>
                      <a:srgbClr val="F1E1C1"/>
                    </a:solidFill>
                  </a:tcPr>
                </a:tc>
              </a:tr>
              <a:tr h="1386079">
                <a:tc>
                  <a:txBody>
                    <a:bodyPr/>
                    <a:lstStyle/>
                    <a:p>
                      <a:pPr marL="0" marR="0" lvl="0" indent="0" algn="l" defTabSz="914400" rtl="0" eaLnBrk="1" fontAlgn="base" latinLnBrk="0" hangingPunct="1">
                        <a:lnSpc>
                          <a:spcPts val="2400"/>
                        </a:lnSpc>
                        <a:spcBef>
                          <a:spcPct val="0"/>
                        </a:spcBef>
                        <a:spcAft>
                          <a:spcPct val="0"/>
                        </a:spcAft>
                        <a:buClrTx/>
                        <a:buSzTx/>
                        <a:buFontTx/>
                        <a:buNone/>
                        <a:tabLst/>
                      </a:pPr>
                      <a:r>
                        <a:rPr kumimoji="0" lang="de-CH" sz="1800" b="0" i="0" u="none" strike="noStrike" cap="none" normalizeH="0" baseline="0" smtClean="0">
                          <a:ln>
                            <a:noFill/>
                          </a:ln>
                          <a:solidFill>
                            <a:schemeClr val="tx1"/>
                          </a:solidFill>
                          <a:effectLst/>
                          <a:latin typeface="Arial" pitchFamily="34" charset="0"/>
                        </a:rPr>
                        <a:t>Chemical contamination</a:t>
                      </a:r>
                      <a:endParaRPr kumimoji="0" lang="en-US" sz="1800" b="0" i="0" u="none" strike="noStrike" cap="none" normalizeH="0" baseline="0" smtClean="0">
                        <a:ln>
                          <a:noFill/>
                        </a:ln>
                        <a:solidFill>
                          <a:schemeClr val="tx1"/>
                        </a:solidFill>
                        <a:effectLst/>
                        <a:latin typeface="Arial" pitchFamily="34" charset="0"/>
                      </a:endParaRPr>
                    </a:p>
                  </a:txBody>
                  <a:tcPr marT="45726" marB="45726" horzOverflow="overflow">
                    <a:lnL cap="flat">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ts val="2400"/>
                        </a:lnSpc>
                        <a:spcBef>
                          <a:spcPct val="0"/>
                        </a:spcBef>
                        <a:spcAft>
                          <a:spcPct val="0"/>
                        </a:spcAft>
                        <a:buClrTx/>
                        <a:buSzTx/>
                        <a:buFontTx/>
                        <a:buNone/>
                        <a:tabLst/>
                      </a:pPr>
                      <a:r>
                        <a:rPr kumimoji="0" lang="en-US" sz="1800" b="0" i="0" u="none" strike="noStrike" cap="none" normalizeH="0" baseline="0" smtClean="0">
                          <a:ln>
                            <a:noFill/>
                          </a:ln>
                          <a:solidFill>
                            <a:schemeClr val="tx1"/>
                          </a:solidFill>
                          <a:effectLst/>
                          <a:latin typeface="Arial" pitchFamily="34" charset="0"/>
                        </a:rPr>
                        <a:t>Fats, oils and toxic substances </a:t>
                      </a:r>
                    </a:p>
                    <a:p>
                      <a:pPr marL="0" marR="0" lvl="0" indent="0" algn="l" defTabSz="914400" rtl="0" eaLnBrk="1" fontAlgn="base" latinLnBrk="0" hangingPunct="1">
                        <a:lnSpc>
                          <a:spcPts val="2400"/>
                        </a:lnSpc>
                        <a:spcBef>
                          <a:spcPct val="0"/>
                        </a:spcBef>
                        <a:spcAft>
                          <a:spcPct val="0"/>
                        </a:spcAft>
                        <a:buClrTx/>
                        <a:buSzTx/>
                        <a:buFontTx/>
                        <a:buNone/>
                        <a:tabLst/>
                      </a:pPr>
                      <a:r>
                        <a:rPr kumimoji="0" lang="en-US" sz="1800" b="0" i="0" u="none" strike="noStrike" cap="none" normalizeH="0" baseline="0" smtClean="0">
                          <a:ln>
                            <a:noFill/>
                          </a:ln>
                          <a:solidFill>
                            <a:schemeClr val="tx1"/>
                          </a:solidFill>
                          <a:effectLst/>
                          <a:latin typeface="Arial" pitchFamily="34" charset="0"/>
                        </a:rPr>
                        <a:t>org. compounds, chlorides, metals</a:t>
                      </a:r>
                    </a:p>
                  </a:txBody>
                  <a:tcPr marT="45726" marB="45726"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ts val="2400"/>
                        </a:lnSpc>
                        <a:spcBef>
                          <a:spcPct val="0"/>
                        </a:spcBef>
                        <a:spcAft>
                          <a:spcPct val="0"/>
                        </a:spcAft>
                        <a:buClrTx/>
                        <a:buSzTx/>
                        <a:buFontTx/>
                        <a:buNone/>
                        <a:tabLst/>
                      </a:pPr>
                      <a:r>
                        <a:rPr kumimoji="0" lang="de-CH" sz="1800" b="0" i="0" u="none" strike="noStrike" cap="none" normalizeH="0" baseline="0" smtClean="0">
                          <a:ln>
                            <a:noFill/>
                          </a:ln>
                          <a:solidFill>
                            <a:schemeClr val="tx1"/>
                          </a:solidFill>
                          <a:effectLst/>
                          <a:latin typeface="Arial" pitchFamily="34" charset="0"/>
                        </a:rPr>
                        <a:t>Micro-contaminants </a:t>
                      </a:r>
                    </a:p>
                    <a:p>
                      <a:pPr marL="0" marR="0" lvl="0" indent="0" algn="l" defTabSz="914400" rtl="0" eaLnBrk="1" fontAlgn="base" latinLnBrk="0" hangingPunct="1">
                        <a:lnSpc>
                          <a:spcPts val="2400"/>
                        </a:lnSpc>
                        <a:spcBef>
                          <a:spcPct val="0"/>
                        </a:spcBef>
                        <a:spcAft>
                          <a:spcPct val="0"/>
                        </a:spcAft>
                        <a:buClrTx/>
                        <a:buSzTx/>
                        <a:buFontTx/>
                        <a:buNone/>
                        <a:tabLst/>
                      </a:pPr>
                      <a:r>
                        <a:rPr kumimoji="0" lang="de-CH" sz="1800" b="0" i="0" u="none" strike="noStrike" cap="none" normalizeH="0" baseline="0" smtClean="0">
                          <a:ln>
                            <a:noFill/>
                          </a:ln>
                          <a:solidFill>
                            <a:schemeClr val="tx1"/>
                          </a:solidFill>
                          <a:effectLst/>
                          <a:latin typeface="Arial" pitchFamily="34" charset="0"/>
                        </a:rPr>
                        <a:t>e.g. hormons &amp; antibiotics</a:t>
                      </a:r>
                      <a:endParaRPr kumimoji="0" lang="en-US" sz="1800" b="0" i="0" u="none" strike="noStrike" cap="none" normalizeH="0" baseline="0" smtClean="0">
                        <a:ln>
                          <a:noFill/>
                        </a:ln>
                        <a:solidFill>
                          <a:schemeClr val="tx1"/>
                        </a:solidFill>
                        <a:effectLst/>
                        <a:latin typeface="Arial" pitchFamily="34" charset="0"/>
                      </a:endParaRPr>
                    </a:p>
                  </a:txBody>
                  <a:tcPr marT="45726" marB="45726"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ts val="2400"/>
                        </a:lnSpc>
                        <a:spcBef>
                          <a:spcPct val="0"/>
                        </a:spcBef>
                        <a:spcAft>
                          <a:spcPct val="0"/>
                        </a:spcAft>
                        <a:buClrTx/>
                        <a:buSzTx/>
                        <a:buFontTx/>
                        <a:buNone/>
                        <a:tabLst/>
                      </a:pPr>
                      <a:r>
                        <a:rPr kumimoji="0" lang="de-CH" sz="1800" b="0" i="0" u="none" strike="noStrike" cap="none" normalizeH="0" baseline="0" smtClean="0">
                          <a:ln>
                            <a:noFill/>
                          </a:ln>
                          <a:solidFill>
                            <a:schemeClr val="tx1"/>
                          </a:solidFill>
                          <a:effectLst/>
                          <a:latin typeface="Arial" pitchFamily="34" charset="0"/>
                        </a:rPr>
                        <a:t>Micro-contaminants </a:t>
                      </a:r>
                    </a:p>
                    <a:p>
                      <a:pPr marL="0" marR="0" lvl="0" indent="0" algn="l" defTabSz="914400" rtl="0" eaLnBrk="1" fontAlgn="base" latinLnBrk="0" hangingPunct="1">
                        <a:lnSpc>
                          <a:spcPts val="2400"/>
                        </a:lnSpc>
                        <a:spcBef>
                          <a:spcPct val="0"/>
                        </a:spcBef>
                        <a:spcAft>
                          <a:spcPct val="0"/>
                        </a:spcAft>
                        <a:buClrTx/>
                        <a:buSzTx/>
                        <a:buFontTx/>
                        <a:buNone/>
                        <a:tabLst/>
                      </a:pPr>
                      <a:r>
                        <a:rPr kumimoji="0" lang="de-CH" sz="1800" b="0" i="0" u="none" strike="noStrike" cap="none" normalizeH="0" baseline="0" smtClean="0">
                          <a:ln>
                            <a:noFill/>
                          </a:ln>
                          <a:solidFill>
                            <a:schemeClr val="tx1"/>
                          </a:solidFill>
                          <a:effectLst/>
                          <a:latin typeface="Arial" pitchFamily="34" charset="0"/>
                        </a:rPr>
                        <a:t>e.g. Heavy metals</a:t>
                      </a:r>
                      <a:endParaRPr kumimoji="0" lang="en-US" sz="1800" b="0" i="0" u="none" strike="noStrike" cap="none" normalizeH="0" baseline="0" smtClean="0">
                        <a:ln>
                          <a:noFill/>
                        </a:ln>
                        <a:solidFill>
                          <a:schemeClr val="tx1"/>
                        </a:solidFill>
                        <a:effectLst/>
                        <a:latin typeface="Arial" pitchFamily="34" charset="0"/>
                      </a:endParaRPr>
                    </a:p>
                  </a:txBody>
                  <a:tcPr marT="45726" marB="45726" horzOverflow="overflow">
                    <a:lnL>
                      <a:noFill/>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310821">
                <a:tc>
                  <a:txBody>
                    <a:bodyPr/>
                    <a:lstStyle/>
                    <a:p>
                      <a:pPr marL="0" marR="0" lvl="0" indent="0" algn="l" defTabSz="914400" rtl="0" eaLnBrk="1" fontAlgn="base" latinLnBrk="0" hangingPunct="1">
                        <a:lnSpc>
                          <a:spcPts val="2400"/>
                        </a:lnSpc>
                        <a:spcBef>
                          <a:spcPct val="0"/>
                        </a:spcBef>
                        <a:spcAft>
                          <a:spcPct val="0"/>
                        </a:spcAft>
                        <a:buClrTx/>
                        <a:buSzTx/>
                        <a:buFontTx/>
                        <a:buNone/>
                        <a:tabLst/>
                      </a:pPr>
                      <a:r>
                        <a:rPr kumimoji="0" lang="de-CH" sz="1800" b="0" i="0" u="none" strike="noStrike" cap="none" normalizeH="0" baseline="0" smtClean="0">
                          <a:ln>
                            <a:noFill/>
                          </a:ln>
                          <a:solidFill>
                            <a:schemeClr val="tx1"/>
                          </a:solidFill>
                          <a:effectLst/>
                          <a:latin typeface="Arial" pitchFamily="34" charset="0"/>
                        </a:rPr>
                        <a:t>Biological contamination</a:t>
                      </a:r>
                      <a:endParaRPr kumimoji="0" lang="en-US" sz="1800" b="0" i="0" u="none" strike="noStrike" cap="none" normalizeH="0" baseline="0" smtClean="0">
                        <a:ln>
                          <a:noFill/>
                        </a:ln>
                        <a:solidFill>
                          <a:schemeClr val="tx1"/>
                        </a:solidFill>
                        <a:effectLst/>
                        <a:latin typeface="Arial" pitchFamily="34" charset="0"/>
                      </a:endParaRPr>
                    </a:p>
                  </a:txBody>
                  <a:tcPr marT="45726" marB="45726" horzOverflow="overflow">
                    <a:lnL cap="flat">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ts val="2400"/>
                        </a:lnSpc>
                        <a:spcBef>
                          <a:spcPct val="0"/>
                        </a:spcBef>
                        <a:spcAft>
                          <a:spcPct val="0"/>
                        </a:spcAft>
                        <a:buClrTx/>
                        <a:buSzTx/>
                        <a:buFontTx/>
                        <a:buNone/>
                        <a:tabLst/>
                      </a:pPr>
                      <a:r>
                        <a:rPr kumimoji="0" lang="de-CH" sz="1800" b="0" i="0" u="none" strike="noStrike" cap="none" normalizeH="0" baseline="0" smtClean="0">
                          <a:ln>
                            <a:noFill/>
                          </a:ln>
                          <a:solidFill>
                            <a:schemeClr val="tx1"/>
                          </a:solidFill>
                          <a:effectLst/>
                          <a:latin typeface="Arial" pitchFamily="34" charset="0"/>
                        </a:rPr>
                        <a:t>Pathogens </a:t>
                      </a:r>
                    </a:p>
                    <a:p>
                      <a:pPr marL="0" marR="0" lvl="0" indent="0" algn="l" defTabSz="914400" rtl="0" eaLnBrk="1" fontAlgn="base" latinLnBrk="0" hangingPunct="1">
                        <a:lnSpc>
                          <a:spcPts val="2400"/>
                        </a:lnSpc>
                        <a:spcBef>
                          <a:spcPct val="0"/>
                        </a:spcBef>
                        <a:spcAft>
                          <a:spcPct val="0"/>
                        </a:spcAft>
                        <a:buClrTx/>
                        <a:buSzTx/>
                        <a:buFontTx/>
                        <a:buNone/>
                        <a:tabLst/>
                      </a:pPr>
                      <a:r>
                        <a:rPr kumimoji="0" lang="de-CH" sz="1800" b="0" i="0" u="none" strike="noStrike" cap="none" normalizeH="0" baseline="0" smtClean="0">
                          <a:ln>
                            <a:noFill/>
                          </a:ln>
                          <a:solidFill>
                            <a:schemeClr val="tx1"/>
                          </a:solidFill>
                          <a:effectLst/>
                          <a:latin typeface="Arial" pitchFamily="34" charset="0"/>
                        </a:rPr>
                        <a:t>bacterias, viruses, helminths, protozoa</a:t>
                      </a:r>
                      <a:endParaRPr kumimoji="0" lang="en-US" sz="1800" b="0" i="0" u="none" strike="noStrike" cap="none" normalizeH="0" baseline="0" smtClean="0">
                        <a:ln>
                          <a:noFill/>
                        </a:ln>
                        <a:solidFill>
                          <a:schemeClr val="tx1"/>
                        </a:solidFill>
                        <a:effectLst/>
                        <a:latin typeface="Arial" pitchFamily="34" charset="0"/>
                      </a:endParaRPr>
                    </a:p>
                  </a:txBody>
                  <a:tcPr marT="45726" marB="45726"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ts val="2400"/>
                        </a:lnSpc>
                        <a:spcBef>
                          <a:spcPct val="0"/>
                        </a:spcBef>
                        <a:spcAft>
                          <a:spcPct val="0"/>
                        </a:spcAft>
                        <a:buClrTx/>
                        <a:buSzTx/>
                        <a:buFontTx/>
                        <a:buNone/>
                        <a:tabLst/>
                      </a:pPr>
                      <a:r>
                        <a:rPr kumimoji="0" lang="de-CH" sz="1800" b="0" i="0" u="none" strike="noStrike" cap="none" normalizeH="0" baseline="0" smtClean="0">
                          <a:ln>
                            <a:noFill/>
                          </a:ln>
                          <a:solidFill>
                            <a:schemeClr val="tx1"/>
                          </a:solidFill>
                          <a:effectLst/>
                          <a:latin typeface="Arial" pitchFamily="34" charset="0"/>
                        </a:rPr>
                        <a:t>Almost sterile </a:t>
                      </a:r>
                    </a:p>
                    <a:p>
                      <a:pPr marL="0" marR="0" lvl="0" indent="0" algn="l" defTabSz="914400" rtl="0" eaLnBrk="1" fontAlgn="base" latinLnBrk="0" hangingPunct="1">
                        <a:lnSpc>
                          <a:spcPts val="2400"/>
                        </a:lnSpc>
                        <a:spcBef>
                          <a:spcPct val="0"/>
                        </a:spcBef>
                        <a:spcAft>
                          <a:spcPct val="0"/>
                        </a:spcAft>
                        <a:buClrTx/>
                        <a:buSzTx/>
                        <a:buFontTx/>
                        <a:buNone/>
                        <a:tabLst/>
                      </a:pPr>
                      <a:r>
                        <a:rPr kumimoji="0" lang="de-CH" sz="1800" b="0" i="0" u="none" strike="noStrike" cap="none" normalizeH="0" baseline="0" smtClean="0">
                          <a:ln>
                            <a:noFill/>
                          </a:ln>
                          <a:solidFill>
                            <a:schemeClr val="tx1"/>
                          </a:solidFill>
                          <a:effectLst/>
                          <a:latin typeface="Arial" pitchFamily="34" charset="0"/>
                        </a:rPr>
                        <a:t>i.e. cross-contamination from feaces</a:t>
                      </a:r>
                      <a:endParaRPr kumimoji="0" lang="en-US" sz="1800" b="0" i="0" u="none" strike="noStrike" cap="none" normalizeH="0" baseline="0" smtClean="0">
                        <a:ln>
                          <a:noFill/>
                        </a:ln>
                        <a:solidFill>
                          <a:schemeClr val="tx1"/>
                        </a:solidFill>
                        <a:effectLst/>
                        <a:latin typeface="Arial" pitchFamily="34" charset="0"/>
                      </a:endParaRPr>
                    </a:p>
                  </a:txBody>
                  <a:tcPr marT="45726" marB="45726"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ts val="2400"/>
                        </a:lnSpc>
                        <a:spcBef>
                          <a:spcPct val="0"/>
                        </a:spcBef>
                        <a:spcAft>
                          <a:spcPct val="0"/>
                        </a:spcAft>
                        <a:buClrTx/>
                        <a:buSzTx/>
                        <a:buFontTx/>
                        <a:buNone/>
                        <a:tabLst/>
                      </a:pPr>
                      <a:r>
                        <a:rPr kumimoji="0" lang="de-CH" sz="1800" b="0" i="0" u="none" strike="noStrike" cap="none" normalizeH="0" baseline="0" smtClean="0">
                          <a:ln>
                            <a:noFill/>
                          </a:ln>
                          <a:solidFill>
                            <a:schemeClr val="tx1"/>
                          </a:solidFill>
                          <a:effectLst/>
                          <a:latin typeface="Arial" pitchFamily="34" charset="0"/>
                        </a:rPr>
                        <a:t>Pathogens </a:t>
                      </a:r>
                    </a:p>
                    <a:p>
                      <a:pPr marL="0" marR="0" lvl="0" indent="0" algn="l" defTabSz="914400" rtl="0" eaLnBrk="1" fontAlgn="base" latinLnBrk="0" hangingPunct="1">
                        <a:lnSpc>
                          <a:spcPts val="2400"/>
                        </a:lnSpc>
                        <a:spcBef>
                          <a:spcPct val="0"/>
                        </a:spcBef>
                        <a:spcAft>
                          <a:spcPct val="0"/>
                        </a:spcAft>
                        <a:buClrTx/>
                        <a:buSzTx/>
                        <a:buFontTx/>
                        <a:buNone/>
                        <a:tabLst/>
                      </a:pPr>
                      <a:r>
                        <a:rPr kumimoji="0" lang="de-CH" sz="1800" b="0" i="0" u="none" strike="noStrike" cap="none" normalizeH="0" baseline="0" smtClean="0">
                          <a:ln>
                            <a:noFill/>
                          </a:ln>
                          <a:solidFill>
                            <a:schemeClr val="tx1"/>
                          </a:solidFill>
                          <a:effectLst/>
                          <a:latin typeface="Arial" pitchFamily="34" charset="0"/>
                        </a:rPr>
                        <a:t>bacterias, viruses, helminths, protozoa</a:t>
                      </a:r>
                      <a:endParaRPr kumimoji="0" lang="en-US" sz="1800" b="0" i="0" u="none" strike="noStrike" cap="none" normalizeH="0" baseline="0" smtClean="0">
                        <a:ln>
                          <a:noFill/>
                        </a:ln>
                        <a:solidFill>
                          <a:schemeClr val="tx1"/>
                        </a:solidFill>
                        <a:effectLst/>
                        <a:latin typeface="Arial" pitchFamily="34" charset="0"/>
                      </a:endParaRPr>
                    </a:p>
                  </a:txBody>
                  <a:tcPr marT="45726" marB="45726" horzOverflow="overflow">
                    <a:lnL>
                      <a:noFill/>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359087">
                <a:tc>
                  <a:txBody>
                    <a:bodyPr/>
                    <a:lstStyle/>
                    <a:p>
                      <a:pPr marL="0" marR="0" lvl="0" indent="0" algn="l" defTabSz="914400" rtl="0" eaLnBrk="1" fontAlgn="base" latinLnBrk="0" hangingPunct="1">
                        <a:lnSpc>
                          <a:spcPts val="2400"/>
                        </a:lnSpc>
                        <a:spcBef>
                          <a:spcPct val="0"/>
                        </a:spcBef>
                        <a:spcAft>
                          <a:spcPct val="0"/>
                        </a:spcAft>
                        <a:buClrTx/>
                        <a:buSzTx/>
                        <a:buFontTx/>
                        <a:buNone/>
                        <a:tabLst/>
                      </a:pPr>
                      <a:r>
                        <a:rPr kumimoji="0" lang="de-CH" sz="1800" b="0" i="0" u="none" strike="noStrike" cap="none" normalizeH="0" baseline="0" smtClean="0">
                          <a:ln>
                            <a:noFill/>
                          </a:ln>
                          <a:solidFill>
                            <a:schemeClr val="tx1"/>
                          </a:solidFill>
                          <a:effectLst/>
                          <a:latin typeface="Arial" pitchFamily="34" charset="0"/>
                        </a:rPr>
                        <a:t>Value</a:t>
                      </a:r>
                      <a:endParaRPr kumimoji="0" lang="en-US" sz="1800" b="0" i="0" u="none" strike="noStrike" cap="none" normalizeH="0" baseline="0" smtClean="0">
                        <a:ln>
                          <a:noFill/>
                        </a:ln>
                        <a:solidFill>
                          <a:schemeClr val="tx1"/>
                        </a:solidFill>
                        <a:effectLst/>
                        <a:latin typeface="Arial" pitchFamily="34" charset="0"/>
                      </a:endParaRPr>
                    </a:p>
                    <a:p>
                      <a:pPr marL="0" marR="0" lvl="0" indent="0" algn="l" defTabSz="914400" rtl="0" eaLnBrk="1" fontAlgn="base" latinLnBrk="0" hangingPunct="1">
                        <a:lnSpc>
                          <a:spcPts val="24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endParaRPr>
                    </a:p>
                  </a:txBody>
                  <a:tcPr marT="45726" marB="45726" horzOverflow="overflow">
                    <a:lnL cap="flat">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ts val="2400"/>
                        </a:lnSpc>
                        <a:spcBef>
                          <a:spcPct val="0"/>
                        </a:spcBef>
                        <a:spcAft>
                          <a:spcPct val="0"/>
                        </a:spcAft>
                        <a:buClrTx/>
                        <a:buSzTx/>
                        <a:buFontTx/>
                        <a:buNone/>
                        <a:tabLst/>
                      </a:pPr>
                      <a:r>
                        <a:rPr kumimoji="0" lang="en-GB" sz="1800" b="0" i="0" u="none" strike="noStrike" cap="none" normalizeH="0" baseline="0" smtClean="0">
                          <a:ln>
                            <a:noFill/>
                          </a:ln>
                          <a:solidFill>
                            <a:schemeClr val="tx1"/>
                          </a:solidFill>
                          <a:effectLst/>
                          <a:latin typeface="Arial" pitchFamily="34" charset="0"/>
                        </a:rPr>
                        <a:t>Reuse potential </a:t>
                      </a:r>
                    </a:p>
                    <a:p>
                      <a:pPr marL="0" marR="0" lvl="0" indent="0" algn="l" defTabSz="914400" rtl="0" eaLnBrk="1" fontAlgn="base" latinLnBrk="0" hangingPunct="1">
                        <a:lnSpc>
                          <a:spcPts val="2400"/>
                        </a:lnSpc>
                        <a:spcBef>
                          <a:spcPct val="0"/>
                        </a:spcBef>
                        <a:spcAft>
                          <a:spcPct val="0"/>
                        </a:spcAft>
                        <a:buClrTx/>
                        <a:buSzTx/>
                        <a:buFontTx/>
                        <a:buNone/>
                        <a:tabLst/>
                      </a:pPr>
                      <a:r>
                        <a:rPr kumimoji="0" lang="en-GB" sz="1800" b="0" i="0" u="none" strike="noStrike" cap="none" normalizeH="0" baseline="0" smtClean="0">
                          <a:ln>
                            <a:noFill/>
                          </a:ln>
                          <a:solidFill>
                            <a:schemeClr val="tx1"/>
                          </a:solidFill>
                          <a:effectLst/>
                          <a:latin typeface="Arial" pitchFamily="34" charset="0"/>
                        </a:rPr>
                        <a:t>for irrigation or municipal and n</a:t>
                      </a:r>
                      <a:r>
                        <a:rPr kumimoji="0" lang="en-US" sz="1800" b="0" i="0" u="none" strike="noStrike" cap="none" normalizeH="0" baseline="0" smtClean="0">
                          <a:ln>
                            <a:noFill/>
                          </a:ln>
                          <a:solidFill>
                            <a:schemeClr val="tx1"/>
                          </a:solidFill>
                          <a:effectLst/>
                          <a:latin typeface="Arial" pitchFamily="34" charset="0"/>
                        </a:rPr>
                        <a:t>on-potable domestic use</a:t>
                      </a:r>
                    </a:p>
                  </a:txBody>
                  <a:tcPr marT="45726" marB="45726"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ts val="2400"/>
                        </a:lnSpc>
                        <a:spcBef>
                          <a:spcPct val="0"/>
                        </a:spcBef>
                        <a:spcAft>
                          <a:spcPct val="0"/>
                        </a:spcAft>
                        <a:buClrTx/>
                        <a:buSzTx/>
                        <a:buFontTx/>
                        <a:buNone/>
                        <a:tabLst/>
                      </a:pPr>
                      <a:r>
                        <a:rPr kumimoji="0" lang="de-CH" sz="1800" b="0" i="0" u="none" strike="noStrike" cap="none" normalizeH="0" baseline="0" smtClean="0">
                          <a:ln>
                            <a:noFill/>
                          </a:ln>
                          <a:solidFill>
                            <a:schemeClr val="tx1"/>
                          </a:solidFill>
                          <a:effectLst/>
                          <a:latin typeface="Arial" pitchFamily="34" charset="0"/>
                        </a:rPr>
                        <a:t>Nutrients </a:t>
                      </a:r>
                      <a:br>
                        <a:rPr kumimoji="0" lang="de-CH" sz="1800" b="0" i="0" u="none" strike="noStrike" cap="none" normalizeH="0" baseline="0" smtClean="0">
                          <a:ln>
                            <a:noFill/>
                          </a:ln>
                          <a:solidFill>
                            <a:schemeClr val="tx1"/>
                          </a:solidFill>
                          <a:effectLst/>
                          <a:latin typeface="Arial" pitchFamily="34" charset="0"/>
                        </a:rPr>
                      </a:br>
                      <a:r>
                        <a:rPr kumimoji="0" lang="de-CH" sz="1800" b="0" i="0" u="none" strike="noStrike" cap="none" normalizeH="0" baseline="0" smtClean="0">
                          <a:ln>
                            <a:noFill/>
                          </a:ln>
                          <a:solidFill>
                            <a:schemeClr val="tx1"/>
                          </a:solidFill>
                          <a:effectLst/>
                          <a:latin typeface="Arial" pitchFamily="34" charset="0"/>
                        </a:rPr>
                        <a:t>(N, K and P etc.) </a:t>
                      </a:r>
                      <a:br>
                        <a:rPr kumimoji="0" lang="de-CH" sz="1800" b="0" i="0" u="none" strike="noStrike" cap="none" normalizeH="0" baseline="0" smtClean="0">
                          <a:ln>
                            <a:noFill/>
                          </a:ln>
                          <a:solidFill>
                            <a:schemeClr val="tx1"/>
                          </a:solidFill>
                          <a:effectLst/>
                          <a:latin typeface="Arial" pitchFamily="34" charset="0"/>
                        </a:rPr>
                      </a:br>
                      <a:r>
                        <a:rPr kumimoji="0" lang="de-CH" sz="1800" b="0" i="0" u="none" strike="noStrike" cap="none" normalizeH="0" baseline="0" smtClean="0">
                          <a:ln>
                            <a:noFill/>
                          </a:ln>
                          <a:solidFill>
                            <a:schemeClr val="tx1"/>
                          </a:solidFill>
                          <a:effectLst/>
                          <a:latin typeface="Arial" pitchFamily="34" charset="0"/>
                        </a:rPr>
                        <a:t>=&gt; ideal fertilizer </a:t>
                      </a:r>
                      <a:endParaRPr kumimoji="0" lang="en-US" sz="1800" b="0" i="0" u="none" strike="noStrike" cap="none" normalizeH="0" baseline="0" smtClean="0">
                        <a:ln>
                          <a:noFill/>
                        </a:ln>
                        <a:solidFill>
                          <a:schemeClr val="tx1"/>
                        </a:solidFill>
                        <a:effectLst/>
                        <a:latin typeface="Arial" pitchFamily="34" charset="0"/>
                      </a:endParaRPr>
                    </a:p>
                  </a:txBody>
                  <a:tcPr marT="45726" marB="45726"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ts val="2400"/>
                        </a:lnSpc>
                        <a:spcBef>
                          <a:spcPct val="0"/>
                        </a:spcBef>
                        <a:spcAft>
                          <a:spcPct val="0"/>
                        </a:spcAft>
                        <a:buClrTx/>
                        <a:buSzTx/>
                        <a:buFontTx/>
                        <a:buNone/>
                        <a:tabLst/>
                      </a:pPr>
                      <a:r>
                        <a:rPr kumimoji="0" lang="de-CH" sz="1800" b="0" i="0" u="none" strike="noStrike" cap="none" normalizeH="0" baseline="0" smtClean="0">
                          <a:ln>
                            <a:noFill/>
                          </a:ln>
                          <a:solidFill>
                            <a:schemeClr val="tx1"/>
                          </a:solidFill>
                          <a:effectLst/>
                          <a:latin typeface="Arial" pitchFamily="34" charset="0"/>
                        </a:rPr>
                        <a:t>Good soil conditioner, </a:t>
                      </a:r>
                      <a:br>
                        <a:rPr kumimoji="0" lang="de-CH" sz="1800" b="0" i="0" u="none" strike="noStrike" cap="none" normalizeH="0" baseline="0" smtClean="0">
                          <a:ln>
                            <a:noFill/>
                          </a:ln>
                          <a:solidFill>
                            <a:schemeClr val="tx1"/>
                          </a:solidFill>
                          <a:effectLst/>
                          <a:latin typeface="Arial" pitchFamily="34" charset="0"/>
                        </a:rPr>
                      </a:br>
                      <a:r>
                        <a:rPr kumimoji="0" lang="de-CH" sz="1800" b="0" i="0" u="none" strike="noStrike" cap="none" normalizeH="0" baseline="0" smtClean="0">
                          <a:ln>
                            <a:noFill/>
                          </a:ln>
                          <a:solidFill>
                            <a:schemeClr val="tx1"/>
                          </a:solidFill>
                          <a:effectLst/>
                          <a:latin typeface="Arial" pitchFamily="34" charset="0"/>
                        </a:rPr>
                        <a:t>but only little nutrients</a:t>
                      </a:r>
                      <a:endParaRPr kumimoji="0" lang="en-US" sz="1800" b="0" i="0" u="none" strike="noStrike" cap="none" normalizeH="0" baseline="0" smtClean="0">
                        <a:ln>
                          <a:noFill/>
                        </a:ln>
                        <a:solidFill>
                          <a:schemeClr val="tx1"/>
                        </a:solidFill>
                        <a:effectLst/>
                        <a:latin typeface="Arial" pitchFamily="34" charset="0"/>
                      </a:endParaRPr>
                    </a:p>
                  </a:txBody>
                  <a:tcPr marT="45726" marB="45726" horzOverflow="overflow">
                    <a:lnL>
                      <a:noFill/>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12314" name="Text Box 37"/>
          <p:cNvSpPr txBox="1">
            <a:spLocks noChangeArrowheads="1"/>
          </p:cNvSpPr>
          <p:nvPr/>
        </p:nvSpPr>
        <p:spPr bwMode="auto">
          <a:xfrm>
            <a:off x="6748463" y="52388"/>
            <a:ext cx="1966912" cy="13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r"/>
            <a:r>
              <a:rPr lang="de-DE" altLang="en-US" sz="900" b="1">
                <a:solidFill>
                  <a:schemeClr val="bg1"/>
                </a:solidFill>
                <a:latin typeface="TheSerif B5 Plain" pitchFamily="28" charset="0"/>
              </a:rPr>
              <a:t>Introduction</a:t>
            </a:r>
          </a:p>
        </p:txBody>
      </p:sp>
    </p:spTree>
    <p:extLst>
      <p:ext uri="{BB962C8B-B14F-4D97-AF65-F5344CB8AC3E}">
        <p14:creationId xmlns:p14="http://schemas.microsoft.com/office/powerpoint/2010/main" val="233581079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2770"/>
                                        </p:tgtEl>
                                        <p:attrNameLst>
                                          <p:attrName>style.visibility</p:attrName>
                                        </p:attrNameLst>
                                      </p:cBhvr>
                                      <p:to>
                                        <p:strVal val="visible"/>
                                      </p:to>
                                    </p:set>
                                    <p:animEffect transition="in" filter="blinds(horizontal)">
                                      <p:cBhvr>
                                        <p:cTn id="7" dur="500"/>
                                        <p:tgtEl>
                                          <p:spTgt spid="327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770"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GB" altLang="en-US">
                <a:solidFill>
                  <a:schemeClr val="bg2"/>
                </a:solidFill>
              </a:rPr>
              <a:t>Sandec Training Tool</a:t>
            </a:r>
          </a:p>
        </p:txBody>
      </p:sp>
      <p:sp>
        <p:nvSpPr>
          <p:cNvPr id="14339" name="Rectangle 2"/>
          <p:cNvSpPr>
            <a:spLocks noGrp="1" noChangeArrowheads="1"/>
          </p:cNvSpPr>
          <p:nvPr>
            <p:ph type="title"/>
          </p:nvPr>
        </p:nvSpPr>
        <p:spPr>
          <a:xfrm>
            <a:off x="-228600" y="228600"/>
            <a:ext cx="8980489" cy="598488"/>
          </a:xfrm>
        </p:spPr>
        <p:txBody>
          <a:bodyPr>
            <a:normAutofit fontScale="90000"/>
          </a:bodyPr>
          <a:lstStyle/>
          <a:p>
            <a:pPr eaLnBrk="1" hangingPunct="1"/>
            <a:r>
              <a:rPr lang="de-DE" altLang="en-US" dirty="0" smtClean="0"/>
              <a:t>Sanitation: What are the Functional Groups through which the products flow?</a:t>
            </a:r>
            <a:endParaRPr lang="en-US" altLang="en-US" dirty="0" smtClean="0"/>
          </a:p>
        </p:txBody>
      </p:sp>
      <p:sp>
        <p:nvSpPr>
          <p:cNvPr id="36867" name="Rectangle 3"/>
          <p:cNvSpPr>
            <a:spLocks noChangeArrowheads="1"/>
          </p:cNvSpPr>
          <p:nvPr/>
        </p:nvSpPr>
        <p:spPr bwMode="auto">
          <a:xfrm>
            <a:off x="93663" y="2124075"/>
            <a:ext cx="1655762" cy="896938"/>
          </a:xfrm>
          <a:prstGeom prst="rect">
            <a:avLst/>
          </a:prstGeom>
          <a:solidFill>
            <a:srgbClr val="FF0000">
              <a:alpha val="7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de-CH" altLang="zh-CN" b="1">
                <a:ea typeface="SimSun" panose="02010600030101010101" pitchFamily="2" charset="-122"/>
              </a:rPr>
              <a:t>User Interface</a:t>
            </a:r>
          </a:p>
          <a:p>
            <a:pPr algn="ctr"/>
            <a:endParaRPr lang="en-US" altLang="en-US" sz="1400" b="1"/>
          </a:p>
        </p:txBody>
      </p:sp>
      <p:pic>
        <p:nvPicPr>
          <p:cNvPr id="36868" name="Picture 4" descr="toilet(blackwater) copy"/>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8475" y="3060700"/>
            <a:ext cx="811213" cy="1033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69" name="Text Box 5"/>
          <p:cNvSpPr txBox="1">
            <a:spLocks noChangeArrowheads="1"/>
          </p:cNvSpPr>
          <p:nvPr/>
        </p:nvSpPr>
        <p:spPr bwMode="auto">
          <a:xfrm>
            <a:off x="-50800" y="4327525"/>
            <a:ext cx="1781175"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de-CH" altLang="en-US" sz="1600"/>
              <a:t>e.g. Dry Toilet or Pour Flush Toilet</a:t>
            </a:r>
            <a:endParaRPr lang="en-US" altLang="en-US" sz="1600"/>
          </a:p>
        </p:txBody>
      </p:sp>
      <p:sp>
        <p:nvSpPr>
          <p:cNvPr id="36870" name="Rectangle 6"/>
          <p:cNvSpPr>
            <a:spLocks noChangeArrowheads="1"/>
          </p:cNvSpPr>
          <p:nvPr/>
        </p:nvSpPr>
        <p:spPr bwMode="auto">
          <a:xfrm>
            <a:off x="1887538" y="2487613"/>
            <a:ext cx="1655762" cy="896937"/>
          </a:xfrm>
          <a:prstGeom prst="rect">
            <a:avLst/>
          </a:prstGeom>
          <a:solidFill>
            <a:srgbClr val="FF9900">
              <a:alpha val="7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36000"/>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de-CH" altLang="zh-CN" b="1">
                <a:ea typeface="SimSun" panose="02010600030101010101" pitchFamily="2" charset="-122"/>
              </a:rPr>
              <a:t>Collection </a:t>
            </a:r>
          </a:p>
          <a:p>
            <a:pPr algn="ctr"/>
            <a:r>
              <a:rPr lang="de-CH" altLang="zh-CN" b="1">
                <a:ea typeface="SimSun" panose="02010600030101010101" pitchFamily="2" charset="-122"/>
              </a:rPr>
              <a:t>and Storage/</a:t>
            </a:r>
            <a:br>
              <a:rPr lang="de-CH" altLang="zh-CN" b="1">
                <a:ea typeface="SimSun" panose="02010600030101010101" pitchFamily="2" charset="-122"/>
              </a:rPr>
            </a:br>
            <a:r>
              <a:rPr lang="de-CH" altLang="zh-CN" b="1">
                <a:ea typeface="SimSun" panose="02010600030101010101" pitchFamily="2" charset="-122"/>
              </a:rPr>
              <a:t>Treatment</a:t>
            </a:r>
            <a:endParaRPr lang="en-US" altLang="en-US" sz="1400" b="1"/>
          </a:p>
        </p:txBody>
      </p:sp>
      <p:pic>
        <p:nvPicPr>
          <p:cNvPr id="36871" name="Picture 7" descr="Faulkammer_2-kammrig"/>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65325" y="3529013"/>
            <a:ext cx="1401763" cy="865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72" name="Text Box 8"/>
          <p:cNvSpPr txBox="1">
            <a:spLocks noChangeArrowheads="1"/>
          </p:cNvSpPr>
          <p:nvPr/>
        </p:nvSpPr>
        <p:spPr bwMode="auto">
          <a:xfrm>
            <a:off x="1995488" y="4676775"/>
            <a:ext cx="1200150"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de-CH" altLang="en-US" sz="1600"/>
              <a:t>e.g. Septic </a:t>
            </a:r>
          </a:p>
          <a:p>
            <a:pPr algn="ctr" eaLnBrk="1" hangingPunct="1"/>
            <a:r>
              <a:rPr lang="de-CH" altLang="en-US" sz="1600"/>
              <a:t>Tank</a:t>
            </a:r>
            <a:endParaRPr lang="en-US" altLang="en-US" sz="1600"/>
          </a:p>
        </p:txBody>
      </p:sp>
      <p:sp>
        <p:nvSpPr>
          <p:cNvPr id="36873" name="Rectangle 9"/>
          <p:cNvSpPr>
            <a:spLocks noChangeArrowheads="1"/>
          </p:cNvSpPr>
          <p:nvPr/>
        </p:nvSpPr>
        <p:spPr bwMode="auto">
          <a:xfrm>
            <a:off x="5491163" y="2487613"/>
            <a:ext cx="1655762" cy="896937"/>
          </a:xfrm>
          <a:prstGeom prst="rect">
            <a:avLst/>
          </a:prstGeom>
          <a:solidFill>
            <a:srgbClr val="00FF00">
              <a:alpha val="7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de-CH" altLang="zh-CN" b="1">
                <a:ea typeface="SimSun" panose="02010600030101010101" pitchFamily="2" charset="-122"/>
              </a:rPr>
              <a:t>(Semi-) </a:t>
            </a:r>
          </a:p>
          <a:p>
            <a:pPr algn="ctr" eaLnBrk="1" hangingPunct="1"/>
            <a:r>
              <a:rPr lang="de-CH" altLang="zh-CN" b="1">
                <a:ea typeface="SimSun" panose="02010600030101010101" pitchFamily="2" charset="-122"/>
              </a:rPr>
              <a:t>Centralised </a:t>
            </a:r>
          </a:p>
          <a:p>
            <a:pPr algn="ctr" eaLnBrk="1" hangingPunct="1"/>
            <a:r>
              <a:rPr lang="de-CH" altLang="zh-CN" b="1">
                <a:ea typeface="SimSun" panose="02010600030101010101" pitchFamily="2" charset="-122"/>
              </a:rPr>
              <a:t>Treatment</a:t>
            </a:r>
            <a:endParaRPr lang="de-CH" altLang="en-US" b="1"/>
          </a:p>
        </p:txBody>
      </p:sp>
      <p:pic>
        <p:nvPicPr>
          <p:cNvPr id="36874" name="Picture 10"/>
          <p:cNvPicPr preferRelativeResize="0">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529263" y="3709988"/>
            <a:ext cx="1536700" cy="55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75" name="Text Box 11"/>
          <p:cNvSpPr txBox="1">
            <a:spLocks noChangeArrowheads="1"/>
          </p:cNvSpPr>
          <p:nvPr/>
        </p:nvSpPr>
        <p:spPr bwMode="auto">
          <a:xfrm>
            <a:off x="5332413" y="4460875"/>
            <a:ext cx="1993900" cy="131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de-CH" altLang="en-US" sz="1600"/>
              <a:t>e.g. Anaerobic</a:t>
            </a:r>
          </a:p>
          <a:p>
            <a:pPr algn="ctr" eaLnBrk="1" hangingPunct="1"/>
            <a:r>
              <a:rPr lang="de-CH" altLang="en-US" sz="1600"/>
              <a:t>Baffled Reactor</a:t>
            </a:r>
          </a:p>
          <a:p>
            <a:pPr algn="ctr" eaLnBrk="1" hangingPunct="1"/>
            <a:r>
              <a:rPr lang="de-CH" altLang="en-US" sz="1600"/>
              <a:t>or Waste Stabilisation</a:t>
            </a:r>
          </a:p>
          <a:p>
            <a:pPr algn="ctr" eaLnBrk="1" hangingPunct="1"/>
            <a:r>
              <a:rPr lang="de-CH" altLang="en-US" sz="1600"/>
              <a:t>Pond</a:t>
            </a:r>
            <a:endParaRPr lang="en-US" altLang="en-US" sz="1600"/>
          </a:p>
        </p:txBody>
      </p:sp>
      <p:sp>
        <p:nvSpPr>
          <p:cNvPr id="36876" name="Rectangle 12"/>
          <p:cNvSpPr>
            <a:spLocks noChangeArrowheads="1"/>
          </p:cNvSpPr>
          <p:nvPr/>
        </p:nvSpPr>
        <p:spPr bwMode="auto">
          <a:xfrm>
            <a:off x="3689350" y="2908300"/>
            <a:ext cx="1655763" cy="896938"/>
          </a:xfrm>
          <a:prstGeom prst="rect">
            <a:avLst/>
          </a:prstGeom>
          <a:solidFill>
            <a:srgbClr val="FFFF00">
              <a:alpha val="7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de-CH" altLang="zh-CN" b="1">
                <a:ea typeface="SimSun" panose="02010600030101010101" pitchFamily="2" charset="-122"/>
              </a:rPr>
              <a:t>Conveyance</a:t>
            </a:r>
          </a:p>
        </p:txBody>
      </p:sp>
      <p:pic>
        <p:nvPicPr>
          <p:cNvPr id="36877" name="Picture 13"/>
          <p:cNvPicPr preferRelativeResize="0">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62375" y="3960813"/>
            <a:ext cx="1470025" cy="1160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78" name="Text Box 14"/>
          <p:cNvSpPr txBox="1">
            <a:spLocks noChangeArrowheads="1"/>
          </p:cNvSpPr>
          <p:nvPr/>
        </p:nvSpPr>
        <p:spPr bwMode="auto">
          <a:xfrm>
            <a:off x="3603625" y="5081588"/>
            <a:ext cx="1460500" cy="82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de-CH" altLang="en-US" sz="1600"/>
              <a:t>e.g. Simplified</a:t>
            </a:r>
          </a:p>
          <a:p>
            <a:pPr algn="ctr" eaLnBrk="1" hangingPunct="1"/>
            <a:r>
              <a:rPr lang="de-CH" altLang="en-US" sz="1600"/>
              <a:t>Sewer or</a:t>
            </a:r>
          </a:p>
          <a:p>
            <a:pPr algn="ctr" eaLnBrk="1" hangingPunct="1"/>
            <a:r>
              <a:rPr lang="de-CH" altLang="en-US" sz="1600"/>
              <a:t>Tank Lorries</a:t>
            </a:r>
            <a:endParaRPr lang="en-US" altLang="en-US" sz="1600"/>
          </a:p>
        </p:txBody>
      </p:sp>
      <p:sp>
        <p:nvSpPr>
          <p:cNvPr id="36879" name="Rectangle 15"/>
          <p:cNvSpPr>
            <a:spLocks noChangeArrowheads="1"/>
          </p:cNvSpPr>
          <p:nvPr/>
        </p:nvSpPr>
        <p:spPr bwMode="auto">
          <a:xfrm>
            <a:off x="7286625" y="2101850"/>
            <a:ext cx="1655763" cy="896938"/>
          </a:xfrm>
          <a:prstGeom prst="rect">
            <a:avLst/>
          </a:prstGeom>
          <a:solidFill>
            <a:srgbClr val="3399FF">
              <a:alpha val="7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de-CH" altLang="zh-CN" b="1">
                <a:ea typeface="SimSun" panose="02010600030101010101" pitchFamily="2" charset="-122"/>
              </a:rPr>
              <a:t>Use </a:t>
            </a:r>
          </a:p>
          <a:p>
            <a:pPr algn="ctr"/>
            <a:r>
              <a:rPr lang="de-CH" altLang="zh-CN" b="1">
                <a:ea typeface="SimSun" panose="02010600030101010101" pitchFamily="2" charset="-122"/>
              </a:rPr>
              <a:t>and/or </a:t>
            </a:r>
            <a:br>
              <a:rPr lang="de-CH" altLang="zh-CN" b="1">
                <a:ea typeface="SimSun" panose="02010600030101010101" pitchFamily="2" charset="-122"/>
              </a:rPr>
            </a:br>
            <a:r>
              <a:rPr lang="de-CH" altLang="zh-CN" b="1">
                <a:ea typeface="SimSun" panose="02010600030101010101" pitchFamily="2" charset="-122"/>
              </a:rPr>
              <a:t>Disposal</a:t>
            </a:r>
            <a:endParaRPr lang="en-US" altLang="en-US" sz="1400" b="1"/>
          </a:p>
        </p:txBody>
      </p:sp>
      <p:pic>
        <p:nvPicPr>
          <p:cNvPr id="36880" name="Picture 16"/>
          <p:cNvPicPr preferRelativeResize="0">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94575" y="3086100"/>
            <a:ext cx="1376363" cy="1135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81" name="Text Box 17"/>
          <p:cNvSpPr txBox="1">
            <a:spLocks noChangeArrowheads="1"/>
          </p:cNvSpPr>
          <p:nvPr/>
        </p:nvSpPr>
        <p:spPr bwMode="auto">
          <a:xfrm>
            <a:off x="7248525" y="4265613"/>
            <a:ext cx="1743075"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de-CH" altLang="en-US" sz="1600"/>
              <a:t>e.g. Composting</a:t>
            </a:r>
          </a:p>
          <a:p>
            <a:pPr algn="ctr" eaLnBrk="1" hangingPunct="1"/>
            <a:r>
              <a:rPr lang="de-CH" altLang="en-US" sz="1600"/>
              <a:t>or Leaching Field</a:t>
            </a:r>
            <a:endParaRPr lang="en-US" altLang="en-US" sz="1600"/>
          </a:p>
        </p:txBody>
      </p:sp>
      <p:sp>
        <p:nvSpPr>
          <p:cNvPr id="36882" name="AutoShape 18"/>
          <p:cNvSpPr>
            <a:spLocks noChangeArrowheads="1"/>
          </p:cNvSpPr>
          <p:nvPr/>
        </p:nvSpPr>
        <p:spPr bwMode="auto">
          <a:xfrm>
            <a:off x="1758950" y="6235700"/>
            <a:ext cx="5119688" cy="260350"/>
          </a:xfrm>
          <a:prstGeom prst="rightArrow">
            <a:avLst>
              <a:gd name="adj1" fmla="val 36491"/>
              <a:gd name="adj2" fmla="val 130551"/>
            </a:avLst>
          </a:prstGeom>
          <a:solidFill>
            <a:schemeClr val="tx1"/>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6883" name="AutoShape 19"/>
          <p:cNvSpPr>
            <a:spLocks noChangeArrowheads="1"/>
          </p:cNvSpPr>
          <p:nvPr/>
        </p:nvSpPr>
        <p:spPr bwMode="auto">
          <a:xfrm>
            <a:off x="120650" y="5975350"/>
            <a:ext cx="1649413" cy="782638"/>
          </a:xfrm>
          <a:prstGeom prst="roundRect">
            <a:avLst>
              <a:gd name="adj" fmla="val 16667"/>
            </a:avLst>
          </a:prstGeom>
          <a:solidFill>
            <a:srgbClr val="FFFF78"/>
          </a:solidFill>
          <a:ln w="9525">
            <a:noFill/>
            <a:round/>
            <a:headEnd/>
            <a:tailEnd/>
          </a:ln>
          <a:effectLst>
            <a:outerShdw dist="35921" dir="2700000" algn="ctr" rotWithShape="0">
              <a:schemeClr val="bg2"/>
            </a:outerShdw>
          </a:effectLst>
        </p:spPr>
        <p:txBody>
          <a:bodyPr lIns="0" tIns="0" rIns="0" bIns="0" anchor="ctr"/>
          <a:lstStyle/>
          <a:p>
            <a:pPr algn="ctr">
              <a:spcBef>
                <a:spcPct val="50000"/>
              </a:spcBef>
              <a:defRPr/>
            </a:pPr>
            <a:r>
              <a:rPr lang="de-DE" sz="2000">
                <a:ea typeface="SimSun" pitchFamily="2" charset="-122"/>
              </a:rPr>
              <a:t>Input </a:t>
            </a:r>
            <a:br>
              <a:rPr lang="de-DE" sz="2000">
                <a:ea typeface="SimSun" pitchFamily="2" charset="-122"/>
              </a:rPr>
            </a:br>
            <a:r>
              <a:rPr lang="de-DE" sz="2000">
                <a:ea typeface="SimSun" pitchFamily="2" charset="-122"/>
              </a:rPr>
              <a:t>products</a:t>
            </a:r>
          </a:p>
        </p:txBody>
      </p:sp>
      <p:sp>
        <p:nvSpPr>
          <p:cNvPr id="36884" name="AutoShape 20"/>
          <p:cNvSpPr>
            <a:spLocks noChangeArrowheads="1"/>
          </p:cNvSpPr>
          <p:nvPr/>
        </p:nvSpPr>
        <p:spPr bwMode="auto">
          <a:xfrm>
            <a:off x="6881813" y="5962650"/>
            <a:ext cx="2074862" cy="801688"/>
          </a:xfrm>
          <a:prstGeom prst="roundRect">
            <a:avLst>
              <a:gd name="adj" fmla="val 16667"/>
            </a:avLst>
          </a:prstGeom>
          <a:solidFill>
            <a:srgbClr val="FFFF78"/>
          </a:solidFill>
          <a:ln w="9525">
            <a:noFill/>
            <a:round/>
            <a:headEnd/>
            <a:tailEnd/>
          </a:ln>
          <a:effectLst>
            <a:outerShdw dist="35921" dir="2700000" algn="ctr" rotWithShape="0">
              <a:schemeClr val="bg2"/>
            </a:outerShdw>
          </a:effectLst>
        </p:spPr>
        <p:txBody>
          <a:bodyPr wrap="none" lIns="0" tIns="0" rIns="0" bIns="0" anchor="ctr"/>
          <a:lstStyle/>
          <a:p>
            <a:pPr algn="ctr">
              <a:spcBef>
                <a:spcPct val="50000"/>
              </a:spcBef>
              <a:defRPr/>
            </a:pPr>
            <a:r>
              <a:rPr lang="de-CH" sz="2000"/>
              <a:t>safe &amp; valuable </a:t>
            </a:r>
            <a:br>
              <a:rPr lang="de-CH" sz="2000"/>
            </a:br>
            <a:r>
              <a:rPr lang="de-CH" sz="2000"/>
              <a:t>output products</a:t>
            </a:r>
            <a:endParaRPr lang="de-DE" sz="2000"/>
          </a:p>
        </p:txBody>
      </p:sp>
      <p:sp>
        <p:nvSpPr>
          <p:cNvPr id="14358" name="Text Box 21"/>
          <p:cNvSpPr txBox="1">
            <a:spLocks noChangeArrowheads="1"/>
          </p:cNvSpPr>
          <p:nvPr/>
        </p:nvSpPr>
        <p:spPr bwMode="auto">
          <a:xfrm>
            <a:off x="6748463" y="52388"/>
            <a:ext cx="1966912" cy="13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r"/>
            <a:r>
              <a:rPr lang="de-DE" altLang="en-US" sz="900" b="1">
                <a:solidFill>
                  <a:schemeClr val="bg1"/>
                </a:solidFill>
                <a:latin typeface="TheSerif B5 Plain" pitchFamily="28" charset="0"/>
              </a:rPr>
              <a:t>Systems and Technologies</a:t>
            </a:r>
          </a:p>
        </p:txBody>
      </p:sp>
      <p:sp>
        <p:nvSpPr>
          <p:cNvPr id="14359" name="Text Box 22"/>
          <p:cNvSpPr txBox="1">
            <a:spLocks noChangeArrowheads="1"/>
          </p:cNvSpPr>
          <p:nvPr/>
        </p:nvSpPr>
        <p:spPr bwMode="auto">
          <a:xfrm>
            <a:off x="1897063" y="1260475"/>
            <a:ext cx="7072312"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de-DE" altLang="en-US" sz="2000">
                <a:ea typeface="SimSun" panose="02010600030101010101" pitchFamily="2" charset="-122"/>
              </a:rPr>
              <a:t>Technologies which  perform the same, or similar function, </a:t>
            </a:r>
            <a:br>
              <a:rPr lang="de-DE" altLang="en-US" sz="2000">
                <a:ea typeface="SimSun" panose="02010600030101010101" pitchFamily="2" charset="-122"/>
              </a:rPr>
            </a:br>
            <a:r>
              <a:rPr lang="de-DE" altLang="en-US" sz="2000">
                <a:ea typeface="SimSun" panose="02010600030101010101" pitchFamily="2" charset="-122"/>
              </a:rPr>
              <a:t>are grouped into </a:t>
            </a:r>
            <a:r>
              <a:rPr lang="de-DE" altLang="en-US" sz="2000" b="1">
                <a:ea typeface="SimSun" panose="02010600030101010101" pitchFamily="2" charset="-122"/>
              </a:rPr>
              <a:t>„Functional Groups“</a:t>
            </a:r>
          </a:p>
        </p:txBody>
      </p:sp>
    </p:spTree>
    <p:extLst>
      <p:ext uri="{BB962C8B-B14F-4D97-AF65-F5344CB8AC3E}">
        <p14:creationId xmlns:p14="http://schemas.microsoft.com/office/powerpoint/2010/main" val="52536016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6867"/>
                                        </p:tgtEl>
                                        <p:attrNameLst>
                                          <p:attrName>style.visibility</p:attrName>
                                        </p:attrNameLst>
                                      </p:cBhvr>
                                      <p:to>
                                        <p:strVal val="visible"/>
                                      </p:to>
                                    </p:set>
                                    <p:animEffect transition="in" filter="blinds(horizontal)">
                                      <p:cBhvr>
                                        <p:cTn id="7" dur="500"/>
                                        <p:tgtEl>
                                          <p:spTgt spid="36867"/>
                                        </p:tgtEl>
                                      </p:cBhvr>
                                    </p:animEffect>
                                  </p:childTnLst>
                                </p:cTn>
                              </p:par>
                              <p:par>
                                <p:cTn id="8" presetID="3" presetClass="entr" presetSubtype="10" fill="hold" nodeType="withEffect">
                                  <p:stCondLst>
                                    <p:cond delay="0"/>
                                  </p:stCondLst>
                                  <p:childTnLst>
                                    <p:set>
                                      <p:cBhvr>
                                        <p:cTn id="9" dur="1" fill="hold">
                                          <p:stCondLst>
                                            <p:cond delay="0"/>
                                          </p:stCondLst>
                                        </p:cTn>
                                        <p:tgtEl>
                                          <p:spTgt spid="36868"/>
                                        </p:tgtEl>
                                        <p:attrNameLst>
                                          <p:attrName>style.visibility</p:attrName>
                                        </p:attrNameLst>
                                      </p:cBhvr>
                                      <p:to>
                                        <p:strVal val="visible"/>
                                      </p:to>
                                    </p:set>
                                    <p:animEffect transition="in" filter="blinds(horizontal)">
                                      <p:cBhvr>
                                        <p:cTn id="10" dur="500"/>
                                        <p:tgtEl>
                                          <p:spTgt spid="36868"/>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6869"/>
                                        </p:tgtEl>
                                        <p:attrNameLst>
                                          <p:attrName>style.visibility</p:attrName>
                                        </p:attrNameLst>
                                      </p:cBhvr>
                                      <p:to>
                                        <p:strVal val="visible"/>
                                      </p:to>
                                    </p:set>
                                    <p:animEffect transition="in" filter="blinds(horizontal)">
                                      <p:cBhvr>
                                        <p:cTn id="13" dur="500"/>
                                        <p:tgtEl>
                                          <p:spTgt spid="36869"/>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36870"/>
                                        </p:tgtEl>
                                        <p:attrNameLst>
                                          <p:attrName>style.visibility</p:attrName>
                                        </p:attrNameLst>
                                      </p:cBhvr>
                                      <p:to>
                                        <p:strVal val="visible"/>
                                      </p:to>
                                    </p:set>
                                    <p:animEffect transition="in" filter="blinds(horizontal)">
                                      <p:cBhvr>
                                        <p:cTn id="18" dur="500"/>
                                        <p:tgtEl>
                                          <p:spTgt spid="36870"/>
                                        </p:tgtEl>
                                      </p:cBhvr>
                                    </p:animEffect>
                                  </p:childTnLst>
                                </p:cTn>
                              </p:par>
                              <p:par>
                                <p:cTn id="19" presetID="3" presetClass="entr" presetSubtype="10" fill="hold" nodeType="withEffect">
                                  <p:stCondLst>
                                    <p:cond delay="0"/>
                                  </p:stCondLst>
                                  <p:childTnLst>
                                    <p:set>
                                      <p:cBhvr>
                                        <p:cTn id="20" dur="1" fill="hold">
                                          <p:stCondLst>
                                            <p:cond delay="0"/>
                                          </p:stCondLst>
                                        </p:cTn>
                                        <p:tgtEl>
                                          <p:spTgt spid="36871"/>
                                        </p:tgtEl>
                                        <p:attrNameLst>
                                          <p:attrName>style.visibility</p:attrName>
                                        </p:attrNameLst>
                                      </p:cBhvr>
                                      <p:to>
                                        <p:strVal val="visible"/>
                                      </p:to>
                                    </p:set>
                                    <p:animEffect transition="in" filter="blinds(horizontal)">
                                      <p:cBhvr>
                                        <p:cTn id="21" dur="500"/>
                                        <p:tgtEl>
                                          <p:spTgt spid="36871"/>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36872"/>
                                        </p:tgtEl>
                                        <p:attrNameLst>
                                          <p:attrName>style.visibility</p:attrName>
                                        </p:attrNameLst>
                                      </p:cBhvr>
                                      <p:to>
                                        <p:strVal val="visible"/>
                                      </p:to>
                                    </p:set>
                                    <p:animEffect transition="in" filter="blinds(horizontal)">
                                      <p:cBhvr>
                                        <p:cTn id="24" dur="500"/>
                                        <p:tgtEl>
                                          <p:spTgt spid="36872"/>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3" presetClass="entr" presetSubtype="10" fill="hold" grpId="0" nodeType="clickEffect">
                                  <p:stCondLst>
                                    <p:cond delay="0"/>
                                  </p:stCondLst>
                                  <p:childTnLst>
                                    <p:set>
                                      <p:cBhvr>
                                        <p:cTn id="28" dur="1" fill="hold">
                                          <p:stCondLst>
                                            <p:cond delay="0"/>
                                          </p:stCondLst>
                                        </p:cTn>
                                        <p:tgtEl>
                                          <p:spTgt spid="36876"/>
                                        </p:tgtEl>
                                        <p:attrNameLst>
                                          <p:attrName>style.visibility</p:attrName>
                                        </p:attrNameLst>
                                      </p:cBhvr>
                                      <p:to>
                                        <p:strVal val="visible"/>
                                      </p:to>
                                    </p:set>
                                    <p:animEffect transition="in" filter="blinds(horizontal)">
                                      <p:cBhvr>
                                        <p:cTn id="29" dur="500"/>
                                        <p:tgtEl>
                                          <p:spTgt spid="36876"/>
                                        </p:tgtEl>
                                      </p:cBhvr>
                                    </p:animEffect>
                                  </p:childTnLst>
                                </p:cTn>
                              </p:par>
                              <p:par>
                                <p:cTn id="30" presetID="3" presetClass="entr" presetSubtype="10" fill="hold" nodeType="withEffect">
                                  <p:stCondLst>
                                    <p:cond delay="0"/>
                                  </p:stCondLst>
                                  <p:childTnLst>
                                    <p:set>
                                      <p:cBhvr>
                                        <p:cTn id="31" dur="1" fill="hold">
                                          <p:stCondLst>
                                            <p:cond delay="0"/>
                                          </p:stCondLst>
                                        </p:cTn>
                                        <p:tgtEl>
                                          <p:spTgt spid="36877"/>
                                        </p:tgtEl>
                                        <p:attrNameLst>
                                          <p:attrName>style.visibility</p:attrName>
                                        </p:attrNameLst>
                                      </p:cBhvr>
                                      <p:to>
                                        <p:strVal val="visible"/>
                                      </p:to>
                                    </p:set>
                                    <p:animEffect transition="in" filter="blinds(horizontal)">
                                      <p:cBhvr>
                                        <p:cTn id="32" dur="500"/>
                                        <p:tgtEl>
                                          <p:spTgt spid="36877"/>
                                        </p:tgtEl>
                                      </p:cBhvr>
                                    </p:animEffect>
                                  </p:childTnLst>
                                </p:cTn>
                              </p:par>
                              <p:par>
                                <p:cTn id="33" presetID="3" presetClass="entr" presetSubtype="10" fill="hold" grpId="0" nodeType="withEffect">
                                  <p:stCondLst>
                                    <p:cond delay="0"/>
                                  </p:stCondLst>
                                  <p:childTnLst>
                                    <p:set>
                                      <p:cBhvr>
                                        <p:cTn id="34" dur="1" fill="hold">
                                          <p:stCondLst>
                                            <p:cond delay="0"/>
                                          </p:stCondLst>
                                        </p:cTn>
                                        <p:tgtEl>
                                          <p:spTgt spid="36878"/>
                                        </p:tgtEl>
                                        <p:attrNameLst>
                                          <p:attrName>style.visibility</p:attrName>
                                        </p:attrNameLst>
                                      </p:cBhvr>
                                      <p:to>
                                        <p:strVal val="visible"/>
                                      </p:to>
                                    </p:set>
                                    <p:animEffect transition="in" filter="blinds(horizontal)">
                                      <p:cBhvr>
                                        <p:cTn id="35" dur="500"/>
                                        <p:tgtEl>
                                          <p:spTgt spid="36878"/>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3" presetClass="entr" presetSubtype="10" fill="hold" grpId="0" nodeType="clickEffect">
                                  <p:stCondLst>
                                    <p:cond delay="0"/>
                                  </p:stCondLst>
                                  <p:childTnLst>
                                    <p:set>
                                      <p:cBhvr>
                                        <p:cTn id="39" dur="1" fill="hold">
                                          <p:stCondLst>
                                            <p:cond delay="0"/>
                                          </p:stCondLst>
                                        </p:cTn>
                                        <p:tgtEl>
                                          <p:spTgt spid="36873"/>
                                        </p:tgtEl>
                                        <p:attrNameLst>
                                          <p:attrName>style.visibility</p:attrName>
                                        </p:attrNameLst>
                                      </p:cBhvr>
                                      <p:to>
                                        <p:strVal val="visible"/>
                                      </p:to>
                                    </p:set>
                                    <p:animEffect transition="in" filter="blinds(horizontal)">
                                      <p:cBhvr>
                                        <p:cTn id="40" dur="500"/>
                                        <p:tgtEl>
                                          <p:spTgt spid="36873"/>
                                        </p:tgtEl>
                                      </p:cBhvr>
                                    </p:animEffect>
                                  </p:childTnLst>
                                </p:cTn>
                              </p:par>
                              <p:par>
                                <p:cTn id="41" presetID="3" presetClass="entr" presetSubtype="10" fill="hold" nodeType="withEffect">
                                  <p:stCondLst>
                                    <p:cond delay="0"/>
                                  </p:stCondLst>
                                  <p:childTnLst>
                                    <p:set>
                                      <p:cBhvr>
                                        <p:cTn id="42" dur="1" fill="hold">
                                          <p:stCondLst>
                                            <p:cond delay="0"/>
                                          </p:stCondLst>
                                        </p:cTn>
                                        <p:tgtEl>
                                          <p:spTgt spid="36874"/>
                                        </p:tgtEl>
                                        <p:attrNameLst>
                                          <p:attrName>style.visibility</p:attrName>
                                        </p:attrNameLst>
                                      </p:cBhvr>
                                      <p:to>
                                        <p:strVal val="visible"/>
                                      </p:to>
                                    </p:set>
                                    <p:animEffect transition="in" filter="blinds(horizontal)">
                                      <p:cBhvr>
                                        <p:cTn id="43" dur="500"/>
                                        <p:tgtEl>
                                          <p:spTgt spid="36874"/>
                                        </p:tgtEl>
                                      </p:cBhvr>
                                    </p:animEffect>
                                  </p:childTnLst>
                                </p:cTn>
                              </p:par>
                              <p:par>
                                <p:cTn id="44" presetID="3" presetClass="entr" presetSubtype="10" fill="hold" grpId="0" nodeType="withEffect">
                                  <p:stCondLst>
                                    <p:cond delay="0"/>
                                  </p:stCondLst>
                                  <p:childTnLst>
                                    <p:set>
                                      <p:cBhvr>
                                        <p:cTn id="45" dur="1" fill="hold">
                                          <p:stCondLst>
                                            <p:cond delay="0"/>
                                          </p:stCondLst>
                                        </p:cTn>
                                        <p:tgtEl>
                                          <p:spTgt spid="36875"/>
                                        </p:tgtEl>
                                        <p:attrNameLst>
                                          <p:attrName>style.visibility</p:attrName>
                                        </p:attrNameLst>
                                      </p:cBhvr>
                                      <p:to>
                                        <p:strVal val="visible"/>
                                      </p:to>
                                    </p:set>
                                    <p:animEffect transition="in" filter="blinds(horizontal)">
                                      <p:cBhvr>
                                        <p:cTn id="46" dur="500"/>
                                        <p:tgtEl>
                                          <p:spTgt spid="36875"/>
                                        </p:tgtEl>
                                      </p:cBhvr>
                                    </p:animEffect>
                                  </p:childTnLst>
                                </p:cTn>
                              </p:par>
                            </p:childTnLst>
                          </p:cTn>
                        </p:par>
                      </p:childTnLst>
                    </p:cTn>
                  </p:par>
                  <p:par>
                    <p:cTn id="47" fill="hold" nodeType="clickPar">
                      <p:stCondLst>
                        <p:cond delay="indefinite"/>
                      </p:stCondLst>
                      <p:childTnLst>
                        <p:par>
                          <p:cTn id="48" fill="hold" nodeType="withGroup">
                            <p:stCondLst>
                              <p:cond delay="0"/>
                            </p:stCondLst>
                            <p:childTnLst>
                              <p:par>
                                <p:cTn id="49" presetID="3" presetClass="entr" presetSubtype="10" fill="hold" grpId="0" nodeType="clickEffect">
                                  <p:stCondLst>
                                    <p:cond delay="0"/>
                                  </p:stCondLst>
                                  <p:childTnLst>
                                    <p:set>
                                      <p:cBhvr>
                                        <p:cTn id="50" dur="1" fill="hold">
                                          <p:stCondLst>
                                            <p:cond delay="0"/>
                                          </p:stCondLst>
                                        </p:cTn>
                                        <p:tgtEl>
                                          <p:spTgt spid="36879"/>
                                        </p:tgtEl>
                                        <p:attrNameLst>
                                          <p:attrName>style.visibility</p:attrName>
                                        </p:attrNameLst>
                                      </p:cBhvr>
                                      <p:to>
                                        <p:strVal val="visible"/>
                                      </p:to>
                                    </p:set>
                                    <p:animEffect transition="in" filter="blinds(horizontal)">
                                      <p:cBhvr>
                                        <p:cTn id="51" dur="500"/>
                                        <p:tgtEl>
                                          <p:spTgt spid="36879"/>
                                        </p:tgtEl>
                                      </p:cBhvr>
                                    </p:animEffect>
                                  </p:childTnLst>
                                </p:cTn>
                              </p:par>
                              <p:par>
                                <p:cTn id="52" presetID="3" presetClass="entr" presetSubtype="10" fill="hold" nodeType="withEffect">
                                  <p:stCondLst>
                                    <p:cond delay="0"/>
                                  </p:stCondLst>
                                  <p:childTnLst>
                                    <p:set>
                                      <p:cBhvr>
                                        <p:cTn id="53" dur="1" fill="hold">
                                          <p:stCondLst>
                                            <p:cond delay="0"/>
                                          </p:stCondLst>
                                        </p:cTn>
                                        <p:tgtEl>
                                          <p:spTgt spid="36880"/>
                                        </p:tgtEl>
                                        <p:attrNameLst>
                                          <p:attrName>style.visibility</p:attrName>
                                        </p:attrNameLst>
                                      </p:cBhvr>
                                      <p:to>
                                        <p:strVal val="visible"/>
                                      </p:to>
                                    </p:set>
                                    <p:animEffect transition="in" filter="blinds(horizontal)">
                                      <p:cBhvr>
                                        <p:cTn id="54" dur="500"/>
                                        <p:tgtEl>
                                          <p:spTgt spid="36880"/>
                                        </p:tgtEl>
                                      </p:cBhvr>
                                    </p:animEffect>
                                  </p:childTnLst>
                                </p:cTn>
                              </p:par>
                              <p:par>
                                <p:cTn id="55" presetID="3" presetClass="entr" presetSubtype="10" fill="hold" grpId="0" nodeType="withEffect">
                                  <p:stCondLst>
                                    <p:cond delay="0"/>
                                  </p:stCondLst>
                                  <p:childTnLst>
                                    <p:set>
                                      <p:cBhvr>
                                        <p:cTn id="56" dur="1" fill="hold">
                                          <p:stCondLst>
                                            <p:cond delay="0"/>
                                          </p:stCondLst>
                                        </p:cTn>
                                        <p:tgtEl>
                                          <p:spTgt spid="36881"/>
                                        </p:tgtEl>
                                        <p:attrNameLst>
                                          <p:attrName>style.visibility</p:attrName>
                                        </p:attrNameLst>
                                      </p:cBhvr>
                                      <p:to>
                                        <p:strVal val="visible"/>
                                      </p:to>
                                    </p:set>
                                    <p:animEffect transition="in" filter="blinds(horizontal)">
                                      <p:cBhvr>
                                        <p:cTn id="57" dur="500"/>
                                        <p:tgtEl>
                                          <p:spTgt spid="36881"/>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3" presetClass="entr" presetSubtype="10" fill="hold" grpId="0" nodeType="clickEffect">
                                  <p:stCondLst>
                                    <p:cond delay="0"/>
                                  </p:stCondLst>
                                  <p:childTnLst>
                                    <p:set>
                                      <p:cBhvr>
                                        <p:cTn id="61" dur="1" fill="hold">
                                          <p:stCondLst>
                                            <p:cond delay="0"/>
                                          </p:stCondLst>
                                        </p:cTn>
                                        <p:tgtEl>
                                          <p:spTgt spid="36883"/>
                                        </p:tgtEl>
                                        <p:attrNameLst>
                                          <p:attrName>style.visibility</p:attrName>
                                        </p:attrNameLst>
                                      </p:cBhvr>
                                      <p:to>
                                        <p:strVal val="visible"/>
                                      </p:to>
                                    </p:set>
                                    <p:animEffect transition="in" filter="blinds(horizontal)">
                                      <p:cBhvr>
                                        <p:cTn id="62" dur="500"/>
                                        <p:tgtEl>
                                          <p:spTgt spid="36883"/>
                                        </p:tgtEl>
                                      </p:cBhvr>
                                    </p:animEffect>
                                  </p:childTnLst>
                                </p:cTn>
                              </p:par>
                              <p:par>
                                <p:cTn id="63" presetID="3" presetClass="entr" presetSubtype="10" fill="hold" grpId="0" nodeType="withEffect">
                                  <p:stCondLst>
                                    <p:cond delay="0"/>
                                  </p:stCondLst>
                                  <p:childTnLst>
                                    <p:set>
                                      <p:cBhvr>
                                        <p:cTn id="64" dur="1" fill="hold">
                                          <p:stCondLst>
                                            <p:cond delay="0"/>
                                          </p:stCondLst>
                                        </p:cTn>
                                        <p:tgtEl>
                                          <p:spTgt spid="36882"/>
                                        </p:tgtEl>
                                        <p:attrNameLst>
                                          <p:attrName>style.visibility</p:attrName>
                                        </p:attrNameLst>
                                      </p:cBhvr>
                                      <p:to>
                                        <p:strVal val="visible"/>
                                      </p:to>
                                    </p:set>
                                    <p:animEffect transition="in" filter="blinds(horizontal)">
                                      <p:cBhvr>
                                        <p:cTn id="65" dur="500"/>
                                        <p:tgtEl>
                                          <p:spTgt spid="36882"/>
                                        </p:tgtEl>
                                      </p:cBhvr>
                                    </p:animEffect>
                                  </p:childTnLst>
                                </p:cTn>
                              </p:par>
                              <p:par>
                                <p:cTn id="66" presetID="3" presetClass="entr" presetSubtype="10" fill="hold" grpId="0" nodeType="withEffect">
                                  <p:stCondLst>
                                    <p:cond delay="0"/>
                                  </p:stCondLst>
                                  <p:childTnLst>
                                    <p:set>
                                      <p:cBhvr>
                                        <p:cTn id="67" dur="1" fill="hold">
                                          <p:stCondLst>
                                            <p:cond delay="0"/>
                                          </p:stCondLst>
                                        </p:cTn>
                                        <p:tgtEl>
                                          <p:spTgt spid="36884"/>
                                        </p:tgtEl>
                                        <p:attrNameLst>
                                          <p:attrName>style.visibility</p:attrName>
                                        </p:attrNameLst>
                                      </p:cBhvr>
                                      <p:to>
                                        <p:strVal val="visible"/>
                                      </p:to>
                                    </p:set>
                                    <p:animEffect transition="in" filter="blinds(horizontal)">
                                      <p:cBhvr>
                                        <p:cTn id="68" dur="500"/>
                                        <p:tgtEl>
                                          <p:spTgt spid="368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7" grpId="0" animBg="1"/>
      <p:bldP spid="36869" grpId="0"/>
      <p:bldP spid="36870" grpId="0" animBg="1"/>
      <p:bldP spid="36872" grpId="0"/>
      <p:bldP spid="36873" grpId="0" animBg="1"/>
      <p:bldP spid="36875" grpId="0"/>
      <p:bldP spid="36876" grpId="0" animBg="1"/>
      <p:bldP spid="36878" grpId="0"/>
      <p:bldP spid="36879" grpId="0" animBg="1"/>
      <p:bldP spid="36881" grpId="0"/>
      <p:bldP spid="36882" grpId="0" animBg="1"/>
      <p:bldP spid="36883" grpId="0" animBg="1"/>
      <p:bldP spid="36884"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GB" altLang="en-US">
                <a:solidFill>
                  <a:schemeClr val="bg2"/>
                </a:solidFill>
              </a:rPr>
              <a:t>Sandec Training Tool</a:t>
            </a:r>
          </a:p>
        </p:txBody>
      </p:sp>
      <p:sp>
        <p:nvSpPr>
          <p:cNvPr id="15363" name="Rectangle 2"/>
          <p:cNvSpPr>
            <a:spLocks noGrp="1" noChangeArrowheads="1"/>
          </p:cNvSpPr>
          <p:nvPr>
            <p:ph type="title"/>
          </p:nvPr>
        </p:nvSpPr>
        <p:spPr>
          <a:xfrm>
            <a:off x="157163" y="52388"/>
            <a:ext cx="8986837" cy="914400"/>
          </a:xfrm>
          <a:noFill/>
        </p:spPr>
        <p:txBody>
          <a:bodyPr>
            <a:normAutofit fontScale="90000"/>
          </a:bodyPr>
          <a:lstStyle/>
          <a:p>
            <a:pPr eaLnBrk="1" hangingPunct="1"/>
            <a:r>
              <a:rPr lang="de-CH" altLang="en-US" dirty="0" smtClean="0"/>
              <a:t>Which technologies can perform which function</a:t>
            </a:r>
            <a:r>
              <a:rPr lang="de-CH" altLang="ja-JP" dirty="0" smtClean="0">
                <a:ea typeface="MS PGothic" panose="020B0600070205080204" pitchFamily="34" charset="-128"/>
              </a:rPr>
              <a:t>?</a:t>
            </a:r>
            <a:endParaRPr lang="en-US" altLang="en-US" dirty="0" smtClean="0"/>
          </a:p>
        </p:txBody>
      </p:sp>
      <p:sp>
        <p:nvSpPr>
          <p:cNvPr id="40963" name="Rectangle 3"/>
          <p:cNvSpPr>
            <a:spLocks noChangeArrowheads="1"/>
          </p:cNvSpPr>
          <p:nvPr/>
        </p:nvSpPr>
        <p:spPr bwMode="auto">
          <a:xfrm>
            <a:off x="157163" y="2894013"/>
            <a:ext cx="1698625" cy="3303587"/>
          </a:xfrm>
          <a:prstGeom prst="rect">
            <a:avLst/>
          </a:prstGeom>
          <a:solidFill>
            <a:srgbClr val="FF0000">
              <a:alpha val="6901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nSpc>
                <a:spcPts val="1600"/>
              </a:lnSpc>
              <a:spcBef>
                <a:spcPct val="30000"/>
              </a:spcBef>
              <a:buFontTx/>
              <a:buChar char="•"/>
            </a:pPr>
            <a:r>
              <a:rPr lang="de-CH" altLang="zh-CN" sz="1400">
                <a:ea typeface="SimSun" panose="02010600030101010101" pitchFamily="2" charset="-122"/>
              </a:rPr>
              <a:t> Dry Toilet </a:t>
            </a:r>
          </a:p>
          <a:p>
            <a:pPr>
              <a:lnSpc>
                <a:spcPts val="1600"/>
              </a:lnSpc>
              <a:spcBef>
                <a:spcPct val="30000"/>
              </a:spcBef>
              <a:buFontTx/>
              <a:buChar char="•"/>
            </a:pPr>
            <a:r>
              <a:rPr lang="de-CH" altLang="zh-CN" sz="1400">
                <a:ea typeface="SimSun" panose="02010600030101010101" pitchFamily="2" charset="-122"/>
              </a:rPr>
              <a:t> Urine Diverting </a:t>
            </a:r>
            <a:br>
              <a:rPr lang="de-CH" altLang="zh-CN" sz="1400">
                <a:ea typeface="SimSun" panose="02010600030101010101" pitchFamily="2" charset="-122"/>
              </a:rPr>
            </a:br>
            <a:r>
              <a:rPr lang="de-CH" altLang="zh-CN" sz="1400">
                <a:ea typeface="SimSun" panose="02010600030101010101" pitchFamily="2" charset="-122"/>
              </a:rPr>
              <a:t>  Dry Toilet</a:t>
            </a:r>
          </a:p>
          <a:p>
            <a:pPr>
              <a:lnSpc>
                <a:spcPts val="1600"/>
              </a:lnSpc>
              <a:spcBef>
                <a:spcPct val="30000"/>
              </a:spcBef>
              <a:buFontTx/>
              <a:buChar char="•"/>
            </a:pPr>
            <a:r>
              <a:rPr lang="de-CH" altLang="zh-CN" sz="1400">
                <a:ea typeface="SimSun" panose="02010600030101010101" pitchFamily="2" charset="-122"/>
              </a:rPr>
              <a:t> Urinal</a:t>
            </a:r>
          </a:p>
          <a:p>
            <a:pPr>
              <a:lnSpc>
                <a:spcPts val="1600"/>
              </a:lnSpc>
              <a:spcBef>
                <a:spcPct val="30000"/>
              </a:spcBef>
              <a:buFontTx/>
              <a:buChar char="•"/>
            </a:pPr>
            <a:r>
              <a:rPr lang="de-CH" altLang="zh-CN" sz="1400">
                <a:ea typeface="SimSun" panose="02010600030101010101" pitchFamily="2" charset="-122"/>
              </a:rPr>
              <a:t> Pour-Flush Toilet</a:t>
            </a:r>
          </a:p>
          <a:p>
            <a:pPr>
              <a:lnSpc>
                <a:spcPts val="1600"/>
              </a:lnSpc>
              <a:spcBef>
                <a:spcPct val="30000"/>
              </a:spcBef>
              <a:buFontTx/>
              <a:buChar char="•"/>
            </a:pPr>
            <a:r>
              <a:rPr lang="de-CH" altLang="zh-CN" sz="1400">
                <a:ea typeface="SimSun" panose="02010600030101010101" pitchFamily="2" charset="-122"/>
              </a:rPr>
              <a:t> Flush Toilet</a:t>
            </a:r>
          </a:p>
          <a:p>
            <a:pPr>
              <a:lnSpc>
                <a:spcPts val="1600"/>
              </a:lnSpc>
              <a:spcBef>
                <a:spcPct val="30000"/>
              </a:spcBef>
              <a:buFontTx/>
              <a:buChar char="•"/>
            </a:pPr>
            <a:r>
              <a:rPr lang="de-CH" altLang="zh-CN" sz="1400">
                <a:ea typeface="SimSun" panose="02010600030101010101" pitchFamily="2" charset="-122"/>
              </a:rPr>
              <a:t> Urine Diverting </a:t>
            </a:r>
            <a:br>
              <a:rPr lang="de-CH" altLang="zh-CN" sz="1400">
                <a:ea typeface="SimSun" panose="02010600030101010101" pitchFamily="2" charset="-122"/>
              </a:rPr>
            </a:br>
            <a:r>
              <a:rPr lang="de-CH" altLang="zh-CN" sz="1400">
                <a:ea typeface="SimSun" panose="02010600030101010101" pitchFamily="2" charset="-122"/>
              </a:rPr>
              <a:t>  Flush Toilet</a:t>
            </a:r>
            <a:endParaRPr lang="en-US" altLang="en-US" sz="1400"/>
          </a:p>
        </p:txBody>
      </p:sp>
      <p:sp>
        <p:nvSpPr>
          <p:cNvPr id="40964" name="Rectangle 4"/>
          <p:cNvSpPr>
            <a:spLocks noChangeArrowheads="1"/>
          </p:cNvSpPr>
          <p:nvPr/>
        </p:nvSpPr>
        <p:spPr bwMode="auto">
          <a:xfrm>
            <a:off x="1930400" y="2894013"/>
            <a:ext cx="1698625" cy="3303587"/>
          </a:xfrm>
          <a:prstGeom prst="rect">
            <a:avLst/>
          </a:prstGeom>
          <a:solidFill>
            <a:srgbClr val="FF9900">
              <a:alpha val="6901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36000"/>
          <a:lstStyle>
            <a:lvl1pPr marL="44450" indent="-44450"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nSpc>
                <a:spcPts val="1600"/>
              </a:lnSpc>
              <a:spcBef>
                <a:spcPct val="30000"/>
              </a:spcBef>
              <a:buFontTx/>
              <a:buChar char="•"/>
            </a:pPr>
            <a:r>
              <a:rPr lang="en-US" altLang="en-US" sz="1400"/>
              <a:t> Single Pit</a:t>
            </a:r>
          </a:p>
          <a:p>
            <a:pPr>
              <a:lnSpc>
                <a:spcPts val="1600"/>
              </a:lnSpc>
              <a:spcBef>
                <a:spcPct val="30000"/>
              </a:spcBef>
              <a:buFontTx/>
              <a:buChar char="•"/>
            </a:pPr>
            <a:r>
              <a:rPr lang="en-US" altLang="en-US" sz="1400"/>
              <a:t> Single VIP</a:t>
            </a:r>
          </a:p>
          <a:p>
            <a:pPr>
              <a:lnSpc>
                <a:spcPts val="1600"/>
              </a:lnSpc>
              <a:spcBef>
                <a:spcPct val="30000"/>
              </a:spcBef>
              <a:buFontTx/>
              <a:buChar char="•"/>
            </a:pPr>
            <a:r>
              <a:rPr lang="en-US" altLang="en-US" sz="1400"/>
              <a:t> Dehydration</a:t>
            </a:r>
            <a:br>
              <a:rPr lang="en-US" altLang="en-US" sz="1400"/>
            </a:br>
            <a:r>
              <a:rPr lang="en-US" altLang="en-US" sz="1400"/>
              <a:t> Vaults</a:t>
            </a:r>
          </a:p>
          <a:p>
            <a:pPr>
              <a:lnSpc>
                <a:spcPts val="1600"/>
              </a:lnSpc>
              <a:spcBef>
                <a:spcPct val="30000"/>
              </a:spcBef>
              <a:buFontTx/>
              <a:buChar char="•"/>
            </a:pPr>
            <a:r>
              <a:rPr lang="en-US" altLang="en-US" sz="1400"/>
              <a:t> Septic Tank</a:t>
            </a:r>
          </a:p>
          <a:p>
            <a:pPr>
              <a:lnSpc>
                <a:spcPts val="1600"/>
              </a:lnSpc>
              <a:spcBef>
                <a:spcPct val="30000"/>
              </a:spcBef>
              <a:buFontTx/>
              <a:buChar char="•"/>
            </a:pPr>
            <a:r>
              <a:rPr lang="en-US" altLang="en-US" sz="1400"/>
              <a:t> Composting</a:t>
            </a:r>
            <a:br>
              <a:rPr lang="en-US" altLang="en-US" sz="1400"/>
            </a:br>
            <a:r>
              <a:rPr lang="en-US" altLang="en-US" sz="1400"/>
              <a:t> Chamber</a:t>
            </a:r>
          </a:p>
          <a:p>
            <a:pPr>
              <a:lnSpc>
                <a:spcPts val="1600"/>
              </a:lnSpc>
              <a:spcBef>
                <a:spcPct val="30000"/>
              </a:spcBef>
              <a:buFontTx/>
              <a:buChar char="•"/>
            </a:pPr>
            <a:r>
              <a:rPr lang="en-US" altLang="en-US" sz="1400"/>
              <a:t> Anaerobic</a:t>
            </a:r>
            <a:br>
              <a:rPr lang="en-US" altLang="en-US" sz="1400"/>
            </a:br>
            <a:r>
              <a:rPr lang="en-US" altLang="en-US" sz="1400"/>
              <a:t> Baffled Reactor</a:t>
            </a:r>
          </a:p>
          <a:p>
            <a:pPr>
              <a:lnSpc>
                <a:spcPts val="1600"/>
              </a:lnSpc>
              <a:spcBef>
                <a:spcPct val="30000"/>
              </a:spcBef>
              <a:buFontTx/>
              <a:buChar char="•"/>
            </a:pPr>
            <a:r>
              <a:rPr lang="en-US" altLang="en-US" sz="1400"/>
              <a:t> Anaerobic Filter</a:t>
            </a:r>
          </a:p>
          <a:p>
            <a:pPr>
              <a:lnSpc>
                <a:spcPts val="1600"/>
              </a:lnSpc>
              <a:spcBef>
                <a:spcPct val="30000"/>
              </a:spcBef>
            </a:pPr>
            <a:r>
              <a:rPr lang="en-US" altLang="en-US" sz="1400"/>
              <a:t>etc.</a:t>
            </a:r>
          </a:p>
          <a:p>
            <a:pPr>
              <a:lnSpc>
                <a:spcPts val="1600"/>
              </a:lnSpc>
              <a:spcBef>
                <a:spcPct val="30000"/>
              </a:spcBef>
            </a:pPr>
            <a:endParaRPr lang="en-US" altLang="en-US" sz="1400"/>
          </a:p>
          <a:p>
            <a:pPr eaLnBrk="1" hangingPunct="1">
              <a:lnSpc>
                <a:spcPts val="1600"/>
              </a:lnSpc>
              <a:spcBef>
                <a:spcPct val="30000"/>
              </a:spcBef>
            </a:pPr>
            <a:endParaRPr lang="en-US" altLang="en-US" sz="1400"/>
          </a:p>
        </p:txBody>
      </p:sp>
      <p:sp>
        <p:nvSpPr>
          <p:cNvPr id="40965" name="Rectangle 5"/>
          <p:cNvSpPr>
            <a:spLocks noChangeArrowheads="1"/>
          </p:cNvSpPr>
          <p:nvPr/>
        </p:nvSpPr>
        <p:spPr bwMode="auto">
          <a:xfrm>
            <a:off x="3724275" y="2894013"/>
            <a:ext cx="1698625" cy="3303587"/>
          </a:xfrm>
          <a:prstGeom prst="rect">
            <a:avLst/>
          </a:prstGeom>
          <a:solidFill>
            <a:srgbClr val="FFFF00">
              <a:alpha val="6901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54000" rIns="54000"/>
          <a:lstStyle>
            <a:lvl1pPr marL="58738" indent="-58738"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lnSpc>
                <a:spcPts val="1600"/>
              </a:lnSpc>
              <a:spcBef>
                <a:spcPct val="30000"/>
              </a:spcBef>
              <a:buFontTx/>
              <a:buChar char="•"/>
            </a:pPr>
            <a:r>
              <a:rPr lang="en-US" altLang="en-US" sz="1400"/>
              <a:t> Human-Powered</a:t>
            </a:r>
            <a:br>
              <a:rPr lang="en-US" altLang="en-US" sz="1400"/>
            </a:br>
            <a:r>
              <a:rPr lang="en-US" altLang="en-US" sz="1400"/>
              <a:t> Emptying and</a:t>
            </a:r>
            <a:br>
              <a:rPr lang="en-US" altLang="en-US" sz="1400"/>
            </a:br>
            <a:r>
              <a:rPr lang="en-US" altLang="en-US" sz="1400"/>
              <a:t> Transport </a:t>
            </a:r>
          </a:p>
          <a:p>
            <a:pPr eaLnBrk="1" hangingPunct="1">
              <a:lnSpc>
                <a:spcPts val="1600"/>
              </a:lnSpc>
              <a:spcBef>
                <a:spcPct val="30000"/>
              </a:spcBef>
              <a:buFontTx/>
              <a:buChar char="•"/>
            </a:pPr>
            <a:r>
              <a:rPr lang="en-US" altLang="en-US" sz="1400"/>
              <a:t> Motorized </a:t>
            </a:r>
            <a:br>
              <a:rPr lang="en-US" altLang="en-US" sz="1400"/>
            </a:br>
            <a:r>
              <a:rPr lang="en-US" altLang="en-US" sz="1400"/>
              <a:t> Emptying</a:t>
            </a:r>
            <a:br>
              <a:rPr lang="en-US" altLang="en-US" sz="1400"/>
            </a:br>
            <a:r>
              <a:rPr lang="en-US" altLang="en-US" sz="1400"/>
              <a:t> and Transport</a:t>
            </a:r>
          </a:p>
          <a:p>
            <a:pPr eaLnBrk="1" hangingPunct="1">
              <a:lnSpc>
                <a:spcPts val="1600"/>
              </a:lnSpc>
              <a:spcBef>
                <a:spcPct val="30000"/>
              </a:spcBef>
              <a:buFontTx/>
              <a:buChar char="•"/>
            </a:pPr>
            <a:r>
              <a:rPr lang="en-US" altLang="en-US" sz="1400"/>
              <a:t> Simplified Sewers</a:t>
            </a:r>
          </a:p>
          <a:p>
            <a:pPr eaLnBrk="1" hangingPunct="1">
              <a:lnSpc>
                <a:spcPts val="1600"/>
              </a:lnSpc>
              <a:spcBef>
                <a:spcPct val="30000"/>
              </a:spcBef>
              <a:buFontTx/>
              <a:buChar char="•"/>
            </a:pPr>
            <a:r>
              <a:rPr lang="en-US" altLang="en-US" sz="1400"/>
              <a:t> Small-Bore Sewer</a:t>
            </a:r>
          </a:p>
          <a:p>
            <a:pPr eaLnBrk="1" hangingPunct="1">
              <a:lnSpc>
                <a:spcPts val="1600"/>
              </a:lnSpc>
              <a:spcBef>
                <a:spcPct val="30000"/>
              </a:spcBef>
              <a:buFontTx/>
              <a:buChar char="•"/>
            </a:pPr>
            <a:r>
              <a:rPr lang="en-US" altLang="en-US" sz="1400"/>
              <a:t> Conventional  </a:t>
            </a:r>
            <a:br>
              <a:rPr lang="en-US" altLang="en-US" sz="1400"/>
            </a:br>
            <a:r>
              <a:rPr lang="en-US" altLang="en-US" sz="1400"/>
              <a:t> Gravity Sewer</a:t>
            </a:r>
          </a:p>
          <a:p>
            <a:pPr eaLnBrk="1" hangingPunct="1">
              <a:lnSpc>
                <a:spcPts val="1600"/>
              </a:lnSpc>
              <a:spcBef>
                <a:spcPct val="30000"/>
              </a:spcBef>
              <a:buFontTx/>
              <a:buChar char="•"/>
            </a:pPr>
            <a:r>
              <a:rPr lang="en-US" altLang="en-US" sz="1400"/>
              <a:t> Jerry Can/Tank</a:t>
            </a:r>
          </a:p>
          <a:p>
            <a:pPr eaLnBrk="1" hangingPunct="1">
              <a:lnSpc>
                <a:spcPts val="1600"/>
              </a:lnSpc>
              <a:spcBef>
                <a:spcPct val="30000"/>
              </a:spcBef>
            </a:pPr>
            <a:r>
              <a:rPr lang="en-US" altLang="en-US" sz="1400"/>
              <a:t>etc.</a:t>
            </a:r>
          </a:p>
          <a:p>
            <a:pPr eaLnBrk="1" hangingPunct="1">
              <a:lnSpc>
                <a:spcPts val="1600"/>
              </a:lnSpc>
              <a:spcBef>
                <a:spcPct val="30000"/>
              </a:spcBef>
            </a:pPr>
            <a:endParaRPr lang="en-US" altLang="en-US" sz="1400"/>
          </a:p>
        </p:txBody>
      </p:sp>
      <p:sp>
        <p:nvSpPr>
          <p:cNvPr id="40966" name="Rectangle 6"/>
          <p:cNvSpPr>
            <a:spLocks noChangeArrowheads="1"/>
          </p:cNvSpPr>
          <p:nvPr/>
        </p:nvSpPr>
        <p:spPr bwMode="auto">
          <a:xfrm>
            <a:off x="5503863" y="2894013"/>
            <a:ext cx="1697037" cy="3303587"/>
          </a:xfrm>
          <a:prstGeom prst="rect">
            <a:avLst/>
          </a:prstGeom>
          <a:solidFill>
            <a:srgbClr val="00FF00">
              <a:alpha val="6901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marL="44450" indent="-44450"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lnSpc>
                <a:spcPts val="1600"/>
              </a:lnSpc>
              <a:spcBef>
                <a:spcPct val="30000"/>
              </a:spcBef>
              <a:buFontTx/>
              <a:buChar char="•"/>
            </a:pPr>
            <a:r>
              <a:rPr lang="en-US" altLang="en-US" sz="1400"/>
              <a:t> Anaerobic</a:t>
            </a:r>
            <a:br>
              <a:rPr lang="en-US" altLang="en-US" sz="1400"/>
            </a:br>
            <a:r>
              <a:rPr lang="en-US" altLang="en-US" sz="1400"/>
              <a:t> Baffled Reactor</a:t>
            </a:r>
          </a:p>
          <a:p>
            <a:pPr eaLnBrk="1" hangingPunct="1">
              <a:lnSpc>
                <a:spcPts val="1600"/>
              </a:lnSpc>
              <a:spcBef>
                <a:spcPct val="30000"/>
              </a:spcBef>
              <a:buFontTx/>
              <a:buChar char="•"/>
            </a:pPr>
            <a:r>
              <a:rPr lang="en-US" altLang="en-US" sz="1400"/>
              <a:t> Anaerobic Filter</a:t>
            </a:r>
          </a:p>
          <a:p>
            <a:pPr eaLnBrk="1" hangingPunct="1">
              <a:lnSpc>
                <a:spcPts val="1600"/>
              </a:lnSpc>
              <a:spcBef>
                <a:spcPct val="30000"/>
              </a:spcBef>
              <a:buFontTx/>
              <a:buChar char="•"/>
            </a:pPr>
            <a:r>
              <a:rPr lang="en-US" altLang="en-US" sz="1400"/>
              <a:t>Upflow Anaerobic Sludge Blanket</a:t>
            </a:r>
          </a:p>
          <a:p>
            <a:pPr eaLnBrk="1" hangingPunct="1">
              <a:lnSpc>
                <a:spcPts val="1600"/>
              </a:lnSpc>
              <a:spcBef>
                <a:spcPct val="30000"/>
              </a:spcBef>
              <a:buFontTx/>
              <a:buChar char="•"/>
            </a:pPr>
            <a:r>
              <a:rPr lang="en-US" altLang="en-US" sz="1400"/>
              <a:t> Trickling Filter</a:t>
            </a:r>
          </a:p>
          <a:p>
            <a:pPr eaLnBrk="1" hangingPunct="1">
              <a:lnSpc>
                <a:spcPts val="1600"/>
              </a:lnSpc>
              <a:spcBef>
                <a:spcPct val="30000"/>
              </a:spcBef>
              <a:buFontTx/>
              <a:buChar char="•"/>
            </a:pPr>
            <a:r>
              <a:rPr lang="en-US" altLang="en-US" sz="1400"/>
              <a:t> Waste</a:t>
            </a:r>
            <a:br>
              <a:rPr lang="en-US" altLang="en-US" sz="1400"/>
            </a:br>
            <a:r>
              <a:rPr lang="en-US" altLang="en-US" sz="1400"/>
              <a:t> Stabilisation</a:t>
            </a:r>
            <a:br>
              <a:rPr lang="en-US" altLang="en-US" sz="1400"/>
            </a:br>
            <a:r>
              <a:rPr lang="en-US" altLang="en-US" sz="1400"/>
              <a:t> Ponds </a:t>
            </a:r>
          </a:p>
          <a:p>
            <a:pPr eaLnBrk="1" hangingPunct="1">
              <a:lnSpc>
                <a:spcPts val="1600"/>
              </a:lnSpc>
              <a:spcBef>
                <a:spcPct val="30000"/>
              </a:spcBef>
              <a:buFontTx/>
              <a:buChar char="•"/>
            </a:pPr>
            <a:r>
              <a:rPr lang="en-US" altLang="en-US" sz="1400"/>
              <a:t> Activated Sludge</a:t>
            </a:r>
          </a:p>
          <a:p>
            <a:pPr eaLnBrk="1" hangingPunct="1">
              <a:lnSpc>
                <a:spcPts val="1600"/>
              </a:lnSpc>
              <a:spcBef>
                <a:spcPct val="30000"/>
              </a:spcBef>
              <a:buFontTx/>
              <a:buChar char="•"/>
            </a:pPr>
            <a:r>
              <a:rPr lang="en-US" altLang="en-US" sz="1400"/>
              <a:t> Constructed</a:t>
            </a:r>
            <a:br>
              <a:rPr lang="en-US" altLang="en-US" sz="1400"/>
            </a:br>
            <a:r>
              <a:rPr lang="en-US" altLang="en-US" sz="1400"/>
              <a:t> Wetland</a:t>
            </a:r>
          </a:p>
          <a:p>
            <a:pPr eaLnBrk="1" hangingPunct="1">
              <a:lnSpc>
                <a:spcPts val="1600"/>
              </a:lnSpc>
              <a:spcBef>
                <a:spcPct val="30000"/>
              </a:spcBef>
              <a:buFontTx/>
              <a:buChar char="•"/>
            </a:pPr>
            <a:r>
              <a:rPr lang="en-US" altLang="en-US" sz="1400"/>
              <a:t> Co-composting</a:t>
            </a:r>
          </a:p>
          <a:p>
            <a:pPr eaLnBrk="1" hangingPunct="1">
              <a:lnSpc>
                <a:spcPts val="1600"/>
              </a:lnSpc>
              <a:spcBef>
                <a:spcPct val="30000"/>
              </a:spcBef>
            </a:pPr>
            <a:r>
              <a:rPr lang="de-CH" altLang="en-US" sz="1400"/>
              <a:t>etc.</a:t>
            </a:r>
            <a:endParaRPr lang="en-US" altLang="en-US" sz="1400"/>
          </a:p>
        </p:txBody>
      </p:sp>
      <p:sp>
        <p:nvSpPr>
          <p:cNvPr id="40967" name="Rectangle 7"/>
          <p:cNvSpPr>
            <a:spLocks noChangeArrowheads="1"/>
          </p:cNvSpPr>
          <p:nvPr/>
        </p:nvSpPr>
        <p:spPr bwMode="auto">
          <a:xfrm>
            <a:off x="7296150" y="2894013"/>
            <a:ext cx="1698625" cy="3303587"/>
          </a:xfrm>
          <a:prstGeom prst="rect">
            <a:avLst/>
          </a:prstGeom>
          <a:solidFill>
            <a:srgbClr val="3399FF">
              <a:alpha val="6901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marL="58738" indent="-58738"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nSpc>
                <a:spcPts val="1600"/>
              </a:lnSpc>
              <a:spcBef>
                <a:spcPct val="30000"/>
              </a:spcBef>
              <a:buFontTx/>
              <a:buChar char="•"/>
            </a:pPr>
            <a:r>
              <a:rPr lang="en-US" altLang="en-US" sz="1400"/>
              <a:t> Application of</a:t>
            </a:r>
            <a:br>
              <a:rPr lang="en-US" altLang="en-US" sz="1400"/>
            </a:br>
            <a:r>
              <a:rPr lang="en-US" altLang="en-US" sz="1400"/>
              <a:t> Urine</a:t>
            </a:r>
          </a:p>
          <a:p>
            <a:pPr>
              <a:lnSpc>
                <a:spcPts val="1600"/>
              </a:lnSpc>
              <a:spcBef>
                <a:spcPct val="30000"/>
              </a:spcBef>
              <a:buFontTx/>
              <a:buChar char="•"/>
            </a:pPr>
            <a:r>
              <a:rPr lang="en-US" altLang="en-US" sz="1400"/>
              <a:t> Application of</a:t>
            </a:r>
            <a:br>
              <a:rPr lang="en-US" altLang="en-US" sz="1400"/>
            </a:br>
            <a:r>
              <a:rPr lang="en-US" altLang="en-US" sz="1400"/>
              <a:t> Dehydr. Faeces</a:t>
            </a:r>
          </a:p>
          <a:p>
            <a:pPr>
              <a:lnSpc>
                <a:spcPts val="1600"/>
              </a:lnSpc>
              <a:spcBef>
                <a:spcPct val="30000"/>
              </a:spcBef>
              <a:buFontTx/>
              <a:buChar char="•"/>
            </a:pPr>
            <a:r>
              <a:rPr lang="en-US" altLang="en-US" sz="1400"/>
              <a:t> Compost</a:t>
            </a:r>
          </a:p>
          <a:p>
            <a:pPr>
              <a:lnSpc>
                <a:spcPts val="1600"/>
              </a:lnSpc>
              <a:spcBef>
                <a:spcPct val="30000"/>
              </a:spcBef>
              <a:buFontTx/>
              <a:buChar char="•"/>
            </a:pPr>
            <a:r>
              <a:rPr lang="en-US" altLang="en-US" sz="1400"/>
              <a:t> Irrigation</a:t>
            </a:r>
          </a:p>
          <a:p>
            <a:pPr>
              <a:lnSpc>
                <a:spcPts val="1600"/>
              </a:lnSpc>
              <a:spcBef>
                <a:spcPct val="30000"/>
              </a:spcBef>
              <a:buFontTx/>
              <a:buChar char="•"/>
            </a:pPr>
            <a:r>
              <a:rPr lang="en-US" altLang="en-US" sz="1400"/>
              <a:t> Aquaculture</a:t>
            </a:r>
          </a:p>
          <a:p>
            <a:pPr>
              <a:lnSpc>
                <a:spcPts val="1600"/>
              </a:lnSpc>
              <a:spcBef>
                <a:spcPct val="30000"/>
              </a:spcBef>
              <a:buFontTx/>
              <a:buChar char="•"/>
            </a:pPr>
            <a:r>
              <a:rPr lang="en-US" altLang="en-US" sz="1400"/>
              <a:t> Soak Pit</a:t>
            </a:r>
          </a:p>
          <a:p>
            <a:pPr>
              <a:lnSpc>
                <a:spcPts val="1600"/>
              </a:lnSpc>
              <a:spcBef>
                <a:spcPct val="30000"/>
              </a:spcBef>
              <a:buFontTx/>
              <a:buChar char="•"/>
            </a:pPr>
            <a:r>
              <a:rPr lang="en-US" altLang="en-US" sz="1400"/>
              <a:t> Leach Field</a:t>
            </a:r>
          </a:p>
          <a:p>
            <a:pPr>
              <a:lnSpc>
                <a:spcPts val="1600"/>
              </a:lnSpc>
              <a:spcBef>
                <a:spcPct val="30000"/>
              </a:spcBef>
              <a:buFontTx/>
              <a:buChar char="•"/>
            </a:pPr>
            <a:r>
              <a:rPr lang="en-US" altLang="en-US" sz="1400"/>
              <a:t> Land Application</a:t>
            </a:r>
          </a:p>
          <a:p>
            <a:pPr>
              <a:lnSpc>
                <a:spcPts val="1600"/>
              </a:lnSpc>
              <a:spcBef>
                <a:spcPct val="30000"/>
              </a:spcBef>
              <a:buFontTx/>
              <a:buChar char="•"/>
            </a:pPr>
            <a:r>
              <a:rPr lang="en-US" altLang="en-US" sz="1400"/>
              <a:t> Surface Disposal</a:t>
            </a:r>
          </a:p>
          <a:p>
            <a:pPr>
              <a:lnSpc>
                <a:spcPts val="1600"/>
              </a:lnSpc>
              <a:spcBef>
                <a:spcPct val="30000"/>
              </a:spcBef>
            </a:pPr>
            <a:r>
              <a:rPr lang="en-US" altLang="en-US" sz="1400"/>
              <a:t>etc.</a:t>
            </a:r>
          </a:p>
          <a:p>
            <a:pPr>
              <a:lnSpc>
                <a:spcPts val="1600"/>
              </a:lnSpc>
              <a:spcBef>
                <a:spcPct val="30000"/>
              </a:spcBef>
            </a:pPr>
            <a:endParaRPr lang="en-US" altLang="en-US" sz="1400"/>
          </a:p>
          <a:p>
            <a:pPr eaLnBrk="1" hangingPunct="1">
              <a:lnSpc>
                <a:spcPts val="1600"/>
              </a:lnSpc>
              <a:spcBef>
                <a:spcPct val="30000"/>
              </a:spcBef>
            </a:pPr>
            <a:endParaRPr lang="en-US" altLang="en-US" sz="1400"/>
          </a:p>
        </p:txBody>
      </p:sp>
      <p:sp>
        <p:nvSpPr>
          <p:cNvPr id="15369" name="Rectangle 8"/>
          <p:cNvSpPr>
            <a:spLocks noChangeArrowheads="1"/>
          </p:cNvSpPr>
          <p:nvPr/>
        </p:nvSpPr>
        <p:spPr bwMode="auto">
          <a:xfrm>
            <a:off x="7299325" y="1714500"/>
            <a:ext cx="1687513" cy="1114425"/>
          </a:xfrm>
          <a:prstGeom prst="rect">
            <a:avLst/>
          </a:prstGeom>
          <a:solidFill>
            <a:schemeClr val="bg1"/>
          </a:solidFill>
          <a:ln w="9525">
            <a:solidFill>
              <a:schemeClr val="tx1"/>
            </a:solidFill>
            <a:miter lim="800000"/>
            <a:headEnd/>
            <a:tailEnd/>
          </a:ln>
        </p:spPr>
        <p:txBody>
          <a:bodyPr wrap="none"/>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5370" name="Rectangle 9"/>
          <p:cNvSpPr>
            <a:spLocks noChangeArrowheads="1"/>
          </p:cNvSpPr>
          <p:nvPr/>
        </p:nvSpPr>
        <p:spPr bwMode="auto">
          <a:xfrm>
            <a:off x="5508625" y="1714500"/>
            <a:ext cx="1695450" cy="1114425"/>
          </a:xfrm>
          <a:prstGeom prst="rect">
            <a:avLst/>
          </a:prstGeom>
          <a:solidFill>
            <a:schemeClr val="bg1"/>
          </a:solidFill>
          <a:ln w="9525">
            <a:solidFill>
              <a:schemeClr val="tx1"/>
            </a:solidFill>
            <a:miter lim="800000"/>
            <a:headEnd/>
            <a:tailEnd/>
          </a:ln>
        </p:spPr>
        <p:txBody>
          <a:bodyPr wrap="none"/>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5371" name="Rectangle 10"/>
          <p:cNvSpPr>
            <a:spLocks noChangeArrowheads="1"/>
          </p:cNvSpPr>
          <p:nvPr/>
        </p:nvSpPr>
        <p:spPr bwMode="auto">
          <a:xfrm>
            <a:off x="3727450" y="1714500"/>
            <a:ext cx="1700213" cy="1114425"/>
          </a:xfrm>
          <a:prstGeom prst="rect">
            <a:avLst/>
          </a:prstGeom>
          <a:solidFill>
            <a:schemeClr val="bg1"/>
          </a:solidFill>
          <a:ln w="9525">
            <a:solidFill>
              <a:schemeClr val="tx1"/>
            </a:solidFill>
            <a:miter lim="800000"/>
            <a:headEnd/>
            <a:tailEnd/>
          </a:ln>
        </p:spPr>
        <p:txBody>
          <a:bodyPr wrap="none"/>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5372" name="Rectangle 11"/>
          <p:cNvSpPr>
            <a:spLocks noChangeArrowheads="1"/>
          </p:cNvSpPr>
          <p:nvPr/>
        </p:nvSpPr>
        <p:spPr bwMode="auto">
          <a:xfrm>
            <a:off x="1941513" y="1716088"/>
            <a:ext cx="1687512" cy="1112837"/>
          </a:xfrm>
          <a:prstGeom prst="rect">
            <a:avLst/>
          </a:prstGeom>
          <a:solidFill>
            <a:schemeClr val="bg1"/>
          </a:solidFill>
          <a:ln w="9525">
            <a:solidFill>
              <a:schemeClr val="tx1"/>
            </a:solidFill>
            <a:miter lim="800000"/>
            <a:headEnd/>
            <a:tailEnd/>
          </a:ln>
        </p:spPr>
        <p:txBody>
          <a:bodyPr wrap="none"/>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5373" name="Rectangle 12"/>
          <p:cNvSpPr>
            <a:spLocks noChangeArrowheads="1"/>
          </p:cNvSpPr>
          <p:nvPr/>
        </p:nvSpPr>
        <p:spPr bwMode="auto">
          <a:xfrm>
            <a:off x="157163" y="1714500"/>
            <a:ext cx="1700212" cy="1114425"/>
          </a:xfrm>
          <a:prstGeom prst="rect">
            <a:avLst/>
          </a:prstGeom>
          <a:solidFill>
            <a:schemeClr val="bg1"/>
          </a:solidFill>
          <a:ln w="9525">
            <a:solidFill>
              <a:schemeClr val="tx1"/>
            </a:solidFill>
            <a:miter lim="800000"/>
            <a:headEnd/>
            <a:tailEnd/>
          </a:ln>
        </p:spPr>
        <p:txBody>
          <a:bodyPr wrap="none"/>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pic>
        <p:nvPicPr>
          <p:cNvPr id="15374" name="Picture 13" descr="Faulkammer_2-kammrig"/>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1675" y="1757363"/>
            <a:ext cx="1608138" cy="96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75" name="Picture 14" descr="toilet(blackwater) copy"/>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188" y="1749425"/>
            <a:ext cx="811212" cy="977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76" name="Picture 15"/>
          <p:cNvPicPr preferRelativeResize="0">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00475" y="1755775"/>
            <a:ext cx="1446213" cy="1031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77" name="Picture 16"/>
          <p:cNvPicPr preferRelativeResize="0">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92763" y="1860550"/>
            <a:ext cx="1536700"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78" name="Picture 17"/>
          <p:cNvPicPr preferRelativeResize="0">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435850" y="1741488"/>
            <a:ext cx="1376363" cy="1074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79" name="Rectangle 18"/>
          <p:cNvSpPr>
            <a:spLocks noChangeArrowheads="1"/>
          </p:cNvSpPr>
          <p:nvPr/>
        </p:nvSpPr>
        <p:spPr bwMode="auto">
          <a:xfrm>
            <a:off x="157163" y="720725"/>
            <a:ext cx="1698625" cy="995363"/>
          </a:xfrm>
          <a:prstGeom prst="rect">
            <a:avLst/>
          </a:prstGeom>
          <a:solidFill>
            <a:schemeClr val="bg1">
              <a:alpha val="5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b"/>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de-CH" altLang="zh-CN" b="1">
                <a:ea typeface="SimSun" panose="02010600030101010101" pitchFamily="2" charset="-122"/>
              </a:rPr>
              <a:t>User Interface</a:t>
            </a:r>
            <a:endParaRPr lang="en-US" altLang="en-US" sz="1400"/>
          </a:p>
        </p:txBody>
      </p:sp>
      <p:sp>
        <p:nvSpPr>
          <p:cNvPr id="15380" name="Rectangle 19"/>
          <p:cNvSpPr>
            <a:spLocks noChangeArrowheads="1"/>
          </p:cNvSpPr>
          <p:nvPr/>
        </p:nvSpPr>
        <p:spPr bwMode="auto">
          <a:xfrm>
            <a:off x="1935163" y="733425"/>
            <a:ext cx="1698625" cy="995363"/>
          </a:xfrm>
          <a:prstGeom prst="rect">
            <a:avLst/>
          </a:prstGeom>
          <a:solidFill>
            <a:schemeClr val="bg1">
              <a:alpha val="5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b"/>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de-CH" altLang="zh-CN" b="1">
                <a:ea typeface="SimSun" panose="02010600030101010101" pitchFamily="2" charset="-122"/>
              </a:rPr>
              <a:t>Collection </a:t>
            </a:r>
          </a:p>
          <a:p>
            <a:pPr algn="ctr"/>
            <a:r>
              <a:rPr lang="de-CH" altLang="zh-CN" b="1">
                <a:ea typeface="SimSun" panose="02010600030101010101" pitchFamily="2" charset="-122"/>
              </a:rPr>
              <a:t>and Storage/</a:t>
            </a:r>
            <a:br>
              <a:rPr lang="de-CH" altLang="zh-CN" b="1">
                <a:ea typeface="SimSun" panose="02010600030101010101" pitchFamily="2" charset="-122"/>
              </a:rPr>
            </a:br>
            <a:r>
              <a:rPr lang="de-CH" altLang="zh-CN" b="1">
                <a:ea typeface="SimSun" panose="02010600030101010101" pitchFamily="2" charset="-122"/>
              </a:rPr>
              <a:t>Treatment</a:t>
            </a:r>
          </a:p>
        </p:txBody>
      </p:sp>
      <p:sp>
        <p:nvSpPr>
          <p:cNvPr id="15381" name="Rectangle 20"/>
          <p:cNvSpPr>
            <a:spLocks noChangeArrowheads="1"/>
          </p:cNvSpPr>
          <p:nvPr/>
        </p:nvSpPr>
        <p:spPr bwMode="auto">
          <a:xfrm>
            <a:off x="3725863" y="733425"/>
            <a:ext cx="1698625" cy="995363"/>
          </a:xfrm>
          <a:prstGeom prst="rect">
            <a:avLst/>
          </a:prstGeom>
          <a:solidFill>
            <a:schemeClr val="bg1">
              <a:alpha val="5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b"/>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de-CH" altLang="zh-CN" b="1">
                <a:ea typeface="SimSun" panose="02010600030101010101" pitchFamily="2" charset="-122"/>
              </a:rPr>
              <a:t>Conveyance</a:t>
            </a:r>
          </a:p>
        </p:txBody>
      </p:sp>
      <p:sp>
        <p:nvSpPr>
          <p:cNvPr id="15382" name="Rectangle 21"/>
          <p:cNvSpPr>
            <a:spLocks noChangeArrowheads="1"/>
          </p:cNvSpPr>
          <p:nvPr/>
        </p:nvSpPr>
        <p:spPr bwMode="auto">
          <a:xfrm>
            <a:off x="5503863" y="750888"/>
            <a:ext cx="1698625" cy="995362"/>
          </a:xfrm>
          <a:prstGeom prst="rect">
            <a:avLst/>
          </a:prstGeom>
          <a:solidFill>
            <a:schemeClr val="bg1">
              <a:alpha val="5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b"/>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de-CH" altLang="zh-CN" b="1">
                <a:ea typeface="SimSun" panose="02010600030101010101" pitchFamily="2" charset="-122"/>
              </a:rPr>
              <a:t>(Semi-) </a:t>
            </a:r>
          </a:p>
          <a:p>
            <a:pPr algn="ctr" eaLnBrk="1" hangingPunct="1"/>
            <a:r>
              <a:rPr lang="de-CH" altLang="zh-CN" b="1">
                <a:ea typeface="SimSun" panose="02010600030101010101" pitchFamily="2" charset="-122"/>
              </a:rPr>
              <a:t>Centralised </a:t>
            </a:r>
          </a:p>
          <a:p>
            <a:pPr algn="ctr" eaLnBrk="1" hangingPunct="1"/>
            <a:r>
              <a:rPr lang="de-CH" altLang="zh-CN" b="1">
                <a:ea typeface="SimSun" panose="02010600030101010101" pitchFamily="2" charset="-122"/>
              </a:rPr>
              <a:t>Treatment</a:t>
            </a:r>
          </a:p>
        </p:txBody>
      </p:sp>
      <p:sp>
        <p:nvSpPr>
          <p:cNvPr id="15383" name="Rectangle 22"/>
          <p:cNvSpPr>
            <a:spLocks noChangeArrowheads="1"/>
          </p:cNvSpPr>
          <p:nvPr/>
        </p:nvSpPr>
        <p:spPr bwMode="auto">
          <a:xfrm>
            <a:off x="7294563" y="733425"/>
            <a:ext cx="1698625" cy="995363"/>
          </a:xfrm>
          <a:prstGeom prst="rect">
            <a:avLst/>
          </a:prstGeom>
          <a:solidFill>
            <a:schemeClr val="bg1">
              <a:alpha val="5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b"/>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de-CH" altLang="zh-CN" b="1">
                <a:ea typeface="SimSun" panose="02010600030101010101" pitchFamily="2" charset="-122"/>
              </a:rPr>
              <a:t>Use and/or</a:t>
            </a:r>
          </a:p>
          <a:p>
            <a:pPr algn="ctr" eaLnBrk="1" hangingPunct="1"/>
            <a:r>
              <a:rPr lang="de-CH" altLang="zh-CN" b="1">
                <a:ea typeface="SimSun" panose="02010600030101010101" pitchFamily="2" charset="-122"/>
              </a:rPr>
              <a:t>Disposal</a:t>
            </a:r>
          </a:p>
        </p:txBody>
      </p:sp>
      <p:sp>
        <p:nvSpPr>
          <p:cNvPr id="40983" name="Rectangle 23"/>
          <p:cNvSpPr>
            <a:spLocks noChangeArrowheads="1"/>
          </p:cNvSpPr>
          <p:nvPr/>
        </p:nvSpPr>
        <p:spPr bwMode="auto">
          <a:xfrm>
            <a:off x="157163" y="6307138"/>
            <a:ext cx="8809037" cy="442912"/>
          </a:xfrm>
          <a:prstGeom prst="rect">
            <a:avLst/>
          </a:prstGeom>
          <a:solidFill>
            <a:srgbClr val="FFFF78"/>
          </a:solidFill>
          <a:ln w="9525" algn="ctr">
            <a:solidFill>
              <a:srgbClr val="D1CB7D"/>
            </a:solidFill>
            <a:miter lim="800000"/>
            <a:headEnd/>
            <a:tailEnd/>
          </a:ln>
          <a:effectLst>
            <a:outerShdw dist="35921" dir="2700000" algn="ctr" rotWithShape="0">
              <a:schemeClr val="bg2"/>
            </a:outerShdw>
          </a:effectLst>
        </p:spPr>
        <p:txBody>
          <a:bodyPr anchor="ctr"/>
          <a:lstStyle/>
          <a:p>
            <a:pPr eaLnBrk="0" hangingPunct="0">
              <a:buFont typeface="Wingdings" pitchFamily="2" charset="2"/>
              <a:buNone/>
              <a:defRPr/>
            </a:pPr>
            <a:endParaRPr lang="en-US" b="1"/>
          </a:p>
          <a:p>
            <a:pPr eaLnBrk="0" hangingPunct="0">
              <a:buFont typeface="Wingdings" pitchFamily="2" charset="2"/>
              <a:buNone/>
              <a:defRPr/>
            </a:pPr>
            <a:r>
              <a:rPr lang="de-DE" b="1"/>
              <a:t>Only selected combinations of technologies will lead to functional systems.</a:t>
            </a:r>
            <a:endParaRPr lang="en-US" b="1"/>
          </a:p>
          <a:p>
            <a:pPr eaLnBrk="0" hangingPunct="0">
              <a:buFont typeface="Wingdings" pitchFamily="2" charset="2"/>
              <a:buNone/>
              <a:defRPr/>
            </a:pPr>
            <a:endParaRPr lang="en-US" b="1"/>
          </a:p>
        </p:txBody>
      </p:sp>
      <p:sp>
        <p:nvSpPr>
          <p:cNvPr id="15385" name="Text Box 24"/>
          <p:cNvSpPr txBox="1">
            <a:spLocks noChangeArrowheads="1"/>
          </p:cNvSpPr>
          <p:nvPr/>
        </p:nvSpPr>
        <p:spPr bwMode="auto">
          <a:xfrm>
            <a:off x="6748463" y="52388"/>
            <a:ext cx="1966912" cy="13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r"/>
            <a:r>
              <a:rPr lang="de-DE" altLang="en-US" sz="900" b="1">
                <a:solidFill>
                  <a:schemeClr val="bg1"/>
                </a:solidFill>
                <a:latin typeface="TheSerif B5 Plain" pitchFamily="28" charset="0"/>
              </a:rPr>
              <a:t>Systems and Technologies</a:t>
            </a:r>
          </a:p>
        </p:txBody>
      </p:sp>
    </p:spTree>
    <p:extLst>
      <p:ext uri="{BB962C8B-B14F-4D97-AF65-F5344CB8AC3E}">
        <p14:creationId xmlns:p14="http://schemas.microsoft.com/office/powerpoint/2010/main" val="339602089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0963"/>
                                        </p:tgtEl>
                                        <p:attrNameLst>
                                          <p:attrName>style.visibility</p:attrName>
                                        </p:attrNameLst>
                                      </p:cBhvr>
                                      <p:to>
                                        <p:strVal val="visible"/>
                                      </p:to>
                                    </p:set>
                                    <p:animEffect transition="in" filter="blinds(horizontal)">
                                      <p:cBhvr>
                                        <p:cTn id="7" dur="500"/>
                                        <p:tgtEl>
                                          <p:spTgt spid="4096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0964"/>
                                        </p:tgtEl>
                                        <p:attrNameLst>
                                          <p:attrName>style.visibility</p:attrName>
                                        </p:attrNameLst>
                                      </p:cBhvr>
                                      <p:to>
                                        <p:strVal val="visible"/>
                                      </p:to>
                                    </p:set>
                                    <p:animEffect transition="in" filter="blinds(horizontal)">
                                      <p:cBhvr>
                                        <p:cTn id="12" dur="500"/>
                                        <p:tgtEl>
                                          <p:spTgt spid="4096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40965"/>
                                        </p:tgtEl>
                                        <p:attrNameLst>
                                          <p:attrName>style.visibility</p:attrName>
                                        </p:attrNameLst>
                                      </p:cBhvr>
                                      <p:to>
                                        <p:strVal val="visible"/>
                                      </p:to>
                                    </p:set>
                                    <p:animEffect transition="in" filter="blinds(horizontal)">
                                      <p:cBhvr>
                                        <p:cTn id="17" dur="500"/>
                                        <p:tgtEl>
                                          <p:spTgt spid="40965"/>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40966"/>
                                        </p:tgtEl>
                                        <p:attrNameLst>
                                          <p:attrName>style.visibility</p:attrName>
                                        </p:attrNameLst>
                                      </p:cBhvr>
                                      <p:to>
                                        <p:strVal val="visible"/>
                                      </p:to>
                                    </p:set>
                                    <p:animEffect transition="in" filter="blinds(horizontal)">
                                      <p:cBhvr>
                                        <p:cTn id="22" dur="500"/>
                                        <p:tgtEl>
                                          <p:spTgt spid="40966"/>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40967"/>
                                        </p:tgtEl>
                                        <p:attrNameLst>
                                          <p:attrName>style.visibility</p:attrName>
                                        </p:attrNameLst>
                                      </p:cBhvr>
                                      <p:to>
                                        <p:strVal val="visible"/>
                                      </p:to>
                                    </p:set>
                                    <p:animEffect transition="in" filter="blinds(horizontal)">
                                      <p:cBhvr>
                                        <p:cTn id="27" dur="500"/>
                                        <p:tgtEl>
                                          <p:spTgt spid="40967"/>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40983"/>
                                        </p:tgtEl>
                                        <p:attrNameLst>
                                          <p:attrName>style.visibility</p:attrName>
                                        </p:attrNameLst>
                                      </p:cBhvr>
                                      <p:to>
                                        <p:strVal val="visible"/>
                                      </p:to>
                                    </p:set>
                                    <p:animEffect transition="in" filter="blinds(horizontal)">
                                      <p:cBhvr>
                                        <p:cTn id="32" dur="500"/>
                                        <p:tgtEl>
                                          <p:spTgt spid="409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3" grpId="0" animBg="1"/>
      <p:bldP spid="40964" grpId="0" animBg="1"/>
      <p:bldP spid="40965" grpId="0" animBg="1"/>
      <p:bldP spid="40966" grpId="0" animBg="1"/>
      <p:bldP spid="40967" grpId="0" animBg="1"/>
      <p:bldP spid="40983"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GB" altLang="en-US">
                <a:solidFill>
                  <a:schemeClr val="bg2"/>
                </a:solidFill>
              </a:rPr>
              <a:t>Sandec Training Tool</a:t>
            </a:r>
          </a:p>
        </p:txBody>
      </p:sp>
      <p:sp>
        <p:nvSpPr>
          <p:cNvPr id="15363" name="Rectangle 2"/>
          <p:cNvSpPr>
            <a:spLocks noGrp="1" noChangeArrowheads="1"/>
          </p:cNvSpPr>
          <p:nvPr>
            <p:ph type="title"/>
          </p:nvPr>
        </p:nvSpPr>
        <p:spPr>
          <a:xfrm>
            <a:off x="157163" y="52388"/>
            <a:ext cx="8986837" cy="914400"/>
          </a:xfrm>
          <a:noFill/>
        </p:spPr>
        <p:txBody>
          <a:bodyPr>
            <a:normAutofit fontScale="90000"/>
          </a:bodyPr>
          <a:lstStyle/>
          <a:p>
            <a:pPr eaLnBrk="1" hangingPunct="1"/>
            <a:r>
              <a:rPr lang="de-CH" altLang="en-US" dirty="0" smtClean="0"/>
              <a:t>Which technologies can perform which function</a:t>
            </a:r>
            <a:r>
              <a:rPr lang="de-CH" altLang="ja-JP" dirty="0" smtClean="0">
                <a:ea typeface="MS PGothic" panose="020B0600070205080204" pitchFamily="34" charset="-128"/>
              </a:rPr>
              <a:t>?</a:t>
            </a:r>
            <a:endParaRPr lang="en-US" altLang="en-US" dirty="0" smtClean="0"/>
          </a:p>
        </p:txBody>
      </p:sp>
      <p:sp>
        <p:nvSpPr>
          <p:cNvPr id="40963" name="Rectangle 3"/>
          <p:cNvSpPr>
            <a:spLocks noChangeArrowheads="1"/>
          </p:cNvSpPr>
          <p:nvPr/>
        </p:nvSpPr>
        <p:spPr bwMode="auto">
          <a:xfrm>
            <a:off x="157163" y="2894013"/>
            <a:ext cx="1698625" cy="3303587"/>
          </a:xfrm>
          <a:prstGeom prst="rect">
            <a:avLst/>
          </a:prstGeom>
          <a:solidFill>
            <a:srgbClr val="FF0000">
              <a:alpha val="6901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nSpc>
                <a:spcPts val="1600"/>
              </a:lnSpc>
              <a:spcBef>
                <a:spcPct val="30000"/>
              </a:spcBef>
              <a:buFontTx/>
              <a:buChar char="•"/>
            </a:pPr>
            <a:r>
              <a:rPr lang="de-CH" altLang="zh-CN" sz="1400">
                <a:ea typeface="SimSun" panose="02010600030101010101" pitchFamily="2" charset="-122"/>
              </a:rPr>
              <a:t> Dry Toilet </a:t>
            </a:r>
          </a:p>
          <a:p>
            <a:pPr>
              <a:lnSpc>
                <a:spcPts val="1600"/>
              </a:lnSpc>
              <a:spcBef>
                <a:spcPct val="30000"/>
              </a:spcBef>
              <a:buFontTx/>
              <a:buChar char="•"/>
            </a:pPr>
            <a:r>
              <a:rPr lang="de-CH" altLang="zh-CN" sz="1400">
                <a:ea typeface="SimSun" panose="02010600030101010101" pitchFamily="2" charset="-122"/>
              </a:rPr>
              <a:t> Urine Diverting </a:t>
            </a:r>
            <a:br>
              <a:rPr lang="de-CH" altLang="zh-CN" sz="1400">
                <a:ea typeface="SimSun" panose="02010600030101010101" pitchFamily="2" charset="-122"/>
              </a:rPr>
            </a:br>
            <a:r>
              <a:rPr lang="de-CH" altLang="zh-CN" sz="1400">
                <a:ea typeface="SimSun" panose="02010600030101010101" pitchFamily="2" charset="-122"/>
              </a:rPr>
              <a:t>  Dry Toilet</a:t>
            </a:r>
          </a:p>
          <a:p>
            <a:pPr>
              <a:lnSpc>
                <a:spcPts val="1600"/>
              </a:lnSpc>
              <a:spcBef>
                <a:spcPct val="30000"/>
              </a:spcBef>
              <a:buFontTx/>
              <a:buChar char="•"/>
            </a:pPr>
            <a:r>
              <a:rPr lang="de-CH" altLang="zh-CN" sz="1400">
                <a:ea typeface="SimSun" panose="02010600030101010101" pitchFamily="2" charset="-122"/>
              </a:rPr>
              <a:t> Urinal</a:t>
            </a:r>
          </a:p>
          <a:p>
            <a:pPr>
              <a:lnSpc>
                <a:spcPts val="1600"/>
              </a:lnSpc>
              <a:spcBef>
                <a:spcPct val="30000"/>
              </a:spcBef>
              <a:buFontTx/>
              <a:buChar char="•"/>
            </a:pPr>
            <a:r>
              <a:rPr lang="de-CH" altLang="zh-CN" sz="1400">
                <a:ea typeface="SimSun" panose="02010600030101010101" pitchFamily="2" charset="-122"/>
              </a:rPr>
              <a:t> Pour-Flush Toilet</a:t>
            </a:r>
          </a:p>
          <a:p>
            <a:pPr>
              <a:lnSpc>
                <a:spcPts val="1600"/>
              </a:lnSpc>
              <a:spcBef>
                <a:spcPct val="30000"/>
              </a:spcBef>
              <a:buFontTx/>
              <a:buChar char="•"/>
            </a:pPr>
            <a:r>
              <a:rPr lang="de-CH" altLang="zh-CN" sz="1400">
                <a:ea typeface="SimSun" panose="02010600030101010101" pitchFamily="2" charset="-122"/>
              </a:rPr>
              <a:t> Flush Toilet</a:t>
            </a:r>
          </a:p>
          <a:p>
            <a:pPr>
              <a:lnSpc>
                <a:spcPts val="1600"/>
              </a:lnSpc>
              <a:spcBef>
                <a:spcPct val="30000"/>
              </a:spcBef>
              <a:buFontTx/>
              <a:buChar char="•"/>
            </a:pPr>
            <a:r>
              <a:rPr lang="de-CH" altLang="zh-CN" sz="1400">
                <a:ea typeface="SimSun" panose="02010600030101010101" pitchFamily="2" charset="-122"/>
              </a:rPr>
              <a:t> Urine Diverting </a:t>
            </a:r>
            <a:br>
              <a:rPr lang="de-CH" altLang="zh-CN" sz="1400">
                <a:ea typeface="SimSun" panose="02010600030101010101" pitchFamily="2" charset="-122"/>
              </a:rPr>
            </a:br>
            <a:r>
              <a:rPr lang="de-CH" altLang="zh-CN" sz="1400">
                <a:ea typeface="SimSun" panose="02010600030101010101" pitchFamily="2" charset="-122"/>
              </a:rPr>
              <a:t>  Flush Toilet</a:t>
            </a:r>
            <a:endParaRPr lang="en-US" altLang="en-US" sz="1400"/>
          </a:p>
        </p:txBody>
      </p:sp>
      <p:sp>
        <p:nvSpPr>
          <p:cNvPr id="40964" name="Rectangle 4"/>
          <p:cNvSpPr>
            <a:spLocks noChangeArrowheads="1"/>
          </p:cNvSpPr>
          <p:nvPr/>
        </p:nvSpPr>
        <p:spPr bwMode="auto">
          <a:xfrm>
            <a:off x="1930400" y="2894013"/>
            <a:ext cx="1698625" cy="3303587"/>
          </a:xfrm>
          <a:prstGeom prst="rect">
            <a:avLst/>
          </a:prstGeom>
          <a:solidFill>
            <a:srgbClr val="FF9900">
              <a:alpha val="6901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36000"/>
          <a:lstStyle>
            <a:lvl1pPr marL="44450" indent="-44450"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nSpc>
                <a:spcPts val="1600"/>
              </a:lnSpc>
              <a:spcBef>
                <a:spcPct val="30000"/>
              </a:spcBef>
              <a:buFontTx/>
              <a:buChar char="•"/>
            </a:pPr>
            <a:r>
              <a:rPr lang="en-US" altLang="en-US" sz="1400"/>
              <a:t> Single Pit</a:t>
            </a:r>
          </a:p>
          <a:p>
            <a:pPr>
              <a:lnSpc>
                <a:spcPts val="1600"/>
              </a:lnSpc>
              <a:spcBef>
                <a:spcPct val="30000"/>
              </a:spcBef>
              <a:buFontTx/>
              <a:buChar char="•"/>
            </a:pPr>
            <a:r>
              <a:rPr lang="en-US" altLang="en-US" sz="1400"/>
              <a:t> Single VIP</a:t>
            </a:r>
          </a:p>
          <a:p>
            <a:pPr>
              <a:lnSpc>
                <a:spcPts val="1600"/>
              </a:lnSpc>
              <a:spcBef>
                <a:spcPct val="30000"/>
              </a:spcBef>
              <a:buFontTx/>
              <a:buChar char="•"/>
            </a:pPr>
            <a:r>
              <a:rPr lang="en-US" altLang="en-US" sz="1400"/>
              <a:t> Dehydration</a:t>
            </a:r>
            <a:br>
              <a:rPr lang="en-US" altLang="en-US" sz="1400"/>
            </a:br>
            <a:r>
              <a:rPr lang="en-US" altLang="en-US" sz="1400"/>
              <a:t> Vaults</a:t>
            </a:r>
          </a:p>
          <a:p>
            <a:pPr>
              <a:lnSpc>
                <a:spcPts val="1600"/>
              </a:lnSpc>
              <a:spcBef>
                <a:spcPct val="30000"/>
              </a:spcBef>
              <a:buFontTx/>
              <a:buChar char="•"/>
            </a:pPr>
            <a:r>
              <a:rPr lang="en-US" altLang="en-US" sz="1400"/>
              <a:t> Septic Tank</a:t>
            </a:r>
          </a:p>
          <a:p>
            <a:pPr>
              <a:lnSpc>
                <a:spcPts val="1600"/>
              </a:lnSpc>
              <a:spcBef>
                <a:spcPct val="30000"/>
              </a:spcBef>
              <a:buFontTx/>
              <a:buChar char="•"/>
            </a:pPr>
            <a:r>
              <a:rPr lang="en-US" altLang="en-US" sz="1400"/>
              <a:t> Composting</a:t>
            </a:r>
            <a:br>
              <a:rPr lang="en-US" altLang="en-US" sz="1400"/>
            </a:br>
            <a:r>
              <a:rPr lang="en-US" altLang="en-US" sz="1400"/>
              <a:t> Chamber</a:t>
            </a:r>
          </a:p>
          <a:p>
            <a:pPr>
              <a:lnSpc>
                <a:spcPts val="1600"/>
              </a:lnSpc>
              <a:spcBef>
                <a:spcPct val="30000"/>
              </a:spcBef>
              <a:buFontTx/>
              <a:buChar char="•"/>
            </a:pPr>
            <a:r>
              <a:rPr lang="en-US" altLang="en-US" sz="1400"/>
              <a:t> Anaerobic</a:t>
            </a:r>
            <a:br>
              <a:rPr lang="en-US" altLang="en-US" sz="1400"/>
            </a:br>
            <a:r>
              <a:rPr lang="en-US" altLang="en-US" sz="1400"/>
              <a:t> Baffled Reactor</a:t>
            </a:r>
          </a:p>
          <a:p>
            <a:pPr>
              <a:lnSpc>
                <a:spcPts val="1600"/>
              </a:lnSpc>
              <a:spcBef>
                <a:spcPct val="30000"/>
              </a:spcBef>
              <a:buFontTx/>
              <a:buChar char="•"/>
            </a:pPr>
            <a:r>
              <a:rPr lang="en-US" altLang="en-US" sz="1400"/>
              <a:t> Anaerobic Filter</a:t>
            </a:r>
          </a:p>
          <a:p>
            <a:pPr>
              <a:lnSpc>
                <a:spcPts val="1600"/>
              </a:lnSpc>
              <a:spcBef>
                <a:spcPct val="30000"/>
              </a:spcBef>
            </a:pPr>
            <a:r>
              <a:rPr lang="en-US" altLang="en-US" sz="1400"/>
              <a:t>etc.</a:t>
            </a:r>
          </a:p>
          <a:p>
            <a:pPr>
              <a:lnSpc>
                <a:spcPts val="1600"/>
              </a:lnSpc>
              <a:spcBef>
                <a:spcPct val="30000"/>
              </a:spcBef>
            </a:pPr>
            <a:endParaRPr lang="en-US" altLang="en-US" sz="1400"/>
          </a:p>
          <a:p>
            <a:pPr eaLnBrk="1" hangingPunct="1">
              <a:lnSpc>
                <a:spcPts val="1600"/>
              </a:lnSpc>
              <a:spcBef>
                <a:spcPct val="30000"/>
              </a:spcBef>
            </a:pPr>
            <a:endParaRPr lang="en-US" altLang="en-US" sz="1400"/>
          </a:p>
        </p:txBody>
      </p:sp>
      <p:sp>
        <p:nvSpPr>
          <p:cNvPr id="40965" name="Rectangle 5"/>
          <p:cNvSpPr>
            <a:spLocks noChangeArrowheads="1"/>
          </p:cNvSpPr>
          <p:nvPr/>
        </p:nvSpPr>
        <p:spPr bwMode="auto">
          <a:xfrm>
            <a:off x="3724275" y="2894013"/>
            <a:ext cx="1698625" cy="3303587"/>
          </a:xfrm>
          <a:prstGeom prst="rect">
            <a:avLst/>
          </a:prstGeom>
          <a:solidFill>
            <a:srgbClr val="FFFF00">
              <a:alpha val="6901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54000" rIns="54000"/>
          <a:lstStyle>
            <a:lvl1pPr marL="58738" indent="-58738"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lnSpc>
                <a:spcPts val="1600"/>
              </a:lnSpc>
              <a:spcBef>
                <a:spcPct val="30000"/>
              </a:spcBef>
              <a:buFontTx/>
              <a:buChar char="•"/>
            </a:pPr>
            <a:r>
              <a:rPr lang="en-US" altLang="en-US" sz="1400"/>
              <a:t> Human-Powered</a:t>
            </a:r>
            <a:br>
              <a:rPr lang="en-US" altLang="en-US" sz="1400"/>
            </a:br>
            <a:r>
              <a:rPr lang="en-US" altLang="en-US" sz="1400"/>
              <a:t> Emptying and</a:t>
            </a:r>
            <a:br>
              <a:rPr lang="en-US" altLang="en-US" sz="1400"/>
            </a:br>
            <a:r>
              <a:rPr lang="en-US" altLang="en-US" sz="1400"/>
              <a:t> Transport </a:t>
            </a:r>
          </a:p>
          <a:p>
            <a:pPr eaLnBrk="1" hangingPunct="1">
              <a:lnSpc>
                <a:spcPts val="1600"/>
              </a:lnSpc>
              <a:spcBef>
                <a:spcPct val="30000"/>
              </a:spcBef>
              <a:buFontTx/>
              <a:buChar char="•"/>
            </a:pPr>
            <a:r>
              <a:rPr lang="en-US" altLang="en-US" sz="1400"/>
              <a:t> Motorized </a:t>
            </a:r>
            <a:br>
              <a:rPr lang="en-US" altLang="en-US" sz="1400"/>
            </a:br>
            <a:r>
              <a:rPr lang="en-US" altLang="en-US" sz="1400"/>
              <a:t> Emptying</a:t>
            </a:r>
            <a:br>
              <a:rPr lang="en-US" altLang="en-US" sz="1400"/>
            </a:br>
            <a:r>
              <a:rPr lang="en-US" altLang="en-US" sz="1400"/>
              <a:t> and Transport</a:t>
            </a:r>
          </a:p>
          <a:p>
            <a:pPr eaLnBrk="1" hangingPunct="1">
              <a:lnSpc>
                <a:spcPts val="1600"/>
              </a:lnSpc>
              <a:spcBef>
                <a:spcPct val="30000"/>
              </a:spcBef>
              <a:buFontTx/>
              <a:buChar char="•"/>
            </a:pPr>
            <a:r>
              <a:rPr lang="en-US" altLang="en-US" sz="1400"/>
              <a:t> Simplified Sewers</a:t>
            </a:r>
          </a:p>
          <a:p>
            <a:pPr eaLnBrk="1" hangingPunct="1">
              <a:lnSpc>
                <a:spcPts val="1600"/>
              </a:lnSpc>
              <a:spcBef>
                <a:spcPct val="30000"/>
              </a:spcBef>
              <a:buFontTx/>
              <a:buChar char="•"/>
            </a:pPr>
            <a:r>
              <a:rPr lang="en-US" altLang="en-US" sz="1400"/>
              <a:t> Small-Bore Sewer</a:t>
            </a:r>
          </a:p>
          <a:p>
            <a:pPr eaLnBrk="1" hangingPunct="1">
              <a:lnSpc>
                <a:spcPts val="1600"/>
              </a:lnSpc>
              <a:spcBef>
                <a:spcPct val="30000"/>
              </a:spcBef>
              <a:buFontTx/>
              <a:buChar char="•"/>
            </a:pPr>
            <a:r>
              <a:rPr lang="en-US" altLang="en-US" sz="1400"/>
              <a:t> Conventional  </a:t>
            </a:r>
            <a:br>
              <a:rPr lang="en-US" altLang="en-US" sz="1400"/>
            </a:br>
            <a:r>
              <a:rPr lang="en-US" altLang="en-US" sz="1400"/>
              <a:t> Gravity Sewer</a:t>
            </a:r>
          </a:p>
          <a:p>
            <a:pPr eaLnBrk="1" hangingPunct="1">
              <a:lnSpc>
                <a:spcPts val="1600"/>
              </a:lnSpc>
              <a:spcBef>
                <a:spcPct val="30000"/>
              </a:spcBef>
              <a:buFontTx/>
              <a:buChar char="•"/>
            </a:pPr>
            <a:r>
              <a:rPr lang="en-US" altLang="en-US" sz="1400"/>
              <a:t> Jerry Can/Tank</a:t>
            </a:r>
          </a:p>
          <a:p>
            <a:pPr eaLnBrk="1" hangingPunct="1">
              <a:lnSpc>
                <a:spcPts val="1600"/>
              </a:lnSpc>
              <a:spcBef>
                <a:spcPct val="30000"/>
              </a:spcBef>
            </a:pPr>
            <a:r>
              <a:rPr lang="en-US" altLang="en-US" sz="1400"/>
              <a:t>etc.</a:t>
            </a:r>
          </a:p>
          <a:p>
            <a:pPr eaLnBrk="1" hangingPunct="1">
              <a:lnSpc>
                <a:spcPts val="1600"/>
              </a:lnSpc>
              <a:spcBef>
                <a:spcPct val="30000"/>
              </a:spcBef>
            </a:pPr>
            <a:endParaRPr lang="en-US" altLang="en-US" sz="1400"/>
          </a:p>
        </p:txBody>
      </p:sp>
      <p:sp>
        <p:nvSpPr>
          <p:cNvPr id="40966" name="Rectangle 6"/>
          <p:cNvSpPr>
            <a:spLocks noChangeArrowheads="1"/>
          </p:cNvSpPr>
          <p:nvPr/>
        </p:nvSpPr>
        <p:spPr bwMode="auto">
          <a:xfrm>
            <a:off x="5503863" y="2894013"/>
            <a:ext cx="1697037" cy="3303587"/>
          </a:xfrm>
          <a:prstGeom prst="rect">
            <a:avLst/>
          </a:prstGeom>
          <a:solidFill>
            <a:srgbClr val="00FF00">
              <a:alpha val="6901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marL="44450" indent="-44450"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lnSpc>
                <a:spcPts val="1600"/>
              </a:lnSpc>
              <a:spcBef>
                <a:spcPct val="30000"/>
              </a:spcBef>
              <a:buFontTx/>
              <a:buChar char="•"/>
            </a:pPr>
            <a:r>
              <a:rPr lang="en-US" altLang="en-US" sz="1400"/>
              <a:t> Anaerobic</a:t>
            </a:r>
            <a:br>
              <a:rPr lang="en-US" altLang="en-US" sz="1400"/>
            </a:br>
            <a:r>
              <a:rPr lang="en-US" altLang="en-US" sz="1400"/>
              <a:t> Baffled Reactor</a:t>
            </a:r>
          </a:p>
          <a:p>
            <a:pPr eaLnBrk="1" hangingPunct="1">
              <a:lnSpc>
                <a:spcPts val="1600"/>
              </a:lnSpc>
              <a:spcBef>
                <a:spcPct val="30000"/>
              </a:spcBef>
              <a:buFontTx/>
              <a:buChar char="•"/>
            </a:pPr>
            <a:r>
              <a:rPr lang="en-US" altLang="en-US" sz="1400"/>
              <a:t> Anaerobic Filter</a:t>
            </a:r>
          </a:p>
          <a:p>
            <a:pPr eaLnBrk="1" hangingPunct="1">
              <a:lnSpc>
                <a:spcPts val="1600"/>
              </a:lnSpc>
              <a:spcBef>
                <a:spcPct val="30000"/>
              </a:spcBef>
              <a:buFontTx/>
              <a:buChar char="•"/>
            </a:pPr>
            <a:r>
              <a:rPr lang="en-US" altLang="en-US" sz="1400"/>
              <a:t>Upflow Anaerobic Sludge Blanket</a:t>
            </a:r>
          </a:p>
          <a:p>
            <a:pPr eaLnBrk="1" hangingPunct="1">
              <a:lnSpc>
                <a:spcPts val="1600"/>
              </a:lnSpc>
              <a:spcBef>
                <a:spcPct val="30000"/>
              </a:spcBef>
              <a:buFontTx/>
              <a:buChar char="•"/>
            </a:pPr>
            <a:r>
              <a:rPr lang="en-US" altLang="en-US" sz="1400"/>
              <a:t> Trickling Filter</a:t>
            </a:r>
          </a:p>
          <a:p>
            <a:pPr eaLnBrk="1" hangingPunct="1">
              <a:lnSpc>
                <a:spcPts val="1600"/>
              </a:lnSpc>
              <a:spcBef>
                <a:spcPct val="30000"/>
              </a:spcBef>
              <a:buFontTx/>
              <a:buChar char="•"/>
            </a:pPr>
            <a:r>
              <a:rPr lang="en-US" altLang="en-US" sz="1400"/>
              <a:t> Waste</a:t>
            </a:r>
            <a:br>
              <a:rPr lang="en-US" altLang="en-US" sz="1400"/>
            </a:br>
            <a:r>
              <a:rPr lang="en-US" altLang="en-US" sz="1400"/>
              <a:t> Stabilisation</a:t>
            </a:r>
            <a:br>
              <a:rPr lang="en-US" altLang="en-US" sz="1400"/>
            </a:br>
            <a:r>
              <a:rPr lang="en-US" altLang="en-US" sz="1400"/>
              <a:t> Ponds </a:t>
            </a:r>
          </a:p>
          <a:p>
            <a:pPr eaLnBrk="1" hangingPunct="1">
              <a:lnSpc>
                <a:spcPts val="1600"/>
              </a:lnSpc>
              <a:spcBef>
                <a:spcPct val="30000"/>
              </a:spcBef>
              <a:buFontTx/>
              <a:buChar char="•"/>
            </a:pPr>
            <a:r>
              <a:rPr lang="en-US" altLang="en-US" sz="1400"/>
              <a:t> Activated Sludge</a:t>
            </a:r>
          </a:p>
          <a:p>
            <a:pPr eaLnBrk="1" hangingPunct="1">
              <a:lnSpc>
                <a:spcPts val="1600"/>
              </a:lnSpc>
              <a:spcBef>
                <a:spcPct val="30000"/>
              </a:spcBef>
              <a:buFontTx/>
              <a:buChar char="•"/>
            </a:pPr>
            <a:r>
              <a:rPr lang="en-US" altLang="en-US" sz="1400"/>
              <a:t> Constructed</a:t>
            </a:r>
            <a:br>
              <a:rPr lang="en-US" altLang="en-US" sz="1400"/>
            </a:br>
            <a:r>
              <a:rPr lang="en-US" altLang="en-US" sz="1400"/>
              <a:t> Wetland</a:t>
            </a:r>
          </a:p>
          <a:p>
            <a:pPr eaLnBrk="1" hangingPunct="1">
              <a:lnSpc>
                <a:spcPts val="1600"/>
              </a:lnSpc>
              <a:spcBef>
                <a:spcPct val="30000"/>
              </a:spcBef>
              <a:buFontTx/>
              <a:buChar char="•"/>
            </a:pPr>
            <a:r>
              <a:rPr lang="en-US" altLang="en-US" sz="1400"/>
              <a:t> Co-composting</a:t>
            </a:r>
          </a:p>
          <a:p>
            <a:pPr eaLnBrk="1" hangingPunct="1">
              <a:lnSpc>
                <a:spcPts val="1600"/>
              </a:lnSpc>
              <a:spcBef>
                <a:spcPct val="30000"/>
              </a:spcBef>
            </a:pPr>
            <a:r>
              <a:rPr lang="de-CH" altLang="en-US" sz="1400"/>
              <a:t>etc.</a:t>
            </a:r>
            <a:endParaRPr lang="en-US" altLang="en-US" sz="1400"/>
          </a:p>
        </p:txBody>
      </p:sp>
      <p:sp>
        <p:nvSpPr>
          <p:cNvPr id="40967" name="Rectangle 7"/>
          <p:cNvSpPr>
            <a:spLocks noChangeArrowheads="1"/>
          </p:cNvSpPr>
          <p:nvPr/>
        </p:nvSpPr>
        <p:spPr bwMode="auto">
          <a:xfrm>
            <a:off x="7296150" y="2894013"/>
            <a:ext cx="1698625" cy="3303587"/>
          </a:xfrm>
          <a:prstGeom prst="rect">
            <a:avLst/>
          </a:prstGeom>
          <a:solidFill>
            <a:srgbClr val="3399FF">
              <a:alpha val="6901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marL="58738" indent="-58738"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nSpc>
                <a:spcPts val="1600"/>
              </a:lnSpc>
              <a:spcBef>
                <a:spcPct val="30000"/>
              </a:spcBef>
              <a:buFontTx/>
              <a:buChar char="•"/>
            </a:pPr>
            <a:r>
              <a:rPr lang="en-US" altLang="en-US" sz="1400"/>
              <a:t> Application of</a:t>
            </a:r>
            <a:br>
              <a:rPr lang="en-US" altLang="en-US" sz="1400"/>
            </a:br>
            <a:r>
              <a:rPr lang="en-US" altLang="en-US" sz="1400"/>
              <a:t> Urine</a:t>
            </a:r>
          </a:p>
          <a:p>
            <a:pPr>
              <a:lnSpc>
                <a:spcPts val="1600"/>
              </a:lnSpc>
              <a:spcBef>
                <a:spcPct val="30000"/>
              </a:spcBef>
              <a:buFontTx/>
              <a:buChar char="•"/>
            </a:pPr>
            <a:r>
              <a:rPr lang="en-US" altLang="en-US" sz="1400"/>
              <a:t> Application of</a:t>
            </a:r>
            <a:br>
              <a:rPr lang="en-US" altLang="en-US" sz="1400"/>
            </a:br>
            <a:r>
              <a:rPr lang="en-US" altLang="en-US" sz="1400"/>
              <a:t> Dehydr. Faeces</a:t>
            </a:r>
          </a:p>
          <a:p>
            <a:pPr>
              <a:lnSpc>
                <a:spcPts val="1600"/>
              </a:lnSpc>
              <a:spcBef>
                <a:spcPct val="30000"/>
              </a:spcBef>
              <a:buFontTx/>
              <a:buChar char="•"/>
            </a:pPr>
            <a:r>
              <a:rPr lang="en-US" altLang="en-US" sz="1400"/>
              <a:t> Compost</a:t>
            </a:r>
          </a:p>
          <a:p>
            <a:pPr>
              <a:lnSpc>
                <a:spcPts val="1600"/>
              </a:lnSpc>
              <a:spcBef>
                <a:spcPct val="30000"/>
              </a:spcBef>
              <a:buFontTx/>
              <a:buChar char="•"/>
            </a:pPr>
            <a:r>
              <a:rPr lang="en-US" altLang="en-US" sz="1400"/>
              <a:t> Irrigation</a:t>
            </a:r>
          </a:p>
          <a:p>
            <a:pPr>
              <a:lnSpc>
                <a:spcPts val="1600"/>
              </a:lnSpc>
              <a:spcBef>
                <a:spcPct val="30000"/>
              </a:spcBef>
              <a:buFontTx/>
              <a:buChar char="•"/>
            </a:pPr>
            <a:r>
              <a:rPr lang="en-US" altLang="en-US" sz="1400"/>
              <a:t> Aquaculture</a:t>
            </a:r>
          </a:p>
          <a:p>
            <a:pPr>
              <a:lnSpc>
                <a:spcPts val="1600"/>
              </a:lnSpc>
              <a:spcBef>
                <a:spcPct val="30000"/>
              </a:spcBef>
              <a:buFontTx/>
              <a:buChar char="•"/>
            </a:pPr>
            <a:r>
              <a:rPr lang="en-US" altLang="en-US" sz="1400"/>
              <a:t> Soak Pit</a:t>
            </a:r>
          </a:p>
          <a:p>
            <a:pPr>
              <a:lnSpc>
                <a:spcPts val="1600"/>
              </a:lnSpc>
              <a:spcBef>
                <a:spcPct val="30000"/>
              </a:spcBef>
              <a:buFontTx/>
              <a:buChar char="•"/>
            </a:pPr>
            <a:r>
              <a:rPr lang="en-US" altLang="en-US" sz="1400"/>
              <a:t> Leach Field</a:t>
            </a:r>
          </a:p>
          <a:p>
            <a:pPr>
              <a:lnSpc>
                <a:spcPts val="1600"/>
              </a:lnSpc>
              <a:spcBef>
                <a:spcPct val="30000"/>
              </a:spcBef>
              <a:buFontTx/>
              <a:buChar char="•"/>
            </a:pPr>
            <a:r>
              <a:rPr lang="en-US" altLang="en-US" sz="1400"/>
              <a:t> Land Application</a:t>
            </a:r>
          </a:p>
          <a:p>
            <a:pPr>
              <a:lnSpc>
                <a:spcPts val="1600"/>
              </a:lnSpc>
              <a:spcBef>
                <a:spcPct val="30000"/>
              </a:spcBef>
              <a:buFontTx/>
              <a:buChar char="•"/>
            </a:pPr>
            <a:r>
              <a:rPr lang="en-US" altLang="en-US" sz="1400"/>
              <a:t> Surface Disposal</a:t>
            </a:r>
          </a:p>
          <a:p>
            <a:pPr>
              <a:lnSpc>
                <a:spcPts val="1600"/>
              </a:lnSpc>
              <a:spcBef>
                <a:spcPct val="30000"/>
              </a:spcBef>
            </a:pPr>
            <a:r>
              <a:rPr lang="en-US" altLang="en-US" sz="1400"/>
              <a:t>etc.</a:t>
            </a:r>
          </a:p>
          <a:p>
            <a:pPr>
              <a:lnSpc>
                <a:spcPts val="1600"/>
              </a:lnSpc>
              <a:spcBef>
                <a:spcPct val="30000"/>
              </a:spcBef>
            </a:pPr>
            <a:endParaRPr lang="en-US" altLang="en-US" sz="1400"/>
          </a:p>
          <a:p>
            <a:pPr eaLnBrk="1" hangingPunct="1">
              <a:lnSpc>
                <a:spcPts val="1600"/>
              </a:lnSpc>
              <a:spcBef>
                <a:spcPct val="30000"/>
              </a:spcBef>
            </a:pPr>
            <a:endParaRPr lang="en-US" altLang="en-US" sz="1400"/>
          </a:p>
        </p:txBody>
      </p:sp>
      <p:sp>
        <p:nvSpPr>
          <p:cNvPr id="15369" name="Rectangle 8"/>
          <p:cNvSpPr>
            <a:spLocks noChangeArrowheads="1"/>
          </p:cNvSpPr>
          <p:nvPr/>
        </p:nvSpPr>
        <p:spPr bwMode="auto">
          <a:xfrm>
            <a:off x="7299325" y="1714500"/>
            <a:ext cx="1687513" cy="1114425"/>
          </a:xfrm>
          <a:prstGeom prst="rect">
            <a:avLst/>
          </a:prstGeom>
          <a:solidFill>
            <a:schemeClr val="bg1"/>
          </a:solidFill>
          <a:ln w="9525">
            <a:solidFill>
              <a:schemeClr val="tx1"/>
            </a:solidFill>
            <a:miter lim="800000"/>
            <a:headEnd/>
            <a:tailEnd/>
          </a:ln>
        </p:spPr>
        <p:txBody>
          <a:bodyPr wrap="none"/>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5370" name="Rectangle 9"/>
          <p:cNvSpPr>
            <a:spLocks noChangeArrowheads="1"/>
          </p:cNvSpPr>
          <p:nvPr/>
        </p:nvSpPr>
        <p:spPr bwMode="auto">
          <a:xfrm>
            <a:off x="5508625" y="1714500"/>
            <a:ext cx="1695450" cy="1114425"/>
          </a:xfrm>
          <a:prstGeom prst="rect">
            <a:avLst/>
          </a:prstGeom>
          <a:solidFill>
            <a:schemeClr val="bg1"/>
          </a:solidFill>
          <a:ln w="9525">
            <a:solidFill>
              <a:schemeClr val="tx1"/>
            </a:solidFill>
            <a:miter lim="800000"/>
            <a:headEnd/>
            <a:tailEnd/>
          </a:ln>
        </p:spPr>
        <p:txBody>
          <a:bodyPr wrap="none"/>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5371" name="Rectangle 10"/>
          <p:cNvSpPr>
            <a:spLocks noChangeArrowheads="1"/>
          </p:cNvSpPr>
          <p:nvPr/>
        </p:nvSpPr>
        <p:spPr bwMode="auto">
          <a:xfrm>
            <a:off x="3727450" y="1714500"/>
            <a:ext cx="1700213" cy="1114425"/>
          </a:xfrm>
          <a:prstGeom prst="rect">
            <a:avLst/>
          </a:prstGeom>
          <a:solidFill>
            <a:schemeClr val="bg1"/>
          </a:solidFill>
          <a:ln w="9525">
            <a:solidFill>
              <a:schemeClr val="tx1"/>
            </a:solidFill>
            <a:miter lim="800000"/>
            <a:headEnd/>
            <a:tailEnd/>
          </a:ln>
        </p:spPr>
        <p:txBody>
          <a:bodyPr wrap="none"/>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5372" name="Rectangle 11"/>
          <p:cNvSpPr>
            <a:spLocks noChangeArrowheads="1"/>
          </p:cNvSpPr>
          <p:nvPr/>
        </p:nvSpPr>
        <p:spPr bwMode="auto">
          <a:xfrm>
            <a:off x="1941513" y="1716088"/>
            <a:ext cx="1687512" cy="1112837"/>
          </a:xfrm>
          <a:prstGeom prst="rect">
            <a:avLst/>
          </a:prstGeom>
          <a:solidFill>
            <a:schemeClr val="bg1"/>
          </a:solidFill>
          <a:ln w="9525">
            <a:solidFill>
              <a:schemeClr val="tx1"/>
            </a:solidFill>
            <a:miter lim="800000"/>
            <a:headEnd/>
            <a:tailEnd/>
          </a:ln>
        </p:spPr>
        <p:txBody>
          <a:bodyPr wrap="none"/>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5373" name="Rectangle 12"/>
          <p:cNvSpPr>
            <a:spLocks noChangeArrowheads="1"/>
          </p:cNvSpPr>
          <p:nvPr/>
        </p:nvSpPr>
        <p:spPr bwMode="auto">
          <a:xfrm>
            <a:off x="157163" y="1714500"/>
            <a:ext cx="1700212" cy="1114425"/>
          </a:xfrm>
          <a:prstGeom prst="rect">
            <a:avLst/>
          </a:prstGeom>
          <a:solidFill>
            <a:schemeClr val="bg1"/>
          </a:solidFill>
          <a:ln w="9525">
            <a:solidFill>
              <a:schemeClr val="tx1"/>
            </a:solidFill>
            <a:miter lim="800000"/>
            <a:headEnd/>
            <a:tailEnd/>
          </a:ln>
        </p:spPr>
        <p:txBody>
          <a:bodyPr wrap="none"/>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pic>
        <p:nvPicPr>
          <p:cNvPr id="15374" name="Picture 13" descr="Faulkammer_2-kammrig"/>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1675" y="1757363"/>
            <a:ext cx="1608138" cy="96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75" name="Picture 14" descr="toilet(blackwater) copy"/>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188" y="1749425"/>
            <a:ext cx="811212" cy="977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76" name="Picture 15"/>
          <p:cNvPicPr preferRelativeResize="0">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00475" y="1755775"/>
            <a:ext cx="1446213" cy="1031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77" name="Picture 16"/>
          <p:cNvPicPr preferRelativeResize="0">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92763" y="1860550"/>
            <a:ext cx="1536700"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78" name="Picture 17"/>
          <p:cNvPicPr preferRelativeResize="0">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435850" y="1741488"/>
            <a:ext cx="1376363" cy="1074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79" name="Rectangle 18"/>
          <p:cNvSpPr>
            <a:spLocks noChangeArrowheads="1"/>
          </p:cNvSpPr>
          <p:nvPr/>
        </p:nvSpPr>
        <p:spPr bwMode="auto">
          <a:xfrm>
            <a:off x="157163" y="720725"/>
            <a:ext cx="1698625" cy="995363"/>
          </a:xfrm>
          <a:prstGeom prst="rect">
            <a:avLst/>
          </a:prstGeom>
          <a:solidFill>
            <a:schemeClr val="bg1">
              <a:alpha val="5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b"/>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de-CH" altLang="zh-CN" b="1">
                <a:ea typeface="SimSun" panose="02010600030101010101" pitchFamily="2" charset="-122"/>
              </a:rPr>
              <a:t>User Interface</a:t>
            </a:r>
            <a:endParaRPr lang="en-US" altLang="en-US" sz="1400"/>
          </a:p>
        </p:txBody>
      </p:sp>
      <p:sp>
        <p:nvSpPr>
          <p:cNvPr id="15380" name="Rectangle 19"/>
          <p:cNvSpPr>
            <a:spLocks noChangeArrowheads="1"/>
          </p:cNvSpPr>
          <p:nvPr/>
        </p:nvSpPr>
        <p:spPr bwMode="auto">
          <a:xfrm>
            <a:off x="1935163" y="733425"/>
            <a:ext cx="1698625" cy="995363"/>
          </a:xfrm>
          <a:prstGeom prst="rect">
            <a:avLst/>
          </a:prstGeom>
          <a:solidFill>
            <a:schemeClr val="bg1">
              <a:alpha val="5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b"/>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de-CH" altLang="zh-CN" b="1">
                <a:ea typeface="SimSun" panose="02010600030101010101" pitchFamily="2" charset="-122"/>
              </a:rPr>
              <a:t>Collection </a:t>
            </a:r>
          </a:p>
          <a:p>
            <a:pPr algn="ctr"/>
            <a:r>
              <a:rPr lang="de-CH" altLang="zh-CN" b="1">
                <a:ea typeface="SimSun" panose="02010600030101010101" pitchFamily="2" charset="-122"/>
              </a:rPr>
              <a:t>and Storage/</a:t>
            </a:r>
            <a:br>
              <a:rPr lang="de-CH" altLang="zh-CN" b="1">
                <a:ea typeface="SimSun" panose="02010600030101010101" pitchFamily="2" charset="-122"/>
              </a:rPr>
            </a:br>
            <a:r>
              <a:rPr lang="de-CH" altLang="zh-CN" b="1">
                <a:ea typeface="SimSun" panose="02010600030101010101" pitchFamily="2" charset="-122"/>
              </a:rPr>
              <a:t>Treatment</a:t>
            </a:r>
          </a:p>
        </p:txBody>
      </p:sp>
      <p:sp>
        <p:nvSpPr>
          <p:cNvPr id="15381" name="Rectangle 20"/>
          <p:cNvSpPr>
            <a:spLocks noChangeArrowheads="1"/>
          </p:cNvSpPr>
          <p:nvPr/>
        </p:nvSpPr>
        <p:spPr bwMode="auto">
          <a:xfrm>
            <a:off x="3725863" y="733425"/>
            <a:ext cx="1698625" cy="995363"/>
          </a:xfrm>
          <a:prstGeom prst="rect">
            <a:avLst/>
          </a:prstGeom>
          <a:solidFill>
            <a:schemeClr val="bg1">
              <a:alpha val="5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b"/>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de-CH" altLang="zh-CN" b="1">
                <a:ea typeface="SimSun" panose="02010600030101010101" pitchFamily="2" charset="-122"/>
              </a:rPr>
              <a:t>Conveyance</a:t>
            </a:r>
          </a:p>
        </p:txBody>
      </p:sp>
      <p:sp>
        <p:nvSpPr>
          <p:cNvPr id="15382" name="Rectangle 21"/>
          <p:cNvSpPr>
            <a:spLocks noChangeArrowheads="1"/>
          </p:cNvSpPr>
          <p:nvPr/>
        </p:nvSpPr>
        <p:spPr bwMode="auto">
          <a:xfrm>
            <a:off x="5503863" y="750888"/>
            <a:ext cx="1698625" cy="995362"/>
          </a:xfrm>
          <a:prstGeom prst="rect">
            <a:avLst/>
          </a:prstGeom>
          <a:solidFill>
            <a:schemeClr val="bg1">
              <a:alpha val="5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b"/>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de-CH" altLang="zh-CN" b="1">
                <a:ea typeface="SimSun" panose="02010600030101010101" pitchFamily="2" charset="-122"/>
              </a:rPr>
              <a:t>(Semi-) </a:t>
            </a:r>
          </a:p>
          <a:p>
            <a:pPr algn="ctr" eaLnBrk="1" hangingPunct="1"/>
            <a:r>
              <a:rPr lang="de-CH" altLang="zh-CN" b="1">
                <a:ea typeface="SimSun" panose="02010600030101010101" pitchFamily="2" charset="-122"/>
              </a:rPr>
              <a:t>Centralised </a:t>
            </a:r>
          </a:p>
          <a:p>
            <a:pPr algn="ctr" eaLnBrk="1" hangingPunct="1"/>
            <a:r>
              <a:rPr lang="de-CH" altLang="zh-CN" b="1">
                <a:ea typeface="SimSun" panose="02010600030101010101" pitchFamily="2" charset="-122"/>
              </a:rPr>
              <a:t>Treatment</a:t>
            </a:r>
          </a:p>
        </p:txBody>
      </p:sp>
      <p:sp>
        <p:nvSpPr>
          <p:cNvPr id="15383" name="Rectangle 22"/>
          <p:cNvSpPr>
            <a:spLocks noChangeArrowheads="1"/>
          </p:cNvSpPr>
          <p:nvPr/>
        </p:nvSpPr>
        <p:spPr bwMode="auto">
          <a:xfrm>
            <a:off x="7294563" y="733425"/>
            <a:ext cx="1698625" cy="995363"/>
          </a:xfrm>
          <a:prstGeom prst="rect">
            <a:avLst/>
          </a:prstGeom>
          <a:solidFill>
            <a:schemeClr val="bg1">
              <a:alpha val="5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b"/>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de-CH" altLang="zh-CN" b="1">
                <a:ea typeface="SimSun" panose="02010600030101010101" pitchFamily="2" charset="-122"/>
              </a:rPr>
              <a:t>Use and/or</a:t>
            </a:r>
          </a:p>
          <a:p>
            <a:pPr algn="ctr" eaLnBrk="1" hangingPunct="1"/>
            <a:r>
              <a:rPr lang="de-CH" altLang="zh-CN" b="1">
                <a:ea typeface="SimSun" panose="02010600030101010101" pitchFamily="2" charset="-122"/>
              </a:rPr>
              <a:t>Disposal</a:t>
            </a:r>
          </a:p>
        </p:txBody>
      </p:sp>
      <p:sp>
        <p:nvSpPr>
          <p:cNvPr id="40983" name="Rectangle 23"/>
          <p:cNvSpPr>
            <a:spLocks noChangeArrowheads="1"/>
          </p:cNvSpPr>
          <p:nvPr/>
        </p:nvSpPr>
        <p:spPr bwMode="auto">
          <a:xfrm>
            <a:off x="157163" y="6307138"/>
            <a:ext cx="8809037" cy="442912"/>
          </a:xfrm>
          <a:prstGeom prst="rect">
            <a:avLst/>
          </a:prstGeom>
          <a:solidFill>
            <a:srgbClr val="FFFF78"/>
          </a:solidFill>
          <a:ln w="9525" algn="ctr">
            <a:solidFill>
              <a:srgbClr val="D1CB7D"/>
            </a:solidFill>
            <a:miter lim="800000"/>
            <a:headEnd/>
            <a:tailEnd/>
          </a:ln>
          <a:effectLst>
            <a:outerShdw dist="35921" dir="2700000" algn="ctr" rotWithShape="0">
              <a:schemeClr val="bg2"/>
            </a:outerShdw>
          </a:effectLst>
        </p:spPr>
        <p:txBody>
          <a:bodyPr anchor="ctr"/>
          <a:lstStyle/>
          <a:p>
            <a:pPr eaLnBrk="0" hangingPunct="0">
              <a:buFont typeface="Wingdings" pitchFamily="2" charset="2"/>
              <a:buNone/>
              <a:defRPr/>
            </a:pPr>
            <a:endParaRPr lang="en-US" b="1"/>
          </a:p>
          <a:p>
            <a:pPr eaLnBrk="0" hangingPunct="0">
              <a:buFont typeface="Wingdings" pitchFamily="2" charset="2"/>
              <a:buNone/>
              <a:defRPr/>
            </a:pPr>
            <a:r>
              <a:rPr lang="de-DE" b="1"/>
              <a:t>Only selected combinations of technologies will lead to functional systems.</a:t>
            </a:r>
            <a:endParaRPr lang="en-US" b="1"/>
          </a:p>
          <a:p>
            <a:pPr eaLnBrk="0" hangingPunct="0">
              <a:buFont typeface="Wingdings" pitchFamily="2" charset="2"/>
              <a:buNone/>
              <a:defRPr/>
            </a:pPr>
            <a:endParaRPr lang="en-US" b="1"/>
          </a:p>
        </p:txBody>
      </p:sp>
      <p:sp>
        <p:nvSpPr>
          <p:cNvPr id="15385" name="Text Box 24"/>
          <p:cNvSpPr txBox="1">
            <a:spLocks noChangeArrowheads="1"/>
          </p:cNvSpPr>
          <p:nvPr/>
        </p:nvSpPr>
        <p:spPr bwMode="auto">
          <a:xfrm>
            <a:off x="6748463" y="52388"/>
            <a:ext cx="1966912" cy="13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r"/>
            <a:r>
              <a:rPr lang="de-DE" altLang="en-US" sz="900" b="1">
                <a:solidFill>
                  <a:schemeClr val="bg1"/>
                </a:solidFill>
                <a:latin typeface="TheSerif B5 Plain" pitchFamily="28" charset="0"/>
              </a:rPr>
              <a:t>Systems and Technologies</a:t>
            </a:r>
          </a:p>
        </p:txBody>
      </p:sp>
      <p:sp>
        <p:nvSpPr>
          <p:cNvPr id="2" name="Oval 1"/>
          <p:cNvSpPr/>
          <p:nvPr/>
        </p:nvSpPr>
        <p:spPr>
          <a:xfrm>
            <a:off x="5253832" y="720725"/>
            <a:ext cx="2179637" cy="59436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7650873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0963"/>
                                        </p:tgtEl>
                                        <p:attrNameLst>
                                          <p:attrName>style.visibility</p:attrName>
                                        </p:attrNameLst>
                                      </p:cBhvr>
                                      <p:to>
                                        <p:strVal val="visible"/>
                                      </p:to>
                                    </p:set>
                                    <p:animEffect transition="in" filter="blinds(horizontal)">
                                      <p:cBhvr>
                                        <p:cTn id="7" dur="500"/>
                                        <p:tgtEl>
                                          <p:spTgt spid="4096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0964"/>
                                        </p:tgtEl>
                                        <p:attrNameLst>
                                          <p:attrName>style.visibility</p:attrName>
                                        </p:attrNameLst>
                                      </p:cBhvr>
                                      <p:to>
                                        <p:strVal val="visible"/>
                                      </p:to>
                                    </p:set>
                                    <p:animEffect transition="in" filter="blinds(horizontal)">
                                      <p:cBhvr>
                                        <p:cTn id="12" dur="500"/>
                                        <p:tgtEl>
                                          <p:spTgt spid="4096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40965"/>
                                        </p:tgtEl>
                                        <p:attrNameLst>
                                          <p:attrName>style.visibility</p:attrName>
                                        </p:attrNameLst>
                                      </p:cBhvr>
                                      <p:to>
                                        <p:strVal val="visible"/>
                                      </p:to>
                                    </p:set>
                                    <p:animEffect transition="in" filter="blinds(horizontal)">
                                      <p:cBhvr>
                                        <p:cTn id="17" dur="500"/>
                                        <p:tgtEl>
                                          <p:spTgt spid="40965"/>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40966"/>
                                        </p:tgtEl>
                                        <p:attrNameLst>
                                          <p:attrName>style.visibility</p:attrName>
                                        </p:attrNameLst>
                                      </p:cBhvr>
                                      <p:to>
                                        <p:strVal val="visible"/>
                                      </p:to>
                                    </p:set>
                                    <p:animEffect transition="in" filter="blinds(horizontal)">
                                      <p:cBhvr>
                                        <p:cTn id="22" dur="500"/>
                                        <p:tgtEl>
                                          <p:spTgt spid="40966"/>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40967"/>
                                        </p:tgtEl>
                                        <p:attrNameLst>
                                          <p:attrName>style.visibility</p:attrName>
                                        </p:attrNameLst>
                                      </p:cBhvr>
                                      <p:to>
                                        <p:strVal val="visible"/>
                                      </p:to>
                                    </p:set>
                                    <p:animEffect transition="in" filter="blinds(horizontal)">
                                      <p:cBhvr>
                                        <p:cTn id="27" dur="500"/>
                                        <p:tgtEl>
                                          <p:spTgt spid="40967"/>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40983"/>
                                        </p:tgtEl>
                                        <p:attrNameLst>
                                          <p:attrName>style.visibility</p:attrName>
                                        </p:attrNameLst>
                                      </p:cBhvr>
                                      <p:to>
                                        <p:strVal val="visible"/>
                                      </p:to>
                                    </p:set>
                                    <p:animEffect transition="in" filter="blinds(horizontal)">
                                      <p:cBhvr>
                                        <p:cTn id="32" dur="500"/>
                                        <p:tgtEl>
                                          <p:spTgt spid="409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3" grpId="0" animBg="1"/>
      <p:bldP spid="40964" grpId="0" animBg="1"/>
      <p:bldP spid="40965" grpId="0" animBg="1"/>
      <p:bldP spid="40966" grpId="0" animBg="1"/>
      <p:bldP spid="40967" grpId="0" animBg="1"/>
      <p:bldP spid="40983"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normAutofit fontScale="90000"/>
          </a:bodyPr>
          <a:lstStyle/>
          <a:p>
            <a:pPr eaLnBrk="1" hangingPunct="1"/>
            <a:r>
              <a:rPr lang="en-US" altLang="en-US" dirty="0" smtClean="0"/>
              <a:t>Methanogenesis in </a:t>
            </a:r>
            <a:r>
              <a:rPr lang="en-US" altLang="en-US" dirty="0" err="1" smtClean="0"/>
              <a:t>Anaer</a:t>
            </a:r>
            <a:r>
              <a:rPr lang="en-US" altLang="en-US" dirty="0" smtClean="0"/>
              <a:t>. Digesters </a:t>
            </a:r>
            <a:endParaRPr lang="en-US" altLang="en-US" dirty="0" smtClean="0"/>
          </a:p>
        </p:txBody>
      </p:sp>
      <p:pic>
        <p:nvPicPr>
          <p:cNvPr id="10243" name="Picture 5"/>
          <p:cNvPicPr>
            <a:picLocks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0" y="1219200"/>
            <a:ext cx="9144000" cy="5416550"/>
          </a:xfrm>
          <a:noFill/>
        </p:spPr>
      </p:pic>
    </p:spTree>
    <p:extLst>
      <p:ext uri="{BB962C8B-B14F-4D97-AF65-F5344CB8AC3E}">
        <p14:creationId xmlns:p14="http://schemas.microsoft.com/office/powerpoint/2010/main" val="338664011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Learning Objectives, Wastewater treatment and Waste-to-Energy</a:t>
            </a:r>
            <a:endParaRPr lang="en-US" dirty="0"/>
          </a:p>
        </p:txBody>
      </p:sp>
      <p:sp>
        <p:nvSpPr>
          <p:cNvPr id="3" name="Content Placeholder 2"/>
          <p:cNvSpPr>
            <a:spLocks noGrp="1"/>
          </p:cNvSpPr>
          <p:nvPr>
            <p:ph idx="1"/>
          </p:nvPr>
        </p:nvSpPr>
        <p:spPr/>
        <p:txBody>
          <a:bodyPr>
            <a:normAutofit fontScale="47500" lnSpcReduction="20000"/>
          </a:bodyPr>
          <a:lstStyle/>
          <a:p>
            <a:r>
              <a:rPr lang="en-US" dirty="0"/>
              <a:t>Recognize the various embedded energy in domestic wastewater (heat, nutrients, and organic carbon</a:t>
            </a:r>
            <a:r>
              <a:rPr lang="en-US" dirty="0" smtClean="0"/>
              <a:t>) and that most of the COD, and nutrients come from excreta (urine and feces)</a:t>
            </a:r>
          </a:p>
          <a:p>
            <a:r>
              <a:rPr lang="en-US" dirty="0" smtClean="0"/>
              <a:t>Describe the elements of a functioning centralized sanitation system (User Interface, conveyance, centralized treatment system, disposal and/or reuse of treatment products)</a:t>
            </a:r>
          </a:p>
          <a:p>
            <a:r>
              <a:rPr lang="en-US" dirty="0" smtClean="0"/>
              <a:t>Recognize sanitation options that don’t rely on centralized treatment (e.g. composting toilets, urine diverting dehydrating toilets, septic systems, constructed wetlands, biogas reactors)</a:t>
            </a:r>
          </a:p>
          <a:p>
            <a:r>
              <a:rPr lang="en-US" dirty="0" smtClean="0"/>
              <a:t>Sketch out a typical US wastewater treatment plant and recognize the two greatest electricity demands (aeration of activated sludge and pumps to move wastewater)</a:t>
            </a:r>
          </a:p>
          <a:p>
            <a:r>
              <a:rPr lang="en-US" dirty="0" smtClean="0"/>
              <a:t>Recognize the key benefits of of anaerobic digestion of wastewater organic matter to “biogas” (sludge reduction, production of useable biofuel, opportunity for co-digestion of wastewater organics with local food industry wastes (e.g. brewery wastes, food scraps, manure, cheese and yogurt whey)</a:t>
            </a:r>
            <a:endParaRPr lang="en-US" dirty="0"/>
          </a:p>
          <a:p>
            <a:r>
              <a:rPr lang="en-US" dirty="0" smtClean="0"/>
              <a:t>Describe the overall biological conversions and key microorganisms for the following emerging/advanced biological treatment reactors</a:t>
            </a:r>
          </a:p>
          <a:p>
            <a:pPr lvl="1"/>
            <a:r>
              <a:rPr lang="en-US" dirty="0" smtClean="0"/>
              <a:t>UASBs, EBPR, </a:t>
            </a:r>
            <a:r>
              <a:rPr lang="en-US" dirty="0" err="1" smtClean="0"/>
              <a:t>Anammox</a:t>
            </a:r>
            <a:r>
              <a:rPr lang="en-US" dirty="0" smtClean="0"/>
              <a:t>, GSBR, MEC/MFC, Anaerobic membrane bioreactors (MBRs), algal ponds</a:t>
            </a:r>
          </a:p>
          <a:p>
            <a:r>
              <a:rPr lang="en-US" dirty="0" smtClean="0"/>
              <a:t>Describe the following chemical treatment to recover nutrients from wastewater</a:t>
            </a:r>
          </a:p>
          <a:p>
            <a:pPr lvl="1"/>
            <a:r>
              <a:rPr lang="en-US" dirty="0" smtClean="0"/>
              <a:t>Struvite precipitation and ammonia stripping</a:t>
            </a:r>
          </a:p>
          <a:p>
            <a:endParaRPr lang="en-US" dirty="0"/>
          </a:p>
        </p:txBody>
      </p:sp>
    </p:spTree>
    <p:extLst>
      <p:ext uri="{BB962C8B-B14F-4D97-AF65-F5344CB8AC3E}">
        <p14:creationId xmlns:p14="http://schemas.microsoft.com/office/powerpoint/2010/main" val="46015900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5130" y="152400"/>
            <a:ext cx="9240914" cy="6217763"/>
          </a:xfrm>
        </p:spPr>
      </p:pic>
    </p:spTree>
    <p:extLst>
      <p:ext uri="{BB962C8B-B14F-4D97-AF65-F5344CB8AC3E}">
        <p14:creationId xmlns:p14="http://schemas.microsoft.com/office/powerpoint/2010/main" val="185749944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p:cNvSpPr>
          <p:nvPr>
            <p:ph type="title"/>
          </p:nvPr>
        </p:nvSpPr>
        <p:spPr>
          <a:xfrm>
            <a:off x="447993" y="457200"/>
            <a:ext cx="8388350" cy="576262"/>
          </a:xfrm>
        </p:spPr>
        <p:txBody>
          <a:bodyPr>
            <a:noAutofit/>
          </a:bodyPr>
          <a:lstStyle/>
          <a:p>
            <a:r>
              <a:rPr lang="en-GB" sz="2800" dirty="0">
                <a:latin typeface="Trebuchet MS" pitchFamily="34" charset="0"/>
              </a:rPr>
              <a:t>C</a:t>
            </a:r>
            <a:r>
              <a:rPr lang="en-GB" sz="2800" dirty="0" smtClean="0">
                <a:latin typeface="Trebuchet MS" pitchFamily="34" charset="0"/>
              </a:rPr>
              <a:t>urrent approaches in US: Example High-Tech Wastewater Treatment Plants</a:t>
            </a:r>
          </a:p>
        </p:txBody>
      </p:sp>
      <p:sp>
        <p:nvSpPr>
          <p:cNvPr id="71685" name="Rectangle 3"/>
          <p:cNvSpPr>
            <a:spLocks noChangeArrowheads="1"/>
          </p:cNvSpPr>
          <p:nvPr/>
        </p:nvSpPr>
        <p:spPr bwMode="auto">
          <a:xfrm>
            <a:off x="261938" y="1773238"/>
            <a:ext cx="4748212" cy="4094162"/>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180975" indent="-180975" algn="l" defTabSz="914400" eaLnBrk="0" hangingPunct="0">
              <a:spcBef>
                <a:spcPct val="0"/>
              </a:spcBef>
              <a:spcAft>
                <a:spcPct val="40000"/>
              </a:spcAft>
              <a:buFont typeface="Arial" pitchFamily="34" charset="0"/>
              <a:buNone/>
            </a:pPr>
            <a:r>
              <a:rPr lang="en-GB" sz="2000"/>
              <a:t>Which will need:</a:t>
            </a:r>
          </a:p>
          <a:p>
            <a:pPr marL="180975" indent="-180975" algn="l" defTabSz="914400" eaLnBrk="0" hangingPunct="0">
              <a:spcBef>
                <a:spcPct val="0"/>
              </a:spcBef>
              <a:spcAft>
                <a:spcPct val="40000"/>
              </a:spcAft>
              <a:buFont typeface="Arial" pitchFamily="34" charset="0"/>
              <a:buChar char="•"/>
            </a:pPr>
            <a:r>
              <a:rPr lang="en-GB" sz="2000"/>
              <a:t>Long </a:t>
            </a:r>
            <a:r>
              <a:rPr lang="en-GB" sz="2000" b="1"/>
              <a:t>sewer network</a:t>
            </a:r>
            <a:r>
              <a:rPr lang="en-GB" sz="2000"/>
              <a:t> &amp; </a:t>
            </a:r>
            <a:r>
              <a:rPr lang="en-GB" sz="2000" b="1"/>
              <a:t>pumps</a:t>
            </a:r>
            <a:r>
              <a:rPr lang="en-GB" sz="2000"/>
              <a:t> to get the wastewater to the plant</a:t>
            </a:r>
          </a:p>
          <a:p>
            <a:pPr marL="180975" indent="-180975" algn="l" defTabSz="914400" eaLnBrk="0" hangingPunct="0">
              <a:spcBef>
                <a:spcPct val="0"/>
              </a:spcBef>
              <a:spcAft>
                <a:spcPct val="40000"/>
              </a:spcAft>
              <a:buFont typeface="Arial" pitchFamily="34" charset="0"/>
              <a:buChar char="•"/>
            </a:pPr>
            <a:r>
              <a:rPr lang="en-GB" sz="2000" b="1"/>
              <a:t>Electricity</a:t>
            </a:r>
            <a:r>
              <a:rPr lang="en-GB" sz="2000"/>
              <a:t> for aeration, pumps and other moving parts</a:t>
            </a:r>
          </a:p>
          <a:p>
            <a:pPr marL="180975" indent="-180975" algn="l" defTabSz="914400" eaLnBrk="0" hangingPunct="0">
              <a:spcBef>
                <a:spcPct val="0"/>
              </a:spcBef>
              <a:spcAft>
                <a:spcPct val="40000"/>
              </a:spcAft>
              <a:buFont typeface="Arial" pitchFamily="34" charset="0"/>
              <a:buChar char="•"/>
            </a:pPr>
            <a:r>
              <a:rPr lang="en-GB" sz="2000"/>
              <a:t>Skilled (and thus expensive) </a:t>
            </a:r>
            <a:r>
              <a:rPr lang="en-GB" sz="2000" b="1"/>
              <a:t>operation &amp; maintenance</a:t>
            </a:r>
            <a:r>
              <a:rPr lang="en-GB" sz="2000"/>
              <a:t> staff</a:t>
            </a:r>
          </a:p>
          <a:p>
            <a:pPr marL="180975" indent="-180975" algn="l" defTabSz="914400" eaLnBrk="0" hangingPunct="0">
              <a:spcBef>
                <a:spcPct val="0"/>
              </a:spcBef>
              <a:spcAft>
                <a:spcPct val="40000"/>
              </a:spcAft>
              <a:buFont typeface="Arial" pitchFamily="34" charset="0"/>
              <a:buChar char="•"/>
            </a:pPr>
            <a:r>
              <a:rPr lang="en-GB" sz="2000"/>
              <a:t>High cost</a:t>
            </a:r>
          </a:p>
          <a:p>
            <a:pPr marL="180975" indent="-180975" algn="l" defTabSz="914400" eaLnBrk="0" hangingPunct="0">
              <a:spcBef>
                <a:spcPct val="0"/>
              </a:spcBef>
              <a:spcAft>
                <a:spcPct val="40000"/>
              </a:spcAft>
              <a:buFont typeface="Arial" pitchFamily="34" charset="0"/>
              <a:buChar char="•"/>
            </a:pPr>
            <a:r>
              <a:rPr lang="en-GB" sz="2000" b="1"/>
              <a:t>Recycling difficult due to contamination of heavy metals, etc..</a:t>
            </a:r>
          </a:p>
        </p:txBody>
      </p:sp>
      <p:pic>
        <p:nvPicPr>
          <p:cNvPr id="47109" name="Picture 6" descr="st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51463" y="1981200"/>
            <a:ext cx="3454400" cy="3294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687" name="Rectangle 7"/>
          <p:cNvSpPr>
            <a:spLocks noChangeArrowheads="1"/>
          </p:cNvSpPr>
          <p:nvPr/>
        </p:nvSpPr>
        <p:spPr bwMode="auto">
          <a:xfrm>
            <a:off x="261938" y="5999163"/>
            <a:ext cx="4748212" cy="401637"/>
          </a:xfrm>
          <a:prstGeom prst="rect">
            <a:avLst/>
          </a:prstGeom>
          <a:solidFill>
            <a:srgbClr val="FFCC00"/>
          </a:solidFill>
          <a:ln>
            <a:noFill/>
          </a:ln>
          <a:extLst>
            <a:ext uri="{91240B29-F687-4F45-9708-019B960494DF}">
              <a14:hiddenLine xmlns:a14="http://schemas.microsoft.com/office/drawing/2010/main" w="50800">
                <a:solidFill>
                  <a:srgbClr val="000000"/>
                </a:solidFill>
                <a:miter lim="800000"/>
                <a:headEnd/>
                <a:tailEnd/>
              </a14:hiddenLine>
            </a:ext>
          </a:extLst>
        </p:spPr>
        <p:txBody>
          <a:bodyPr lIns="90000" tIns="46800" rIns="90000" bIns="46800">
            <a:spAutoFit/>
          </a:bodyPr>
          <a:lstStyle/>
          <a:p>
            <a:pPr algn="l">
              <a:spcBef>
                <a:spcPct val="0"/>
              </a:spcBef>
              <a:spcAft>
                <a:spcPct val="40000"/>
              </a:spcAft>
            </a:pPr>
            <a:r>
              <a:rPr lang="en-GB" sz="2000" b="1" i="1">
                <a:sym typeface="Wingdings" pitchFamily="2" charset="2"/>
              </a:rPr>
              <a:t> Who will pay for this?</a:t>
            </a:r>
          </a:p>
        </p:txBody>
      </p:sp>
    </p:spTree>
    <p:extLst>
      <p:ext uri="{BB962C8B-B14F-4D97-AF65-F5344CB8AC3E}">
        <p14:creationId xmlns:p14="http://schemas.microsoft.com/office/powerpoint/2010/main" val="368998312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71685">
                                            <p:txEl>
                                              <p:pRg st="1" end="1"/>
                                            </p:txEl>
                                          </p:spTgt>
                                        </p:tgtEl>
                                        <p:attrNameLst>
                                          <p:attrName>style.visibility</p:attrName>
                                        </p:attrNameLst>
                                      </p:cBhvr>
                                      <p:to>
                                        <p:strVal val="visible"/>
                                      </p:to>
                                    </p:set>
                                    <p:anim calcmode="lin" valueType="num">
                                      <p:cBhvr additive="base">
                                        <p:cTn id="7" dur="500" fill="hold"/>
                                        <p:tgtEl>
                                          <p:spTgt spid="71685">
                                            <p:txEl>
                                              <p:pRg st="1" end="1"/>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71685">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nodeType="clickEffect">
                                  <p:stCondLst>
                                    <p:cond delay="0"/>
                                  </p:stCondLst>
                                  <p:childTnLst>
                                    <p:set>
                                      <p:cBhvr>
                                        <p:cTn id="12" dur="1" fill="hold">
                                          <p:stCondLst>
                                            <p:cond delay="0"/>
                                          </p:stCondLst>
                                        </p:cTn>
                                        <p:tgtEl>
                                          <p:spTgt spid="71685">
                                            <p:txEl>
                                              <p:pRg st="2" end="2"/>
                                            </p:txEl>
                                          </p:spTgt>
                                        </p:tgtEl>
                                        <p:attrNameLst>
                                          <p:attrName>style.visibility</p:attrName>
                                        </p:attrNameLst>
                                      </p:cBhvr>
                                      <p:to>
                                        <p:strVal val="visible"/>
                                      </p:to>
                                    </p:set>
                                    <p:anim calcmode="lin" valueType="num">
                                      <p:cBhvr additive="base">
                                        <p:cTn id="13" dur="500" fill="hold"/>
                                        <p:tgtEl>
                                          <p:spTgt spid="71685">
                                            <p:txEl>
                                              <p:pRg st="2" end="2"/>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71685">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nodeType="clickEffect">
                                  <p:stCondLst>
                                    <p:cond delay="0"/>
                                  </p:stCondLst>
                                  <p:childTnLst>
                                    <p:set>
                                      <p:cBhvr>
                                        <p:cTn id="18" dur="1" fill="hold">
                                          <p:stCondLst>
                                            <p:cond delay="0"/>
                                          </p:stCondLst>
                                        </p:cTn>
                                        <p:tgtEl>
                                          <p:spTgt spid="71685">
                                            <p:txEl>
                                              <p:pRg st="3" end="3"/>
                                            </p:txEl>
                                          </p:spTgt>
                                        </p:tgtEl>
                                        <p:attrNameLst>
                                          <p:attrName>style.visibility</p:attrName>
                                        </p:attrNameLst>
                                      </p:cBhvr>
                                      <p:to>
                                        <p:strVal val="visible"/>
                                      </p:to>
                                    </p:set>
                                    <p:anim calcmode="lin" valueType="num">
                                      <p:cBhvr additive="base">
                                        <p:cTn id="19" dur="500" fill="hold"/>
                                        <p:tgtEl>
                                          <p:spTgt spid="71685">
                                            <p:txEl>
                                              <p:pRg st="3" end="3"/>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71685">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nodeType="clickEffect">
                                  <p:stCondLst>
                                    <p:cond delay="0"/>
                                  </p:stCondLst>
                                  <p:childTnLst>
                                    <p:set>
                                      <p:cBhvr>
                                        <p:cTn id="24" dur="1" fill="hold">
                                          <p:stCondLst>
                                            <p:cond delay="0"/>
                                          </p:stCondLst>
                                        </p:cTn>
                                        <p:tgtEl>
                                          <p:spTgt spid="71685">
                                            <p:txEl>
                                              <p:pRg st="4" end="4"/>
                                            </p:txEl>
                                          </p:spTgt>
                                        </p:tgtEl>
                                        <p:attrNameLst>
                                          <p:attrName>style.visibility</p:attrName>
                                        </p:attrNameLst>
                                      </p:cBhvr>
                                      <p:to>
                                        <p:strVal val="visible"/>
                                      </p:to>
                                    </p:set>
                                    <p:anim calcmode="lin" valueType="num">
                                      <p:cBhvr additive="base">
                                        <p:cTn id="25" dur="500" fill="hold"/>
                                        <p:tgtEl>
                                          <p:spTgt spid="71685">
                                            <p:txEl>
                                              <p:pRg st="4" end="4"/>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71685">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8" fill="hold" nodeType="clickEffect">
                                  <p:stCondLst>
                                    <p:cond delay="0"/>
                                  </p:stCondLst>
                                  <p:childTnLst>
                                    <p:set>
                                      <p:cBhvr>
                                        <p:cTn id="30" dur="1" fill="hold">
                                          <p:stCondLst>
                                            <p:cond delay="0"/>
                                          </p:stCondLst>
                                        </p:cTn>
                                        <p:tgtEl>
                                          <p:spTgt spid="71685">
                                            <p:txEl>
                                              <p:pRg st="5" end="5"/>
                                            </p:txEl>
                                          </p:spTgt>
                                        </p:tgtEl>
                                        <p:attrNameLst>
                                          <p:attrName>style.visibility</p:attrName>
                                        </p:attrNameLst>
                                      </p:cBhvr>
                                      <p:to>
                                        <p:strVal val="visible"/>
                                      </p:to>
                                    </p:set>
                                    <p:anim calcmode="lin" valueType="num">
                                      <p:cBhvr additive="base">
                                        <p:cTn id="31" dur="500" fill="hold"/>
                                        <p:tgtEl>
                                          <p:spTgt spid="71685">
                                            <p:txEl>
                                              <p:pRg st="5" end="5"/>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71685">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2" fill="hold" grpId="0" nodeType="clickEffect">
                                  <p:stCondLst>
                                    <p:cond delay="0"/>
                                  </p:stCondLst>
                                  <p:childTnLst>
                                    <p:set>
                                      <p:cBhvr>
                                        <p:cTn id="36" dur="1" fill="hold">
                                          <p:stCondLst>
                                            <p:cond delay="0"/>
                                          </p:stCondLst>
                                        </p:cTn>
                                        <p:tgtEl>
                                          <p:spTgt spid="71687"/>
                                        </p:tgtEl>
                                        <p:attrNameLst>
                                          <p:attrName>style.visibility</p:attrName>
                                        </p:attrNameLst>
                                      </p:cBhvr>
                                      <p:to>
                                        <p:strVal val="visible"/>
                                      </p:to>
                                    </p:set>
                                    <p:anim calcmode="lin" valueType="num">
                                      <p:cBhvr additive="base">
                                        <p:cTn id="37" dur="500" fill="hold"/>
                                        <p:tgtEl>
                                          <p:spTgt spid="71687"/>
                                        </p:tgtEl>
                                        <p:attrNameLst>
                                          <p:attrName>ppt_x</p:attrName>
                                        </p:attrNameLst>
                                      </p:cBhvr>
                                      <p:tavLst>
                                        <p:tav tm="0">
                                          <p:val>
                                            <p:strVal val="1+#ppt_w/2"/>
                                          </p:val>
                                        </p:tav>
                                        <p:tav tm="100000">
                                          <p:val>
                                            <p:strVal val="#ppt_x"/>
                                          </p:val>
                                        </p:tav>
                                      </p:tavLst>
                                    </p:anim>
                                    <p:anim calcmode="lin" valueType="num">
                                      <p:cBhvr additive="base">
                                        <p:cTn id="38" dur="500" fill="hold"/>
                                        <p:tgtEl>
                                          <p:spTgt spid="7168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687"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Typical WW </a:t>
            </a:r>
            <a:r>
              <a:rPr lang="en-US" dirty="0" err="1" smtClean="0"/>
              <a:t>Trtmt</a:t>
            </a:r>
            <a:r>
              <a:rPr lang="en-US" dirty="0" smtClean="0"/>
              <a:t> Plant in the US </a:t>
            </a:r>
            <a:r>
              <a:rPr lang="en-US" sz="4000" dirty="0" smtClean="0"/>
              <a:t>(consumes average of 0.54kWhr/1000 L treated)</a:t>
            </a:r>
            <a:endParaRPr lang="en-US" sz="4000" dirty="0"/>
          </a:p>
        </p:txBody>
      </p:sp>
      <p:pic>
        <p:nvPicPr>
          <p:cNvPr id="4" name="Content Placeholder 3"/>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457200" y="1859870"/>
            <a:ext cx="8229600" cy="40066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Can 5"/>
          <p:cNvSpPr/>
          <p:nvPr/>
        </p:nvSpPr>
        <p:spPr>
          <a:xfrm>
            <a:off x="7620000" y="4800600"/>
            <a:ext cx="990600" cy="106680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Anaerobic Digester</a:t>
            </a:r>
            <a:endParaRPr lang="en-US" sz="1200" dirty="0"/>
          </a:p>
        </p:txBody>
      </p:sp>
      <p:sp>
        <p:nvSpPr>
          <p:cNvPr id="7" name="Right Arrow 6"/>
          <p:cNvSpPr/>
          <p:nvPr/>
        </p:nvSpPr>
        <p:spPr>
          <a:xfrm>
            <a:off x="2133600" y="5257800"/>
            <a:ext cx="5486400" cy="152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Down Arrow 7"/>
          <p:cNvSpPr/>
          <p:nvPr/>
        </p:nvSpPr>
        <p:spPr>
          <a:xfrm>
            <a:off x="8001000" y="5867400"/>
            <a:ext cx="228600" cy="4572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6909514" y="6316684"/>
            <a:ext cx="2386885" cy="646331"/>
          </a:xfrm>
          <a:prstGeom prst="rect">
            <a:avLst/>
          </a:prstGeom>
          <a:noFill/>
        </p:spPr>
        <p:txBody>
          <a:bodyPr wrap="square" rtlCol="0">
            <a:spAutoFit/>
          </a:bodyPr>
          <a:lstStyle/>
          <a:p>
            <a:r>
              <a:rPr lang="en-US" dirty="0" err="1" smtClean="0"/>
              <a:t>Biosolids</a:t>
            </a:r>
            <a:r>
              <a:rPr lang="en-US" dirty="0" smtClean="0"/>
              <a:t> (to landfills, currently)</a:t>
            </a:r>
            <a:endParaRPr lang="en-US" dirty="0"/>
          </a:p>
        </p:txBody>
      </p:sp>
      <p:sp>
        <p:nvSpPr>
          <p:cNvPr id="10" name="TextBox 9"/>
          <p:cNvSpPr txBox="1"/>
          <p:nvPr/>
        </p:nvSpPr>
        <p:spPr>
          <a:xfrm>
            <a:off x="-48491" y="5657671"/>
            <a:ext cx="7135091" cy="1200329"/>
          </a:xfrm>
          <a:prstGeom prst="rect">
            <a:avLst/>
          </a:prstGeom>
          <a:noFill/>
        </p:spPr>
        <p:txBody>
          <a:bodyPr wrap="square" rtlCol="0">
            <a:spAutoFit/>
          </a:bodyPr>
          <a:lstStyle/>
          <a:p>
            <a:r>
              <a:rPr lang="en-US" b="1" dirty="0" smtClean="0"/>
              <a:t>Ithaca Area WWTP: </a:t>
            </a:r>
          </a:p>
          <a:p>
            <a:r>
              <a:rPr lang="en-US" dirty="0" smtClean="0"/>
              <a:t>-</a:t>
            </a:r>
            <a:r>
              <a:rPr lang="en-US" dirty="0"/>
              <a:t>6</a:t>
            </a:r>
            <a:r>
              <a:rPr lang="en-US" dirty="0" smtClean="0"/>
              <a:t> million gallons of sewage per day. </a:t>
            </a:r>
          </a:p>
          <a:p>
            <a:r>
              <a:rPr lang="en-US" dirty="0"/>
              <a:t>-</a:t>
            </a:r>
            <a:r>
              <a:rPr lang="en-US" dirty="0" smtClean="0"/>
              <a:t>Tertiary treatment for P</a:t>
            </a:r>
          </a:p>
          <a:p>
            <a:r>
              <a:rPr lang="en-US" dirty="0" smtClean="0"/>
              <a:t>Burns methane to provide 55% of plant Energy needs (electric and heat)</a:t>
            </a:r>
            <a:endParaRPr lang="en-US" dirty="0"/>
          </a:p>
        </p:txBody>
      </p:sp>
      <p:sp>
        <p:nvSpPr>
          <p:cNvPr id="11" name="Down Arrow 10"/>
          <p:cNvSpPr/>
          <p:nvPr/>
        </p:nvSpPr>
        <p:spPr>
          <a:xfrm flipV="1">
            <a:off x="8115300" y="4479052"/>
            <a:ext cx="114300" cy="32154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7747000" y="4055050"/>
            <a:ext cx="1397000" cy="584775"/>
          </a:xfrm>
          <a:prstGeom prst="rect">
            <a:avLst/>
          </a:prstGeom>
          <a:noFill/>
        </p:spPr>
        <p:txBody>
          <a:bodyPr wrap="square" rtlCol="0">
            <a:spAutoFit/>
          </a:bodyPr>
          <a:lstStyle/>
          <a:p>
            <a:r>
              <a:rPr lang="en-US" sz="1600" dirty="0" smtClean="0"/>
              <a:t>Biogas (CH4 and CO2)</a:t>
            </a:r>
            <a:endParaRPr lang="en-US" sz="1600" dirty="0"/>
          </a:p>
        </p:txBody>
      </p:sp>
    </p:spTree>
    <p:extLst>
      <p:ext uri="{BB962C8B-B14F-4D97-AF65-F5344CB8AC3E}">
        <p14:creationId xmlns:p14="http://schemas.microsoft.com/office/powerpoint/2010/main" val="330540128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p:cNvPicPr>
            <a:picLocks noChangeAspect="1"/>
          </p:cNvPicPr>
          <p:nvPr/>
        </p:nvPicPr>
        <p:blipFill>
          <a:blip r:embed="rId2"/>
          <a:stretch>
            <a:fillRect/>
          </a:stretch>
        </p:blipFill>
        <p:spPr>
          <a:xfrm>
            <a:off x="7103" y="3855521"/>
            <a:ext cx="5867741" cy="3002479"/>
          </a:xfrm>
          <a:prstGeom prst="rect">
            <a:avLst/>
          </a:prstGeom>
        </p:spPr>
      </p:pic>
      <p:sp>
        <p:nvSpPr>
          <p:cNvPr id="22" name="TextBox 21"/>
          <p:cNvSpPr txBox="1"/>
          <p:nvPr/>
        </p:nvSpPr>
        <p:spPr>
          <a:xfrm>
            <a:off x="373511" y="408939"/>
            <a:ext cx="7673447" cy="523220"/>
          </a:xfrm>
          <a:prstGeom prst="rect">
            <a:avLst/>
          </a:prstGeom>
          <a:noFill/>
        </p:spPr>
        <p:txBody>
          <a:bodyPr wrap="none" rtlCol="0">
            <a:spAutoFit/>
          </a:bodyPr>
          <a:lstStyle/>
          <a:p>
            <a:r>
              <a:rPr lang="en-US" sz="2800" dirty="0"/>
              <a:t>Basic mass </a:t>
            </a:r>
            <a:r>
              <a:rPr lang="en-US" sz="2800" dirty="0" smtClean="0"/>
              <a:t>flows and processes </a:t>
            </a:r>
            <a:r>
              <a:rPr lang="en-US" sz="2800" dirty="0"/>
              <a:t>in typical US WWTF</a:t>
            </a:r>
          </a:p>
        </p:txBody>
      </p:sp>
      <p:grpSp>
        <p:nvGrpSpPr>
          <p:cNvPr id="8" name="Group 7"/>
          <p:cNvGrpSpPr/>
          <p:nvPr/>
        </p:nvGrpSpPr>
        <p:grpSpPr>
          <a:xfrm>
            <a:off x="1526350" y="928253"/>
            <a:ext cx="7617650" cy="3977619"/>
            <a:chOff x="1150374" y="1163747"/>
            <a:chExt cx="7187381" cy="3118201"/>
          </a:xfrm>
        </p:grpSpPr>
        <p:sp>
          <p:nvSpPr>
            <p:cNvPr id="2" name="Right Arrow 1"/>
            <p:cNvSpPr/>
            <p:nvPr/>
          </p:nvSpPr>
          <p:spPr>
            <a:xfrm>
              <a:off x="1150374" y="1622323"/>
              <a:ext cx="1769807" cy="1268361"/>
            </a:xfrm>
            <a:prstGeom prst="rightArrow">
              <a:avLst>
                <a:gd name="adj1" fmla="val 54651"/>
                <a:gd name="adj2" fmla="val 50000"/>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Sewage </a:t>
              </a:r>
            </a:p>
            <a:p>
              <a:pPr algn="ctr"/>
              <a:r>
                <a:rPr lang="en-US" sz="1600" dirty="0"/>
                <a:t>(raw WW)</a:t>
              </a:r>
            </a:p>
          </p:txBody>
        </p:sp>
        <p:sp>
          <p:nvSpPr>
            <p:cNvPr id="3" name="Rectangle 2"/>
            <p:cNvSpPr/>
            <p:nvPr/>
          </p:nvSpPr>
          <p:spPr>
            <a:xfrm>
              <a:off x="2939845" y="1504335"/>
              <a:ext cx="4129549" cy="2772697"/>
            </a:xfrm>
            <a:prstGeom prst="rect">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4" name="Oval 3"/>
            <p:cNvSpPr/>
            <p:nvPr/>
          </p:nvSpPr>
          <p:spPr>
            <a:xfrm>
              <a:off x="4109883" y="1812822"/>
              <a:ext cx="1032387" cy="1012723"/>
            </a:xfrm>
            <a:prstGeom prst="ellipse">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accent4">
                      <a:lumMod val="50000"/>
                    </a:schemeClr>
                  </a:solidFill>
                </a:rPr>
                <a:t>Aeration tank</a:t>
              </a:r>
            </a:p>
          </p:txBody>
        </p:sp>
        <p:sp>
          <p:nvSpPr>
            <p:cNvPr id="5" name="Isosceles Triangle 4"/>
            <p:cNvSpPr/>
            <p:nvPr/>
          </p:nvSpPr>
          <p:spPr>
            <a:xfrm rot="10800000">
              <a:off x="3024647" y="1622323"/>
              <a:ext cx="825910" cy="1184782"/>
            </a:xfrm>
            <a:prstGeom prst="triangl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1600" dirty="0"/>
                <a:t>Settling</a:t>
              </a:r>
            </a:p>
          </p:txBody>
        </p:sp>
        <p:sp>
          <p:nvSpPr>
            <p:cNvPr id="6" name="Rounded Rectangle 5"/>
            <p:cNvSpPr/>
            <p:nvPr/>
          </p:nvSpPr>
          <p:spPr>
            <a:xfrm>
              <a:off x="6144857" y="2674374"/>
              <a:ext cx="922391" cy="1592826"/>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t>Anaer</a:t>
              </a:r>
              <a:r>
                <a:rPr lang="en-US" sz="1200" dirty="0"/>
                <a:t>. Digester</a:t>
              </a:r>
              <a:endParaRPr lang="en-US" sz="1600" dirty="0"/>
            </a:p>
          </p:txBody>
        </p:sp>
        <p:sp>
          <p:nvSpPr>
            <p:cNvPr id="7" name="Isosceles Triangle 6"/>
            <p:cNvSpPr/>
            <p:nvPr/>
          </p:nvSpPr>
          <p:spPr>
            <a:xfrm rot="10800000">
              <a:off x="5438468" y="1649985"/>
              <a:ext cx="825910" cy="1175559"/>
            </a:xfrm>
            <a:prstGeom prst="triangle">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1600" dirty="0">
                  <a:solidFill>
                    <a:schemeClr val="accent4">
                      <a:lumMod val="50000"/>
                    </a:schemeClr>
                  </a:solidFill>
                </a:rPr>
                <a:t>Settling</a:t>
              </a:r>
            </a:p>
          </p:txBody>
        </p:sp>
        <p:sp>
          <p:nvSpPr>
            <p:cNvPr id="9" name="Down Arrow 8"/>
            <p:cNvSpPr/>
            <p:nvPr/>
          </p:nvSpPr>
          <p:spPr>
            <a:xfrm rot="16200000">
              <a:off x="4699826" y="1831250"/>
              <a:ext cx="184349" cy="2804649"/>
            </a:xfrm>
            <a:prstGeom prst="downArrow">
              <a:avLst/>
            </a:prstGeom>
            <a:solidFill>
              <a:schemeClr val="accent4">
                <a:lumMod val="50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0" name="Down Arrow 9"/>
            <p:cNvSpPr/>
            <p:nvPr/>
          </p:nvSpPr>
          <p:spPr>
            <a:xfrm rot="16200000">
              <a:off x="3820140" y="2061084"/>
              <a:ext cx="285136" cy="378546"/>
            </a:xfrm>
            <a:prstGeom prst="downArrow">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1" name="Down Arrow 10"/>
            <p:cNvSpPr/>
            <p:nvPr/>
          </p:nvSpPr>
          <p:spPr>
            <a:xfrm>
              <a:off x="5769693" y="2724144"/>
              <a:ext cx="157930" cy="428324"/>
            </a:xfrm>
            <a:prstGeom prst="downArrow">
              <a:avLst/>
            </a:prstGeom>
            <a:solidFill>
              <a:schemeClr val="accent4">
                <a:lumMod val="50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2" name="Down Arrow 11"/>
            <p:cNvSpPr/>
            <p:nvPr/>
          </p:nvSpPr>
          <p:spPr>
            <a:xfrm rot="16200000">
              <a:off x="5182216" y="2050015"/>
              <a:ext cx="285136" cy="378546"/>
            </a:xfrm>
            <a:prstGeom prst="downArrow">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3" name="Right Arrow 12"/>
            <p:cNvSpPr/>
            <p:nvPr/>
          </p:nvSpPr>
          <p:spPr>
            <a:xfrm>
              <a:off x="7030066" y="1622323"/>
              <a:ext cx="1248697" cy="1052051"/>
            </a:xfrm>
            <a:prstGeom prst="rightArrow">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Treated water</a:t>
              </a:r>
            </a:p>
          </p:txBody>
        </p:sp>
        <p:sp>
          <p:nvSpPr>
            <p:cNvPr id="15" name="Down Arrow 14"/>
            <p:cNvSpPr/>
            <p:nvPr/>
          </p:nvSpPr>
          <p:spPr>
            <a:xfrm rot="5400000">
              <a:off x="5204259" y="2281765"/>
              <a:ext cx="123363" cy="1165437"/>
            </a:xfrm>
            <a:prstGeom prst="downArrow">
              <a:avLst/>
            </a:prstGeom>
            <a:solidFill>
              <a:schemeClr val="accent4">
                <a:lumMod val="50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6" name="Rectangle 15"/>
            <p:cNvSpPr/>
            <p:nvPr/>
          </p:nvSpPr>
          <p:spPr>
            <a:xfrm>
              <a:off x="6202928" y="2045259"/>
              <a:ext cx="916542" cy="347654"/>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4">
                      <a:lumMod val="50000"/>
                    </a:schemeClr>
                  </a:solidFill>
                </a:rPr>
                <a:t>Polishing</a:t>
              </a:r>
            </a:p>
          </p:txBody>
        </p:sp>
        <p:sp>
          <p:nvSpPr>
            <p:cNvPr id="17" name="Down Arrow 16"/>
            <p:cNvSpPr/>
            <p:nvPr/>
          </p:nvSpPr>
          <p:spPr>
            <a:xfrm rot="16200000">
              <a:off x="7385260" y="3565426"/>
              <a:ext cx="400656" cy="1032388"/>
            </a:xfrm>
            <a:prstGeom prst="downArrow">
              <a:avLst/>
            </a:prstGeom>
            <a:solidFill>
              <a:schemeClr val="tx1">
                <a:lumMod val="65000"/>
                <a:lumOff val="35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1600" dirty="0"/>
                <a:t>Solids</a:t>
              </a:r>
            </a:p>
          </p:txBody>
        </p:sp>
        <p:sp>
          <p:nvSpPr>
            <p:cNvPr id="18" name="Rectangle 17"/>
            <p:cNvSpPr/>
            <p:nvPr/>
          </p:nvSpPr>
          <p:spPr>
            <a:xfrm>
              <a:off x="3389677" y="2763472"/>
              <a:ext cx="100774" cy="513119"/>
            </a:xfrm>
            <a:prstGeom prst="rect">
              <a:avLst/>
            </a:prstGeom>
            <a:solidFill>
              <a:schemeClr val="accent4">
                <a:lumMod val="50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9" name="Down Arrow 18"/>
            <p:cNvSpPr/>
            <p:nvPr/>
          </p:nvSpPr>
          <p:spPr>
            <a:xfrm rot="16200000">
              <a:off x="6009354" y="2050015"/>
              <a:ext cx="285136" cy="378546"/>
            </a:xfrm>
            <a:prstGeom prst="downArrow">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1" name="Right Arrow 20"/>
            <p:cNvSpPr/>
            <p:nvPr/>
          </p:nvSpPr>
          <p:spPr>
            <a:xfrm>
              <a:off x="7089058" y="2855033"/>
              <a:ext cx="1248697" cy="757084"/>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Biogas</a:t>
              </a:r>
            </a:p>
          </p:txBody>
        </p:sp>
        <p:sp>
          <p:nvSpPr>
            <p:cNvPr id="23" name="TextBox 22"/>
            <p:cNvSpPr txBox="1"/>
            <p:nvPr/>
          </p:nvSpPr>
          <p:spPr>
            <a:xfrm>
              <a:off x="4723665" y="2864243"/>
              <a:ext cx="771536" cy="265405"/>
            </a:xfrm>
            <a:prstGeom prst="rect">
              <a:avLst/>
            </a:prstGeom>
            <a:noFill/>
          </p:spPr>
          <p:txBody>
            <a:bodyPr wrap="none" rtlCol="0">
              <a:spAutoFit/>
            </a:bodyPr>
            <a:lstStyle/>
            <a:p>
              <a:r>
                <a:rPr lang="en-US" sz="1600" dirty="0" err="1">
                  <a:solidFill>
                    <a:schemeClr val="accent4">
                      <a:lumMod val="50000"/>
                    </a:schemeClr>
                  </a:solidFill>
                </a:rPr>
                <a:t>Sludges</a:t>
              </a:r>
              <a:endParaRPr lang="en-US" sz="1600" dirty="0">
                <a:solidFill>
                  <a:schemeClr val="accent4">
                    <a:lumMod val="50000"/>
                  </a:schemeClr>
                </a:solidFill>
              </a:endParaRPr>
            </a:p>
          </p:txBody>
        </p:sp>
        <p:sp>
          <p:nvSpPr>
            <p:cNvPr id="25" name="Down Arrow 24"/>
            <p:cNvSpPr/>
            <p:nvPr/>
          </p:nvSpPr>
          <p:spPr>
            <a:xfrm flipH="1">
              <a:off x="4106885" y="1311388"/>
              <a:ext cx="630248" cy="695780"/>
            </a:xfrm>
            <a:prstGeom prst="downArrow">
              <a:avLst>
                <a:gd name="adj1" fmla="val 72317"/>
                <a:gd name="adj2" fmla="val 86697"/>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6" name="TextBox 25"/>
            <p:cNvSpPr txBox="1"/>
            <p:nvPr/>
          </p:nvSpPr>
          <p:spPr>
            <a:xfrm>
              <a:off x="4258907" y="1237862"/>
              <a:ext cx="1828800" cy="265405"/>
            </a:xfrm>
            <a:prstGeom prst="rect">
              <a:avLst/>
            </a:prstGeom>
            <a:noFill/>
          </p:spPr>
          <p:txBody>
            <a:bodyPr wrap="square" rtlCol="0">
              <a:spAutoFit/>
            </a:bodyPr>
            <a:lstStyle/>
            <a:p>
              <a:r>
                <a:rPr lang="en-US" sz="1600" dirty="0"/>
                <a:t>air</a:t>
              </a:r>
            </a:p>
          </p:txBody>
        </p:sp>
        <p:sp>
          <p:nvSpPr>
            <p:cNvPr id="27" name="Down Arrow 26"/>
            <p:cNvSpPr/>
            <p:nvPr/>
          </p:nvSpPr>
          <p:spPr>
            <a:xfrm flipH="1" flipV="1">
              <a:off x="4621515" y="1163747"/>
              <a:ext cx="631737" cy="715452"/>
            </a:xfrm>
            <a:prstGeom prst="downArrow">
              <a:avLst>
                <a:gd name="adj1" fmla="val 72317"/>
                <a:gd name="adj2" fmla="val 100362"/>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30" name="TextBox 29"/>
            <p:cNvSpPr txBox="1"/>
            <p:nvPr/>
          </p:nvSpPr>
          <p:spPr>
            <a:xfrm>
              <a:off x="4685073" y="1487251"/>
              <a:ext cx="1828800" cy="265405"/>
            </a:xfrm>
            <a:prstGeom prst="rect">
              <a:avLst/>
            </a:prstGeom>
            <a:noFill/>
          </p:spPr>
          <p:txBody>
            <a:bodyPr wrap="square" rtlCol="0">
              <a:spAutoFit/>
            </a:bodyPr>
            <a:lstStyle/>
            <a:p>
              <a:r>
                <a:rPr lang="en-US" sz="1600" dirty="0"/>
                <a:t>CO</a:t>
              </a:r>
              <a:r>
                <a:rPr lang="en-US" sz="1600" baseline="-25000" dirty="0"/>
                <a:t>2</a:t>
              </a:r>
            </a:p>
          </p:txBody>
        </p:sp>
      </p:grpSp>
      <p:sp>
        <p:nvSpPr>
          <p:cNvPr id="14" name="TextBox 13"/>
          <p:cNvSpPr txBox="1"/>
          <p:nvPr/>
        </p:nvSpPr>
        <p:spPr>
          <a:xfrm>
            <a:off x="3852000" y="5117842"/>
            <a:ext cx="5229477" cy="923330"/>
          </a:xfrm>
          <a:prstGeom prst="rect">
            <a:avLst/>
          </a:prstGeom>
          <a:noFill/>
        </p:spPr>
        <p:txBody>
          <a:bodyPr wrap="square" rtlCol="0">
            <a:spAutoFit/>
          </a:bodyPr>
          <a:lstStyle/>
          <a:p>
            <a:r>
              <a:rPr lang="en-US" dirty="0" smtClean="0"/>
              <a:t>Average electricity usage (wide range):</a:t>
            </a:r>
          </a:p>
          <a:p>
            <a:r>
              <a:rPr lang="en-US" b="1" u="sng" dirty="0" smtClean="0"/>
              <a:t> 0.54 </a:t>
            </a:r>
            <a:r>
              <a:rPr lang="en-US" b="1" u="sng" dirty="0" err="1" smtClean="0"/>
              <a:t>kWhr</a:t>
            </a:r>
            <a:r>
              <a:rPr lang="en-US" b="1" u="sng" dirty="0" smtClean="0"/>
              <a:t>/cubic meter wastewater </a:t>
            </a:r>
          </a:p>
          <a:p>
            <a:r>
              <a:rPr lang="en-US" b="1" u="sng" dirty="0" smtClean="0"/>
              <a:t>(WW treatment is ~1-4 % of US electricity use</a:t>
            </a:r>
            <a:endParaRPr lang="en-US" b="1" u="sng" dirty="0"/>
          </a:p>
        </p:txBody>
      </p:sp>
    </p:spTree>
    <p:extLst>
      <p:ext uri="{BB962C8B-B14F-4D97-AF65-F5344CB8AC3E}">
        <p14:creationId xmlns:p14="http://schemas.microsoft.com/office/powerpoint/2010/main" val="331438038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205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 y="457200"/>
            <a:ext cx="5939801" cy="6400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6747636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8229600" cy="69944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itle 3"/>
          <p:cNvSpPr>
            <a:spLocks noGrp="1"/>
          </p:cNvSpPr>
          <p:nvPr>
            <p:ph type="title"/>
          </p:nvPr>
        </p:nvSpPr>
        <p:spPr/>
        <p:txBody>
          <a:bodyPr/>
          <a:lstStyle/>
          <a:p>
            <a:endParaRPr lang="en-US"/>
          </a:p>
        </p:txBody>
      </p:sp>
    </p:spTree>
    <p:extLst>
      <p:ext uri="{BB962C8B-B14F-4D97-AF65-F5344CB8AC3E}">
        <p14:creationId xmlns:p14="http://schemas.microsoft.com/office/powerpoint/2010/main" val="399905978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60785" y="1225153"/>
            <a:ext cx="8022431" cy="4407694"/>
          </a:xfrm>
          <a:prstGeom prst="rect">
            <a:avLst/>
          </a:prstGeom>
        </p:spPr>
      </p:pic>
      <p:sp>
        <p:nvSpPr>
          <p:cNvPr id="3" name="TextBox 2"/>
          <p:cNvSpPr txBox="1"/>
          <p:nvPr/>
        </p:nvSpPr>
        <p:spPr>
          <a:xfrm>
            <a:off x="117764" y="5535865"/>
            <a:ext cx="9599747" cy="715581"/>
          </a:xfrm>
          <a:prstGeom prst="rect">
            <a:avLst/>
          </a:prstGeom>
          <a:noFill/>
        </p:spPr>
        <p:txBody>
          <a:bodyPr wrap="square" rtlCol="0">
            <a:spAutoFit/>
          </a:bodyPr>
          <a:lstStyle/>
          <a:p>
            <a:r>
              <a:rPr lang="en-US" sz="1350" dirty="0"/>
              <a:t>From McCarty, P.L., Bae, J., Kim, J., 2011. Domestic Wastewater Treatment as a Net Energy Producer–Can This be Achieved? Environmental Science &amp; Technology 45, 7100–7106. </a:t>
            </a:r>
            <a:r>
              <a:rPr lang="en-US" sz="1350" dirty="0">
                <a:hlinkClick r:id="rId3"/>
              </a:rPr>
              <a:t>https://doi.org/10.1021/es2014264</a:t>
            </a:r>
            <a:endParaRPr lang="en-US" sz="1350" dirty="0"/>
          </a:p>
          <a:p>
            <a:endParaRPr lang="en-US" sz="1350" dirty="0"/>
          </a:p>
        </p:txBody>
      </p:sp>
    </p:spTree>
    <p:extLst>
      <p:ext uri="{BB962C8B-B14F-4D97-AF65-F5344CB8AC3E}">
        <p14:creationId xmlns:p14="http://schemas.microsoft.com/office/powerpoint/2010/main" val="238033613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60785" y="1225153"/>
            <a:ext cx="8022431" cy="4407694"/>
          </a:xfrm>
          <a:prstGeom prst="rect">
            <a:avLst/>
          </a:prstGeom>
        </p:spPr>
      </p:pic>
      <p:sp>
        <p:nvSpPr>
          <p:cNvPr id="3" name="TextBox 2"/>
          <p:cNvSpPr txBox="1"/>
          <p:nvPr/>
        </p:nvSpPr>
        <p:spPr>
          <a:xfrm>
            <a:off x="117764" y="5535865"/>
            <a:ext cx="9599747" cy="715581"/>
          </a:xfrm>
          <a:prstGeom prst="rect">
            <a:avLst/>
          </a:prstGeom>
          <a:noFill/>
        </p:spPr>
        <p:txBody>
          <a:bodyPr wrap="square" rtlCol="0">
            <a:spAutoFit/>
          </a:bodyPr>
          <a:lstStyle/>
          <a:p>
            <a:r>
              <a:rPr lang="en-US" sz="1350" dirty="0"/>
              <a:t>From McCarty, P.L., Bae, J., Kim, J., 2011. Domestic Wastewater Treatment as a Net Energy Producer–Can This be Achieved? Environmental Science &amp; Technology 45, 7100–7106. </a:t>
            </a:r>
            <a:r>
              <a:rPr lang="en-US" sz="1350" dirty="0">
                <a:hlinkClick r:id="rId3"/>
              </a:rPr>
              <a:t>https://doi.org/10.1021/es2014264</a:t>
            </a:r>
            <a:endParaRPr lang="en-US" sz="1350" dirty="0"/>
          </a:p>
          <a:p>
            <a:endParaRPr lang="en-US" sz="1350" dirty="0"/>
          </a:p>
        </p:txBody>
      </p:sp>
      <p:sp>
        <p:nvSpPr>
          <p:cNvPr id="4" name="Oval 3"/>
          <p:cNvSpPr/>
          <p:nvPr/>
        </p:nvSpPr>
        <p:spPr>
          <a:xfrm>
            <a:off x="2630010" y="3467286"/>
            <a:ext cx="605901" cy="206405"/>
          </a:xfrm>
          <a:prstGeom prst="ellipse">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 name="Oval 4"/>
          <p:cNvSpPr/>
          <p:nvPr/>
        </p:nvSpPr>
        <p:spPr>
          <a:xfrm>
            <a:off x="2630010" y="2963122"/>
            <a:ext cx="605901" cy="206405"/>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 name="Oval 5"/>
          <p:cNvSpPr/>
          <p:nvPr/>
        </p:nvSpPr>
        <p:spPr>
          <a:xfrm>
            <a:off x="7386221" y="4733944"/>
            <a:ext cx="605901" cy="206405"/>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 name="Oval 6"/>
          <p:cNvSpPr/>
          <p:nvPr/>
        </p:nvSpPr>
        <p:spPr>
          <a:xfrm rot="5400000">
            <a:off x="5637562" y="4430754"/>
            <a:ext cx="930564" cy="418358"/>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 name="Oval 7"/>
          <p:cNvSpPr/>
          <p:nvPr/>
        </p:nvSpPr>
        <p:spPr>
          <a:xfrm rot="5400000">
            <a:off x="902297" y="3936798"/>
            <a:ext cx="874244" cy="850036"/>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 name="Oval 9"/>
          <p:cNvSpPr/>
          <p:nvPr/>
        </p:nvSpPr>
        <p:spPr>
          <a:xfrm>
            <a:off x="914401" y="4733944"/>
            <a:ext cx="605901" cy="206405"/>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31498191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686800" cy="1143000"/>
          </a:xfrm>
        </p:spPr>
        <p:txBody>
          <a:bodyPr>
            <a:noAutofit/>
          </a:bodyPr>
          <a:lstStyle/>
          <a:p>
            <a:r>
              <a:rPr lang="en-US" sz="2800" dirty="0" smtClean="0"/>
              <a:t>Status Quo (left) vs Vision (right) for US WWTFs (current proposal idea we are working on w/WW plant Ithaca)</a:t>
            </a:r>
            <a:endParaRPr lang="en-US" sz="2800" dirty="0"/>
          </a:p>
        </p:txBody>
      </p:sp>
      <p:sp>
        <p:nvSpPr>
          <p:cNvPr id="7" name="Content Placeholder 6"/>
          <p:cNvSpPr>
            <a:spLocks noGrp="1"/>
          </p:cNvSpPr>
          <p:nvPr>
            <p:ph idx="1"/>
          </p:nvPr>
        </p:nvSpPr>
        <p:spPr/>
        <p:txBody>
          <a:bodyPr/>
          <a:lstStyle/>
          <a:p>
            <a:endParaRPr lang="en-US"/>
          </a:p>
        </p:txBody>
      </p:sp>
      <p:pic>
        <p:nvPicPr>
          <p:cNvPr id="1026" name="Picture 1"/>
          <p:cNvPicPr>
            <a:picLocks noChangeAspect="1" noChangeArrowheads="1"/>
          </p:cNvPicPr>
          <p:nvPr/>
        </p:nvPicPr>
        <p:blipFill>
          <a:blip r:embed="rId2">
            <a:extLst>
              <a:ext uri="{28A0092B-C50C-407E-A947-70E740481C1C}">
                <a14:useLocalDpi xmlns:a14="http://schemas.microsoft.com/office/drawing/2010/main" val="0"/>
              </a:ext>
            </a:extLst>
          </a:blip>
          <a:srcRect l="36945" t="22469" r="13889" b="19505"/>
          <a:stretch>
            <a:fillRect/>
          </a:stretch>
        </p:blipFill>
        <p:spPr bwMode="auto">
          <a:xfrm>
            <a:off x="457200" y="1441205"/>
            <a:ext cx="8072437" cy="53543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8450141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Emerging Biotech for sustainable WW treatment</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Anaerobic (or aerobic/anaerobic cycling) treatment </a:t>
            </a:r>
          </a:p>
          <a:p>
            <a:pPr lvl="1"/>
            <a:r>
              <a:rPr lang="en-US" dirty="0" smtClean="0"/>
              <a:t>E.g. UASB, Anaerobic Membrane bioreactors</a:t>
            </a:r>
          </a:p>
          <a:p>
            <a:pPr lvl="1"/>
            <a:r>
              <a:rPr lang="en-US" dirty="0" smtClean="0"/>
              <a:t>Granular SBRs</a:t>
            </a:r>
            <a:endParaRPr lang="en-US" dirty="0"/>
          </a:p>
          <a:p>
            <a:pPr lvl="1"/>
            <a:r>
              <a:rPr lang="en-US" dirty="0" err="1" smtClean="0"/>
              <a:t>Anammox</a:t>
            </a:r>
            <a:endParaRPr lang="en-US" dirty="0"/>
          </a:p>
          <a:p>
            <a:pPr lvl="1"/>
            <a:endParaRPr lang="en-US" dirty="0" smtClean="0"/>
          </a:p>
          <a:p>
            <a:r>
              <a:rPr lang="en-US" dirty="0" smtClean="0"/>
              <a:t>Nutrient (N &amp; P) removal/recovery</a:t>
            </a:r>
          </a:p>
          <a:p>
            <a:pPr lvl="1"/>
            <a:r>
              <a:rPr lang="en-US" dirty="0" smtClean="0"/>
              <a:t>EBPR</a:t>
            </a:r>
          </a:p>
          <a:p>
            <a:pPr lvl="1"/>
            <a:r>
              <a:rPr lang="en-US" dirty="0" smtClean="0"/>
              <a:t>Algal ponds</a:t>
            </a:r>
          </a:p>
          <a:p>
            <a:pPr lvl="1"/>
            <a:r>
              <a:rPr lang="en-US" dirty="0" smtClean="0"/>
              <a:t>Chemical : ammonia stripping; Struvite (MgNH</a:t>
            </a:r>
            <a:r>
              <a:rPr lang="en-US" baseline="-25000" dirty="0" smtClean="0"/>
              <a:t>4</a:t>
            </a:r>
            <a:r>
              <a:rPr lang="en-US" dirty="0" smtClean="0"/>
              <a:t>PO</a:t>
            </a:r>
            <a:r>
              <a:rPr lang="en-US" baseline="-25000" dirty="0" smtClean="0"/>
              <a:t>4</a:t>
            </a:r>
            <a:r>
              <a:rPr lang="en-US" dirty="0" smtClean="0"/>
              <a:t>) precipitation</a:t>
            </a:r>
            <a:endParaRPr lang="en-US" dirty="0"/>
          </a:p>
        </p:txBody>
      </p:sp>
    </p:spTree>
    <p:extLst>
      <p:ext uri="{BB962C8B-B14F-4D97-AF65-F5344CB8AC3E}">
        <p14:creationId xmlns:p14="http://schemas.microsoft.com/office/powerpoint/2010/main" val="301015644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Upcoming…	</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Exam is scheduled for 4/17. Will cover learning objectives up through Wastewater treatment and Waste-to-energy</a:t>
            </a:r>
          </a:p>
          <a:p>
            <a:r>
              <a:rPr lang="en-US" dirty="0" smtClean="0"/>
              <a:t>Final Project: be deciding on your topic over break</a:t>
            </a:r>
          </a:p>
          <a:p>
            <a:pPr lvl="1"/>
            <a:r>
              <a:rPr lang="en-US" dirty="0" smtClean="0"/>
              <a:t>Can be done individually or in groups up to 3 people </a:t>
            </a:r>
          </a:p>
          <a:p>
            <a:pPr lvl="1"/>
            <a:r>
              <a:rPr lang="en-US" dirty="0" smtClean="0"/>
              <a:t>Final presentation will be 8-10 minutes per person</a:t>
            </a:r>
          </a:p>
          <a:p>
            <a:pPr lvl="1"/>
            <a:r>
              <a:rPr lang="en-US" dirty="0" smtClean="0"/>
              <a:t>Must include reference to at least 4 publications (papers/chapters/reports) per person.</a:t>
            </a:r>
          </a:p>
          <a:p>
            <a:pPr lvl="1"/>
            <a:r>
              <a:rPr lang="en-US" dirty="0" smtClean="0"/>
              <a:t>Presentations will be held in class May 1, 3 &amp; 8.</a:t>
            </a:r>
            <a:endParaRPr lang="en-US" dirty="0"/>
          </a:p>
        </p:txBody>
      </p:sp>
    </p:spTree>
    <p:extLst>
      <p:ext uri="{BB962C8B-B14F-4D97-AF65-F5344CB8AC3E}">
        <p14:creationId xmlns:p14="http://schemas.microsoft.com/office/powerpoint/2010/main" val="356794786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UASB</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58935" y="2057400"/>
            <a:ext cx="8877943" cy="3826350"/>
          </a:xfrm>
          <a:prstGeom prst="rect">
            <a:avLst/>
          </a:prstGeom>
        </p:spPr>
      </p:pic>
    </p:spTree>
    <p:extLst>
      <p:ext uri="{BB962C8B-B14F-4D97-AF65-F5344CB8AC3E}">
        <p14:creationId xmlns:p14="http://schemas.microsoft.com/office/powerpoint/2010/main" val="196465001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2"/>
        <p:cNvGrpSpPr/>
        <p:nvPr/>
      </p:nvGrpSpPr>
      <p:grpSpPr>
        <a:xfrm>
          <a:off x="0" y="0"/>
          <a:ext cx="0" cy="0"/>
          <a:chOff x="0" y="0"/>
          <a:chExt cx="0" cy="0"/>
        </a:xfrm>
      </p:grpSpPr>
      <p:sp>
        <p:nvSpPr>
          <p:cNvPr id="43" name="Shape 43"/>
          <p:cNvSpPr txBox="1">
            <a:spLocks noGrp="1"/>
          </p:cNvSpPr>
          <p:nvPr>
            <p:ph type="title"/>
          </p:nvPr>
        </p:nvSpPr>
        <p:spPr>
          <a:prstGeom prst="rect">
            <a:avLst/>
          </a:prstGeom>
        </p:spPr>
        <p:txBody>
          <a:bodyPr vert="horz" lIns="91425" tIns="91425" rIns="91425" bIns="91425" rtlCol="0" anchor="b" anchorCtr="0">
            <a:noAutofit/>
          </a:bodyPr>
          <a:lstStyle/>
          <a:p>
            <a:r>
              <a:rPr lang="en" dirty="0" smtClean="0"/>
              <a:t>Granules</a:t>
            </a:r>
            <a:endParaRPr lang="en" dirty="0"/>
          </a:p>
        </p:txBody>
      </p:sp>
      <p:pic>
        <p:nvPicPr>
          <p:cNvPr id="44" name="Shape 44"/>
          <p:cNvPicPr preferRelativeResize="0"/>
          <p:nvPr/>
        </p:nvPicPr>
        <p:blipFill>
          <a:blip r:embed="rId3"/>
          <a:stretch>
            <a:fillRect/>
          </a:stretch>
        </p:blipFill>
        <p:spPr>
          <a:xfrm>
            <a:off x="5523733" y="2057399"/>
            <a:ext cx="3249192" cy="3317274"/>
          </a:xfrm>
          <a:prstGeom prst="rect">
            <a:avLst/>
          </a:prstGeom>
          <a:noFill/>
          <a:ln>
            <a:noFill/>
          </a:ln>
        </p:spPr>
      </p:pic>
      <p:pic>
        <p:nvPicPr>
          <p:cNvPr id="45" name="Shape 45"/>
          <p:cNvPicPr preferRelativeResize="0"/>
          <p:nvPr/>
        </p:nvPicPr>
        <p:blipFill>
          <a:blip r:embed="rId4"/>
          <a:stretch>
            <a:fillRect/>
          </a:stretch>
        </p:blipFill>
        <p:spPr>
          <a:xfrm>
            <a:off x="528580" y="2184063"/>
            <a:ext cx="4098923" cy="3063950"/>
          </a:xfrm>
          <a:prstGeom prst="rect">
            <a:avLst/>
          </a:prstGeom>
          <a:noFill/>
          <a:ln>
            <a:noFill/>
          </a:ln>
        </p:spPr>
      </p:pic>
    </p:spTree>
    <p:extLst>
      <p:ext uri="{BB962C8B-B14F-4D97-AF65-F5344CB8AC3E}">
        <p14:creationId xmlns:p14="http://schemas.microsoft.com/office/powerpoint/2010/main" val="2667966308"/>
      </p:ext>
    </p:extLst>
  </p:cSld>
  <p:clrMapOvr>
    <a:masterClrMapping/>
  </p:clrMapOvr>
  <p:transition spd="slow">
    <p:cut/>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Membrane bioreactors</a:t>
            </a:r>
            <a:endParaRPr lang="en-US" dirty="0"/>
          </a:p>
        </p:txBody>
      </p:sp>
      <p:sp>
        <p:nvSpPr>
          <p:cNvPr id="3" name="Content Placeholder 2"/>
          <p:cNvSpPr>
            <a:spLocks noGrp="1"/>
          </p:cNvSpPr>
          <p:nvPr>
            <p:ph idx="1"/>
          </p:nvPr>
        </p:nvSpPr>
        <p:spPr>
          <a:xfrm>
            <a:off x="228600" y="1066800"/>
            <a:ext cx="8229600" cy="4525963"/>
          </a:xfrm>
        </p:spPr>
        <p:txBody>
          <a:bodyPr/>
          <a:lstStyle/>
          <a:p>
            <a:r>
              <a:rPr lang="en-US" dirty="0" smtClean="0"/>
              <a:t>Membranes replace the need for a settling tank after a bioreactor</a:t>
            </a:r>
          </a:p>
          <a:p>
            <a:r>
              <a:rPr lang="en-US" dirty="0" smtClean="0"/>
              <a:t>Can be used with either aerobic or anaerobic processes</a:t>
            </a:r>
          </a:p>
          <a:p>
            <a:endParaRPr lang="en-US" dirty="0" smtClean="0"/>
          </a:p>
        </p:txBody>
      </p:sp>
      <p:pic>
        <p:nvPicPr>
          <p:cNvPr id="4" name="Picture 3"/>
          <p:cNvPicPr>
            <a:picLocks noChangeAspect="1"/>
          </p:cNvPicPr>
          <p:nvPr/>
        </p:nvPicPr>
        <p:blipFill rotWithShape="1">
          <a:blip r:embed="rId3"/>
          <a:srcRect l="-20000" t="6505" r="20000" b="8058"/>
          <a:stretch/>
        </p:blipFill>
        <p:spPr>
          <a:xfrm>
            <a:off x="1219200" y="3048000"/>
            <a:ext cx="6982691" cy="3200400"/>
          </a:xfrm>
          <a:prstGeom prst="rect">
            <a:avLst/>
          </a:prstGeom>
        </p:spPr>
      </p:pic>
    </p:spTree>
    <p:extLst>
      <p:ext uri="{BB962C8B-B14F-4D97-AF65-F5344CB8AC3E}">
        <p14:creationId xmlns:p14="http://schemas.microsoft.com/office/powerpoint/2010/main" val="290702384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Anaerobic Membrane Bioreactor configurations</a:t>
            </a:r>
            <a:endParaRPr lang="en-US" dirty="0"/>
          </a:p>
        </p:txBody>
      </p:sp>
      <p:pic>
        <p:nvPicPr>
          <p:cNvPr id="5" name="Content Placeholder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96254" y="2362200"/>
            <a:ext cx="4375746" cy="3230563"/>
          </a:xfr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89282" y="2514600"/>
            <a:ext cx="4360296" cy="3429000"/>
          </a:xfrm>
          <a:prstGeom prst="rect">
            <a:avLst/>
          </a:prstGeom>
        </p:spPr>
      </p:pic>
    </p:spTree>
    <p:extLst>
      <p:ext uri="{BB962C8B-B14F-4D97-AF65-F5344CB8AC3E}">
        <p14:creationId xmlns:p14="http://schemas.microsoft.com/office/powerpoint/2010/main" val="50757324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Major concerns with membranes</a:t>
            </a:r>
            <a:endParaRPr lang="en-US" dirty="0"/>
          </a:p>
        </p:txBody>
      </p:sp>
      <p:sp>
        <p:nvSpPr>
          <p:cNvPr id="3" name="Content Placeholder 2"/>
          <p:cNvSpPr>
            <a:spLocks noGrp="1"/>
          </p:cNvSpPr>
          <p:nvPr>
            <p:ph idx="1"/>
          </p:nvPr>
        </p:nvSpPr>
        <p:spPr/>
        <p:txBody>
          <a:bodyPr/>
          <a:lstStyle/>
          <a:p>
            <a:r>
              <a:rPr lang="en-US" dirty="0" smtClean="0"/>
              <a:t>Energy costs (pressure to send water through)</a:t>
            </a:r>
          </a:p>
          <a:p>
            <a:r>
              <a:rPr lang="en-US" dirty="0" smtClean="0"/>
              <a:t>Fouling</a:t>
            </a:r>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3588888"/>
            <a:ext cx="8763000" cy="2268352"/>
          </a:xfrm>
          <a:prstGeom prst="rect">
            <a:avLst/>
          </a:prstGeom>
        </p:spPr>
      </p:pic>
    </p:spTree>
    <p:extLst>
      <p:ext uri="{BB962C8B-B14F-4D97-AF65-F5344CB8AC3E}">
        <p14:creationId xmlns:p14="http://schemas.microsoft.com/office/powerpoint/2010/main" val="25708515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Nutrients N &amp; P</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271995647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Nitrogen removal strategies</a:t>
            </a:r>
          </a:p>
        </p:txBody>
      </p:sp>
      <p:sp>
        <p:nvSpPr>
          <p:cNvPr id="3" name="Content Placeholder 2"/>
          <p:cNvSpPr>
            <a:spLocks noGrp="1"/>
          </p:cNvSpPr>
          <p:nvPr>
            <p:ph idx="1"/>
          </p:nvPr>
        </p:nvSpPr>
        <p:spPr/>
        <p:txBody>
          <a:bodyPr/>
          <a:lstStyle/>
          <a:p>
            <a:r>
              <a:rPr lang="en-US" dirty="0" smtClean="0"/>
              <a:t>Nitrification/Denitrification</a:t>
            </a:r>
          </a:p>
          <a:p>
            <a:pPr lvl="1"/>
            <a:r>
              <a:rPr lang="en-US" dirty="0" smtClean="0"/>
              <a:t>NH</a:t>
            </a:r>
            <a:r>
              <a:rPr lang="en-US" baseline="-25000" dirty="0" smtClean="0"/>
              <a:t>3</a:t>
            </a:r>
            <a:r>
              <a:rPr lang="en-US" dirty="0" smtClean="0"/>
              <a:t> + 2O</a:t>
            </a:r>
            <a:r>
              <a:rPr lang="en-US" baseline="-25000" dirty="0" smtClean="0"/>
              <a:t>2</a:t>
            </a:r>
            <a:r>
              <a:rPr lang="en-US" dirty="0" smtClean="0"/>
              <a:t> = NO</a:t>
            </a:r>
            <a:r>
              <a:rPr lang="en-US" baseline="-25000" dirty="0" smtClean="0"/>
              <a:t>3</a:t>
            </a:r>
            <a:r>
              <a:rPr lang="en-US" baseline="30000" dirty="0" smtClean="0"/>
              <a:t>-</a:t>
            </a:r>
            <a:r>
              <a:rPr lang="en-US" dirty="0" smtClean="0"/>
              <a:t> + H</a:t>
            </a:r>
            <a:r>
              <a:rPr lang="en-US" baseline="30000" dirty="0" smtClean="0"/>
              <a:t>+</a:t>
            </a:r>
            <a:r>
              <a:rPr lang="en-US" dirty="0" smtClean="0"/>
              <a:t> + H</a:t>
            </a:r>
            <a:r>
              <a:rPr lang="en-US" baseline="-25000" dirty="0" smtClean="0"/>
              <a:t>2</a:t>
            </a:r>
            <a:r>
              <a:rPr lang="en-US" dirty="0" smtClean="0"/>
              <a:t>O</a:t>
            </a:r>
          </a:p>
          <a:p>
            <a:pPr lvl="1"/>
            <a:r>
              <a:rPr lang="en-US" dirty="0" smtClean="0"/>
              <a:t>NO</a:t>
            </a:r>
            <a:r>
              <a:rPr lang="en-US" baseline="-25000" dirty="0" smtClean="0"/>
              <a:t>3</a:t>
            </a:r>
            <a:r>
              <a:rPr lang="en-US" baseline="30000" dirty="0" smtClean="0"/>
              <a:t>-</a:t>
            </a:r>
            <a:r>
              <a:rPr lang="en-US" dirty="0" smtClean="0"/>
              <a:t> + (5 e- + 6H</a:t>
            </a:r>
            <a:r>
              <a:rPr lang="en-US" baseline="30000" dirty="0" smtClean="0"/>
              <a:t>+</a:t>
            </a:r>
            <a:r>
              <a:rPr lang="en-US" dirty="0" smtClean="0"/>
              <a:t> )= ½  N</a:t>
            </a:r>
            <a:r>
              <a:rPr lang="en-US" baseline="-25000" dirty="0" smtClean="0"/>
              <a:t>2</a:t>
            </a:r>
            <a:r>
              <a:rPr lang="en-US" dirty="0" smtClean="0"/>
              <a:t> +3 H</a:t>
            </a:r>
            <a:r>
              <a:rPr lang="en-US" baseline="-25000" dirty="0" smtClean="0"/>
              <a:t>2</a:t>
            </a:r>
            <a:r>
              <a:rPr lang="en-US" dirty="0" smtClean="0"/>
              <a:t>O</a:t>
            </a:r>
          </a:p>
          <a:p>
            <a:r>
              <a:rPr lang="en-US" dirty="0" smtClean="0"/>
              <a:t>Partial nitrification/</a:t>
            </a:r>
            <a:r>
              <a:rPr lang="en-US" dirty="0" err="1" smtClean="0"/>
              <a:t>Anammox</a:t>
            </a:r>
            <a:r>
              <a:rPr lang="en-US" dirty="0" smtClean="0"/>
              <a:t> (= </a:t>
            </a:r>
            <a:r>
              <a:rPr lang="en-US" dirty="0" err="1" smtClean="0"/>
              <a:t>nitritation</a:t>
            </a:r>
            <a:r>
              <a:rPr lang="en-US" dirty="0" smtClean="0"/>
              <a:t>/</a:t>
            </a:r>
            <a:r>
              <a:rPr lang="en-US" dirty="0" err="1" smtClean="0"/>
              <a:t>anammox</a:t>
            </a:r>
            <a:r>
              <a:rPr lang="en-US" dirty="0" smtClean="0"/>
              <a:t>)</a:t>
            </a:r>
          </a:p>
          <a:p>
            <a:pPr lvl="1"/>
            <a:r>
              <a:rPr lang="en-US" dirty="0" smtClean="0"/>
              <a:t>½ NH</a:t>
            </a:r>
            <a:r>
              <a:rPr lang="en-US" baseline="-25000" dirty="0" smtClean="0"/>
              <a:t>3</a:t>
            </a:r>
            <a:r>
              <a:rPr lang="en-US" dirty="0" smtClean="0"/>
              <a:t> + ¾  O</a:t>
            </a:r>
            <a:r>
              <a:rPr lang="en-US" baseline="-25000" dirty="0" smtClean="0"/>
              <a:t>2</a:t>
            </a:r>
            <a:r>
              <a:rPr lang="en-US" dirty="0" smtClean="0"/>
              <a:t> = ½ NO</a:t>
            </a:r>
            <a:r>
              <a:rPr lang="en-US" baseline="-25000" dirty="0" smtClean="0"/>
              <a:t>2</a:t>
            </a:r>
            <a:r>
              <a:rPr lang="en-US" baseline="30000" dirty="0" smtClean="0"/>
              <a:t>-</a:t>
            </a:r>
            <a:r>
              <a:rPr lang="en-US" dirty="0" smtClean="0"/>
              <a:t> + ½ H</a:t>
            </a:r>
            <a:r>
              <a:rPr lang="en-US" baseline="30000" dirty="0" smtClean="0"/>
              <a:t>+</a:t>
            </a:r>
            <a:r>
              <a:rPr lang="en-US" dirty="0" smtClean="0"/>
              <a:t> + ½ H</a:t>
            </a:r>
            <a:r>
              <a:rPr lang="en-US" baseline="-25000" dirty="0" smtClean="0"/>
              <a:t>2</a:t>
            </a:r>
            <a:r>
              <a:rPr lang="en-US" dirty="0" smtClean="0"/>
              <a:t>O</a:t>
            </a:r>
          </a:p>
          <a:p>
            <a:pPr lvl="1"/>
            <a:r>
              <a:rPr lang="en-US" dirty="0" smtClean="0"/>
              <a:t>½ NH</a:t>
            </a:r>
            <a:r>
              <a:rPr lang="en-US" baseline="-25000" dirty="0" smtClean="0"/>
              <a:t>3</a:t>
            </a:r>
            <a:r>
              <a:rPr lang="en-US" dirty="0" smtClean="0"/>
              <a:t> + ½NO</a:t>
            </a:r>
            <a:r>
              <a:rPr lang="en-US" baseline="-25000" dirty="0" smtClean="0"/>
              <a:t>2</a:t>
            </a:r>
            <a:r>
              <a:rPr lang="en-US" baseline="30000" dirty="0" smtClean="0"/>
              <a:t>-</a:t>
            </a:r>
            <a:r>
              <a:rPr lang="en-US" dirty="0" smtClean="0"/>
              <a:t> + ½ H</a:t>
            </a:r>
            <a:r>
              <a:rPr lang="en-US" baseline="30000" dirty="0" smtClean="0"/>
              <a:t>+</a:t>
            </a:r>
            <a:r>
              <a:rPr lang="en-US" dirty="0" smtClean="0"/>
              <a:t>= ½ N</a:t>
            </a:r>
            <a:r>
              <a:rPr lang="en-US" baseline="-25000" dirty="0" smtClean="0"/>
              <a:t>2</a:t>
            </a:r>
            <a:r>
              <a:rPr lang="en-US" dirty="0" smtClean="0"/>
              <a:t> + H</a:t>
            </a:r>
            <a:r>
              <a:rPr lang="en-US" baseline="-25000" dirty="0" smtClean="0"/>
              <a:t>2</a:t>
            </a:r>
            <a:r>
              <a:rPr lang="en-US" dirty="0" smtClean="0"/>
              <a:t>O  </a:t>
            </a:r>
            <a:endParaRPr lang="en-US"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762750" y="1261892"/>
            <a:ext cx="2071687" cy="2410752"/>
          </a:xfrm>
          <a:prstGeom prst="rect">
            <a:avLst/>
          </a:prstGeom>
        </p:spPr>
      </p:pic>
    </p:spTree>
    <p:extLst>
      <p:ext uri="{BB962C8B-B14F-4D97-AF65-F5344CB8AC3E}">
        <p14:creationId xmlns:p14="http://schemas.microsoft.com/office/powerpoint/2010/main" val="28988279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96386" name="Picture 2" descr="19_F28_02"/>
          <p:cNvPicPr>
            <a:picLocks noChangeAspect="1" noChangeArrowheads="1"/>
          </p:cNvPicPr>
          <p:nvPr/>
        </p:nvPicPr>
        <p:blipFill>
          <a:blip r:embed="rId3"/>
          <a:srcRect/>
          <a:stretch>
            <a:fillRect/>
          </a:stretch>
        </p:blipFill>
        <p:spPr bwMode="auto">
          <a:xfrm>
            <a:off x="2243137" y="228600"/>
            <a:ext cx="6900863" cy="6399213"/>
          </a:xfrm>
          <a:prstGeom prst="rect">
            <a:avLst/>
          </a:prstGeom>
          <a:noFill/>
          <a:ln w="9525">
            <a:noFill/>
            <a:miter lim="800000"/>
            <a:headEnd/>
            <a:tailEnd/>
          </a:ln>
          <a:effectLst/>
        </p:spPr>
      </p:pic>
      <p:sp>
        <p:nvSpPr>
          <p:cNvPr id="3" name="Slide Number Placeholder 2"/>
          <p:cNvSpPr>
            <a:spLocks noGrp="1"/>
          </p:cNvSpPr>
          <p:nvPr>
            <p:ph type="sldNum" sz="quarter" idx="12"/>
          </p:nvPr>
        </p:nvSpPr>
        <p:spPr/>
        <p:txBody>
          <a:bodyPr/>
          <a:lstStyle/>
          <a:p>
            <a:fld id="{D3E93D1B-37BE-6641-8034-184EC47AE630}" type="slidenum">
              <a:rPr lang="en-US" smtClean="0"/>
              <a:pPr/>
              <a:t>37</a:t>
            </a:fld>
            <a:endParaRPr lang="en-US"/>
          </a:p>
        </p:txBody>
      </p:sp>
      <p:sp>
        <p:nvSpPr>
          <p:cNvPr id="4" name="TextBox 3"/>
          <p:cNvSpPr txBox="1"/>
          <p:nvPr/>
        </p:nvSpPr>
        <p:spPr>
          <a:xfrm>
            <a:off x="228600" y="228600"/>
            <a:ext cx="2014537" cy="1384995"/>
          </a:xfrm>
          <a:prstGeom prst="rect">
            <a:avLst/>
          </a:prstGeom>
          <a:noFill/>
        </p:spPr>
        <p:txBody>
          <a:bodyPr wrap="square" rtlCol="0">
            <a:spAutoFit/>
          </a:bodyPr>
          <a:lstStyle/>
          <a:p>
            <a:r>
              <a:rPr lang="en-US" sz="2800" b="1" dirty="0" smtClean="0"/>
              <a:t>Reminder of the nitrogen cycle!</a:t>
            </a:r>
            <a:endParaRPr lang="en-US" sz="2800" b="1" dirty="0"/>
          </a:p>
        </p:txBody>
      </p:sp>
    </p:spTree>
    <p:extLst>
      <p:ext uri="{BB962C8B-B14F-4D97-AF65-F5344CB8AC3E}">
        <p14:creationId xmlns:p14="http://schemas.microsoft.com/office/powerpoint/2010/main" val="249648227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74638"/>
            <a:ext cx="8686800" cy="1143000"/>
          </a:xfrm>
        </p:spPr>
        <p:txBody>
          <a:bodyPr>
            <a:normAutofit/>
          </a:bodyPr>
          <a:lstStyle/>
          <a:p>
            <a:r>
              <a:rPr lang="en-US" dirty="0" smtClean="0"/>
              <a:t>Nitrification/</a:t>
            </a:r>
            <a:r>
              <a:rPr lang="en-US" dirty="0" err="1" smtClean="0"/>
              <a:t>denitrification</a:t>
            </a:r>
            <a:endParaRPr lang="en-US" dirty="0"/>
          </a:p>
        </p:txBody>
      </p:sp>
      <p:sp>
        <p:nvSpPr>
          <p:cNvPr id="3" name="Content Placeholder 2"/>
          <p:cNvSpPr>
            <a:spLocks noGrp="1"/>
          </p:cNvSpPr>
          <p:nvPr>
            <p:ph idx="1"/>
          </p:nvPr>
        </p:nvSpPr>
        <p:spPr/>
        <p:txBody>
          <a:bodyPr>
            <a:normAutofit/>
          </a:bodyPr>
          <a:lstStyle/>
          <a:p>
            <a:r>
              <a:rPr lang="en-US" b="1" dirty="0" smtClean="0">
                <a:solidFill>
                  <a:srgbClr val="008000"/>
                </a:solidFill>
              </a:rPr>
              <a:t>Nitrification:</a:t>
            </a:r>
            <a:r>
              <a:rPr lang="en-US" b="1" dirty="0" smtClean="0"/>
              <a:t> </a:t>
            </a:r>
            <a:r>
              <a:rPr lang="en-US" dirty="0" smtClean="0"/>
              <a:t>aerobic process in which bacteria oxidize reduced forms of nitrogen</a:t>
            </a:r>
          </a:p>
          <a:p>
            <a:r>
              <a:rPr lang="en-US" b="1" dirty="0" err="1" smtClean="0">
                <a:solidFill>
                  <a:srgbClr val="008000"/>
                </a:solidFill>
              </a:rPr>
              <a:t>Denitrification</a:t>
            </a:r>
            <a:r>
              <a:rPr lang="en-US" b="1" dirty="0" smtClean="0">
                <a:solidFill>
                  <a:srgbClr val="008000"/>
                </a:solidFill>
              </a:rPr>
              <a:t>: </a:t>
            </a:r>
            <a:r>
              <a:rPr lang="en-US" dirty="0" smtClean="0"/>
              <a:t>anaerobic process by which oxidized forms of nitrogen are reduced to gaseous forms, which can then escape into the atmosphere</a:t>
            </a:r>
          </a:p>
        </p:txBody>
      </p:sp>
      <p:sp>
        <p:nvSpPr>
          <p:cNvPr id="4" name="TextBox 3"/>
          <p:cNvSpPr txBox="1"/>
          <p:nvPr/>
        </p:nvSpPr>
        <p:spPr>
          <a:xfrm>
            <a:off x="990600" y="5105400"/>
            <a:ext cx="7086600" cy="1015663"/>
          </a:xfrm>
          <a:prstGeom prst="rect">
            <a:avLst/>
          </a:prstGeom>
          <a:noFill/>
        </p:spPr>
        <p:txBody>
          <a:bodyPr wrap="square" rtlCol="0">
            <a:spAutoFit/>
          </a:bodyPr>
          <a:lstStyle/>
          <a:p>
            <a:pPr algn="ctr"/>
            <a:r>
              <a:rPr lang="en-US" sz="3000" dirty="0" smtClean="0">
                <a:solidFill>
                  <a:srgbClr val="0000FF"/>
                </a:solidFill>
              </a:rPr>
              <a:t>Why is it important to remove these forms of nitrogen?</a:t>
            </a:r>
            <a:endParaRPr lang="en-US" sz="3000" dirty="0">
              <a:solidFill>
                <a:srgbClr val="0000FF"/>
              </a:solidFill>
            </a:endParaRPr>
          </a:p>
        </p:txBody>
      </p:sp>
    </p:spTree>
    <p:extLst>
      <p:ext uri="{BB962C8B-B14F-4D97-AF65-F5344CB8AC3E}">
        <p14:creationId xmlns:p14="http://schemas.microsoft.com/office/powerpoint/2010/main" val="2289965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rcRect b="24324"/>
          <a:stretch>
            <a:fillRect/>
          </a:stretch>
        </p:blipFill>
        <p:spPr>
          <a:xfrm>
            <a:off x="304800" y="609600"/>
            <a:ext cx="8440733" cy="4724400"/>
          </a:xfrm>
          <a:prstGeom prst="rect">
            <a:avLst/>
          </a:prstGeom>
        </p:spPr>
      </p:pic>
      <p:cxnSp>
        <p:nvCxnSpPr>
          <p:cNvPr id="4" name="Straight Arrow Connector 3"/>
          <p:cNvCxnSpPr/>
          <p:nvPr/>
        </p:nvCxnSpPr>
        <p:spPr>
          <a:xfrm>
            <a:off x="6019800" y="3505200"/>
            <a:ext cx="1143000" cy="1588"/>
          </a:xfrm>
          <a:prstGeom prst="straightConnector1">
            <a:avLst/>
          </a:prstGeom>
          <a:ln>
            <a:solidFill>
              <a:srgbClr val="FF6600"/>
            </a:solidFill>
            <a:tailEnd type="arrow"/>
          </a:ln>
        </p:spPr>
        <p:style>
          <a:lnRef idx="2">
            <a:schemeClr val="accent1"/>
          </a:lnRef>
          <a:fillRef idx="0">
            <a:schemeClr val="accent1"/>
          </a:fillRef>
          <a:effectRef idx="1">
            <a:schemeClr val="accent1"/>
          </a:effectRef>
          <a:fontRef idx="minor">
            <a:schemeClr val="tx1"/>
          </a:fontRef>
        </p:style>
      </p:cxnSp>
      <p:sp>
        <p:nvSpPr>
          <p:cNvPr id="5" name="TextBox 4"/>
          <p:cNvSpPr txBox="1"/>
          <p:nvPr/>
        </p:nvSpPr>
        <p:spPr>
          <a:xfrm>
            <a:off x="7239000" y="3163669"/>
            <a:ext cx="1676400" cy="769441"/>
          </a:xfrm>
          <a:prstGeom prst="rect">
            <a:avLst/>
          </a:prstGeom>
          <a:noFill/>
          <a:ln>
            <a:noFill/>
          </a:ln>
        </p:spPr>
        <p:txBody>
          <a:bodyPr wrap="square" rtlCol="0">
            <a:spAutoFit/>
          </a:bodyPr>
          <a:lstStyle/>
          <a:p>
            <a:r>
              <a:rPr lang="en-US" sz="2200" dirty="0" smtClean="0">
                <a:solidFill>
                  <a:srgbClr val="FF6600"/>
                </a:solidFill>
              </a:rPr>
              <a:t>Both breathe oxygen</a:t>
            </a:r>
            <a:endParaRPr lang="en-US" sz="2200" dirty="0">
              <a:solidFill>
                <a:srgbClr val="FF6600"/>
              </a:solidFill>
            </a:endParaRPr>
          </a:p>
        </p:txBody>
      </p:sp>
    </p:spTree>
    <p:extLst>
      <p:ext uri="{BB962C8B-B14F-4D97-AF65-F5344CB8AC3E}">
        <p14:creationId xmlns:p14="http://schemas.microsoft.com/office/powerpoint/2010/main" val="185405259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19" descr="Untitled1.jpg"/>
          <p:cNvPicPr>
            <a:picLocks noChangeAspect="1"/>
          </p:cNvPicPr>
          <p:nvPr/>
        </p:nvPicPr>
        <p:blipFill>
          <a:blip r:embed="rId2" cstate="print">
            <a:extLst>
              <a:ext uri="{28A0092B-C50C-407E-A947-70E740481C1C}">
                <a14:useLocalDpi xmlns:a14="http://schemas.microsoft.com/office/drawing/2010/main" val="0"/>
              </a:ext>
            </a:extLst>
          </a:blip>
          <a:srcRect l="17157" r="230" b="322"/>
          <a:stretch>
            <a:fillRect/>
          </a:stretch>
        </p:blipFill>
        <p:spPr bwMode="auto">
          <a:xfrm>
            <a:off x="0" y="5064125"/>
            <a:ext cx="9144000" cy="179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3" name="Titel 2"/>
          <p:cNvSpPr>
            <a:spLocks noGrp="1"/>
          </p:cNvSpPr>
          <p:nvPr>
            <p:ph type="title"/>
          </p:nvPr>
        </p:nvSpPr>
        <p:spPr/>
        <p:txBody>
          <a:bodyPr>
            <a:normAutofit fontScale="90000"/>
          </a:bodyPr>
          <a:lstStyle/>
          <a:p>
            <a:r>
              <a:rPr lang="en-GB" dirty="0" smtClean="0">
                <a:latin typeface="Trebuchet MS" pitchFamily="34" charset="0"/>
                <a:cs typeface="Trebuchet MS" pitchFamily="34" charset="0"/>
              </a:rPr>
              <a:t>Sustainable Sanitation and Water Management </a:t>
            </a:r>
          </a:p>
        </p:txBody>
      </p:sp>
      <p:sp>
        <p:nvSpPr>
          <p:cNvPr id="2" name="Content Placeholder 1"/>
          <p:cNvSpPr>
            <a:spLocks noGrp="1"/>
          </p:cNvSpPr>
          <p:nvPr>
            <p:ph idx="1"/>
          </p:nvPr>
        </p:nvSpPr>
        <p:spPr/>
        <p:txBody>
          <a:bodyPr/>
          <a:lstStyle/>
          <a:p>
            <a:r>
              <a:rPr lang="en-GB" dirty="0">
                <a:latin typeface="Trebuchet MS" pitchFamily="34" charset="0"/>
                <a:cs typeface="Trebuchet MS" pitchFamily="34" charset="0"/>
              </a:rPr>
              <a:t>www.sswm.org – </a:t>
            </a:r>
            <a:r>
              <a:rPr lang="en-GB" dirty="0" smtClean="0">
                <a:latin typeface="Trebuchet MS" pitchFamily="34" charset="0"/>
                <a:cs typeface="Trebuchet MS" pitchFamily="34" charset="0"/>
              </a:rPr>
              <a:t>run by EAWAG In Switzerland</a:t>
            </a:r>
          </a:p>
          <a:p>
            <a:r>
              <a:rPr lang="en-GB" dirty="0" smtClean="0">
                <a:latin typeface="Trebuchet MS" pitchFamily="34" charset="0"/>
              </a:rPr>
              <a:t>Excellent technical resources and educational materials</a:t>
            </a:r>
          </a:p>
          <a:p>
            <a:r>
              <a:rPr lang="en-GB" dirty="0" smtClean="0">
                <a:latin typeface="Trebuchet MS" pitchFamily="34" charset="0"/>
              </a:rPr>
              <a:t>We will explore website </a:t>
            </a:r>
            <a:r>
              <a:rPr lang="en-GB" dirty="0" err="1" smtClean="0">
                <a:latin typeface="Trebuchet MS" pitchFamily="34" charset="0"/>
              </a:rPr>
              <a:t>esp</a:t>
            </a:r>
            <a:r>
              <a:rPr lang="en-GB" dirty="0" smtClean="0">
                <a:latin typeface="Trebuchet MS" pitchFamily="34" charset="0"/>
              </a:rPr>
              <a:t> the pages on Water/nutrient cycles:</a:t>
            </a:r>
          </a:p>
          <a:p>
            <a:pPr lvl="1"/>
            <a:r>
              <a:rPr lang="en-GB" dirty="0">
                <a:latin typeface="Trebuchet MS" pitchFamily="34" charset="0"/>
                <a:hlinkClick r:id="rId3"/>
              </a:rPr>
              <a:t>https://sswm.info/perspective/water-nutrient-cycle-perspective</a:t>
            </a:r>
            <a:endParaRPr lang="en-GB" dirty="0" smtClean="0">
              <a:latin typeface="Trebuchet MS" pitchFamily="34" charset="0"/>
            </a:endParaRPr>
          </a:p>
        </p:txBody>
      </p:sp>
    </p:spTree>
    <p:extLst>
      <p:ext uri="{BB962C8B-B14F-4D97-AF65-F5344CB8AC3E}">
        <p14:creationId xmlns:p14="http://schemas.microsoft.com/office/powerpoint/2010/main" val="356814364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2556" y="111751"/>
            <a:ext cx="4843156" cy="3774449"/>
          </a:xfrm>
          <a:prstGeom prst="rect">
            <a:avLst/>
          </a:prstGeom>
        </p:spPr>
      </p:pic>
      <p:pic>
        <p:nvPicPr>
          <p:cNvPr id="3" name="Picture 2"/>
          <p:cNvPicPr>
            <a:picLocks noChangeAspect="1"/>
          </p:cNvPicPr>
          <p:nvPr/>
        </p:nvPicPr>
        <p:blipFill>
          <a:blip r:embed="rId3"/>
          <a:stretch>
            <a:fillRect/>
          </a:stretch>
        </p:blipFill>
        <p:spPr>
          <a:xfrm>
            <a:off x="4343400" y="2895600"/>
            <a:ext cx="4800600" cy="3883775"/>
          </a:xfrm>
          <a:prstGeom prst="rect">
            <a:avLst/>
          </a:prstGeom>
        </p:spPr>
      </p:pic>
      <p:sp>
        <p:nvSpPr>
          <p:cNvPr id="4" name="TextBox 3"/>
          <p:cNvSpPr txBox="1"/>
          <p:nvPr/>
        </p:nvSpPr>
        <p:spPr>
          <a:xfrm>
            <a:off x="7467600" y="3212068"/>
            <a:ext cx="1295400" cy="369332"/>
          </a:xfrm>
          <a:prstGeom prst="rect">
            <a:avLst/>
          </a:prstGeom>
          <a:solidFill>
            <a:srgbClr val="FFFFFF"/>
          </a:solidFill>
        </p:spPr>
        <p:txBody>
          <a:bodyPr wrap="square" rtlCol="0">
            <a:spAutoFit/>
          </a:bodyPr>
          <a:lstStyle/>
          <a:p>
            <a:r>
              <a:rPr lang="en-US" i="1" dirty="0" err="1" smtClean="0"/>
              <a:t>Nitrococcus</a:t>
            </a:r>
            <a:endParaRPr lang="en-US" i="1" dirty="0"/>
          </a:p>
        </p:txBody>
      </p:sp>
    </p:spTree>
    <p:extLst>
      <p:ext uri="{BB962C8B-B14F-4D97-AF65-F5344CB8AC3E}">
        <p14:creationId xmlns:p14="http://schemas.microsoft.com/office/powerpoint/2010/main" val="214464146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17_F36"/>
          <p:cNvPicPr>
            <a:picLocks noChangeAspect="1" noChangeArrowheads="1"/>
          </p:cNvPicPr>
          <p:nvPr/>
        </p:nvPicPr>
        <p:blipFill>
          <a:blip r:embed="rId2"/>
          <a:srcRect/>
          <a:stretch>
            <a:fillRect/>
          </a:stretch>
        </p:blipFill>
        <p:spPr bwMode="auto">
          <a:xfrm>
            <a:off x="76200" y="228600"/>
            <a:ext cx="7396163" cy="6399213"/>
          </a:xfrm>
          <a:prstGeom prst="rect">
            <a:avLst/>
          </a:prstGeom>
          <a:noFill/>
          <a:ln w="9525">
            <a:noFill/>
            <a:miter lim="800000"/>
            <a:headEnd/>
            <a:tailEnd/>
          </a:ln>
          <a:effectLst/>
        </p:spPr>
      </p:pic>
      <p:sp>
        <p:nvSpPr>
          <p:cNvPr id="3" name="TextBox 2"/>
          <p:cNvSpPr txBox="1"/>
          <p:nvPr/>
        </p:nvSpPr>
        <p:spPr>
          <a:xfrm>
            <a:off x="4953000" y="609600"/>
            <a:ext cx="3657600" cy="1938992"/>
          </a:xfrm>
          <a:prstGeom prst="rect">
            <a:avLst/>
          </a:prstGeom>
          <a:noFill/>
        </p:spPr>
        <p:txBody>
          <a:bodyPr wrap="square" rtlCol="0">
            <a:spAutoFit/>
          </a:bodyPr>
          <a:lstStyle/>
          <a:p>
            <a:r>
              <a:rPr lang="en-US" sz="3000" dirty="0" err="1" smtClean="0">
                <a:solidFill>
                  <a:srgbClr val="0000FF"/>
                </a:solidFill>
              </a:rPr>
              <a:t>Denitrifiers</a:t>
            </a:r>
            <a:r>
              <a:rPr lang="en-US" sz="3000" dirty="0" smtClean="0">
                <a:solidFill>
                  <a:srgbClr val="0000FF"/>
                </a:solidFill>
              </a:rPr>
              <a:t> (for instance </a:t>
            </a:r>
            <a:r>
              <a:rPr lang="en-US" sz="3000" i="1" dirty="0" smtClean="0">
                <a:solidFill>
                  <a:srgbClr val="0000FF"/>
                </a:solidFill>
              </a:rPr>
              <a:t>Pseudomonas</a:t>
            </a:r>
            <a:r>
              <a:rPr lang="en-US" sz="3000" dirty="0" smtClean="0">
                <a:solidFill>
                  <a:srgbClr val="0000FF"/>
                </a:solidFill>
              </a:rPr>
              <a:t>) then reduce nitrate to N</a:t>
            </a:r>
            <a:r>
              <a:rPr lang="en-US" sz="3000" baseline="-25000" dirty="0" smtClean="0">
                <a:solidFill>
                  <a:srgbClr val="0000FF"/>
                </a:solidFill>
              </a:rPr>
              <a:t>2</a:t>
            </a:r>
            <a:r>
              <a:rPr lang="en-US" sz="3000" dirty="0" smtClean="0">
                <a:solidFill>
                  <a:srgbClr val="0000FF"/>
                </a:solidFill>
              </a:rPr>
              <a:t> </a:t>
            </a:r>
            <a:endParaRPr lang="en-US" sz="3000" dirty="0">
              <a:solidFill>
                <a:srgbClr val="0000FF"/>
              </a:solidFill>
            </a:endParaRPr>
          </a:p>
        </p:txBody>
      </p:sp>
    </p:spTree>
    <p:extLst>
      <p:ext uri="{BB962C8B-B14F-4D97-AF65-F5344CB8AC3E}">
        <p14:creationId xmlns:p14="http://schemas.microsoft.com/office/powerpoint/2010/main" val="336095810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Nitrogen removal strategies</a:t>
            </a:r>
          </a:p>
        </p:txBody>
      </p:sp>
      <p:sp>
        <p:nvSpPr>
          <p:cNvPr id="3" name="Content Placeholder 2"/>
          <p:cNvSpPr>
            <a:spLocks noGrp="1"/>
          </p:cNvSpPr>
          <p:nvPr>
            <p:ph idx="1"/>
          </p:nvPr>
        </p:nvSpPr>
        <p:spPr/>
        <p:txBody>
          <a:bodyPr/>
          <a:lstStyle/>
          <a:p>
            <a:r>
              <a:rPr lang="en-US" dirty="0" smtClean="0"/>
              <a:t>Nitrification/Denitrification</a:t>
            </a:r>
          </a:p>
          <a:p>
            <a:pPr lvl="1"/>
            <a:r>
              <a:rPr lang="en-US" dirty="0" smtClean="0"/>
              <a:t>NH</a:t>
            </a:r>
            <a:r>
              <a:rPr lang="en-US" baseline="-25000" dirty="0" smtClean="0"/>
              <a:t>3</a:t>
            </a:r>
            <a:r>
              <a:rPr lang="en-US" dirty="0" smtClean="0"/>
              <a:t> + 2O</a:t>
            </a:r>
            <a:r>
              <a:rPr lang="en-US" baseline="-25000" dirty="0" smtClean="0"/>
              <a:t>2</a:t>
            </a:r>
            <a:r>
              <a:rPr lang="en-US" dirty="0" smtClean="0"/>
              <a:t> = NO</a:t>
            </a:r>
            <a:r>
              <a:rPr lang="en-US" baseline="-25000" dirty="0" smtClean="0"/>
              <a:t>3</a:t>
            </a:r>
            <a:r>
              <a:rPr lang="en-US" baseline="30000" dirty="0" smtClean="0"/>
              <a:t>-</a:t>
            </a:r>
            <a:r>
              <a:rPr lang="en-US" dirty="0" smtClean="0"/>
              <a:t> + H</a:t>
            </a:r>
            <a:r>
              <a:rPr lang="en-US" baseline="30000" dirty="0" smtClean="0"/>
              <a:t>+</a:t>
            </a:r>
            <a:r>
              <a:rPr lang="en-US" dirty="0" smtClean="0"/>
              <a:t> + H</a:t>
            </a:r>
            <a:r>
              <a:rPr lang="en-US" baseline="-25000" dirty="0" smtClean="0"/>
              <a:t>2</a:t>
            </a:r>
            <a:r>
              <a:rPr lang="en-US" dirty="0" smtClean="0"/>
              <a:t>O</a:t>
            </a:r>
          </a:p>
          <a:p>
            <a:pPr lvl="1"/>
            <a:r>
              <a:rPr lang="en-US" dirty="0" smtClean="0"/>
              <a:t>NO</a:t>
            </a:r>
            <a:r>
              <a:rPr lang="en-US" baseline="-25000" dirty="0" smtClean="0"/>
              <a:t>3</a:t>
            </a:r>
            <a:r>
              <a:rPr lang="en-US" baseline="30000" dirty="0" smtClean="0"/>
              <a:t>-</a:t>
            </a:r>
            <a:r>
              <a:rPr lang="en-US" dirty="0" smtClean="0"/>
              <a:t> + (5 e- + 6H</a:t>
            </a:r>
            <a:r>
              <a:rPr lang="en-US" baseline="30000" dirty="0" smtClean="0"/>
              <a:t>+</a:t>
            </a:r>
            <a:r>
              <a:rPr lang="en-US" dirty="0" smtClean="0"/>
              <a:t> )= ½  N</a:t>
            </a:r>
            <a:r>
              <a:rPr lang="en-US" baseline="-25000" dirty="0" smtClean="0"/>
              <a:t>2</a:t>
            </a:r>
            <a:r>
              <a:rPr lang="en-US" dirty="0" smtClean="0"/>
              <a:t> +3 H</a:t>
            </a:r>
            <a:r>
              <a:rPr lang="en-US" baseline="-25000" dirty="0" smtClean="0"/>
              <a:t>2</a:t>
            </a:r>
            <a:r>
              <a:rPr lang="en-US" dirty="0" smtClean="0"/>
              <a:t>O</a:t>
            </a:r>
          </a:p>
          <a:p>
            <a:r>
              <a:rPr lang="en-US" dirty="0" smtClean="0"/>
              <a:t>Partial nitrification/</a:t>
            </a:r>
            <a:r>
              <a:rPr lang="en-US" dirty="0" err="1" smtClean="0"/>
              <a:t>Anammox</a:t>
            </a:r>
            <a:r>
              <a:rPr lang="en-US" dirty="0" smtClean="0"/>
              <a:t> (= </a:t>
            </a:r>
            <a:r>
              <a:rPr lang="en-US" dirty="0" err="1" smtClean="0"/>
              <a:t>nitritation</a:t>
            </a:r>
            <a:r>
              <a:rPr lang="en-US" dirty="0" smtClean="0"/>
              <a:t>/</a:t>
            </a:r>
            <a:r>
              <a:rPr lang="en-US" dirty="0" err="1" smtClean="0"/>
              <a:t>anammox</a:t>
            </a:r>
            <a:r>
              <a:rPr lang="en-US" dirty="0" smtClean="0"/>
              <a:t>)</a:t>
            </a:r>
          </a:p>
          <a:p>
            <a:pPr lvl="1"/>
            <a:r>
              <a:rPr lang="en-US" dirty="0" smtClean="0"/>
              <a:t>½ NH</a:t>
            </a:r>
            <a:r>
              <a:rPr lang="en-US" baseline="-25000" dirty="0" smtClean="0"/>
              <a:t>3</a:t>
            </a:r>
            <a:r>
              <a:rPr lang="en-US" dirty="0" smtClean="0"/>
              <a:t> + ¾  O</a:t>
            </a:r>
            <a:r>
              <a:rPr lang="en-US" baseline="-25000" dirty="0" smtClean="0"/>
              <a:t>2</a:t>
            </a:r>
            <a:r>
              <a:rPr lang="en-US" dirty="0" smtClean="0"/>
              <a:t> = ½ NO</a:t>
            </a:r>
            <a:r>
              <a:rPr lang="en-US" baseline="-25000" dirty="0" smtClean="0"/>
              <a:t>2</a:t>
            </a:r>
            <a:r>
              <a:rPr lang="en-US" baseline="30000" dirty="0" smtClean="0"/>
              <a:t>-</a:t>
            </a:r>
            <a:r>
              <a:rPr lang="en-US" dirty="0" smtClean="0"/>
              <a:t> + ½ H</a:t>
            </a:r>
            <a:r>
              <a:rPr lang="en-US" baseline="30000" dirty="0" smtClean="0"/>
              <a:t>+</a:t>
            </a:r>
            <a:r>
              <a:rPr lang="en-US" dirty="0" smtClean="0"/>
              <a:t> + ½ H</a:t>
            </a:r>
            <a:r>
              <a:rPr lang="en-US" baseline="-25000" dirty="0" smtClean="0"/>
              <a:t>2</a:t>
            </a:r>
            <a:r>
              <a:rPr lang="en-US" dirty="0" smtClean="0"/>
              <a:t>O</a:t>
            </a:r>
          </a:p>
          <a:p>
            <a:pPr lvl="1"/>
            <a:r>
              <a:rPr lang="en-US" dirty="0" smtClean="0"/>
              <a:t>½ NH</a:t>
            </a:r>
            <a:r>
              <a:rPr lang="en-US" baseline="-25000" dirty="0" smtClean="0"/>
              <a:t>3</a:t>
            </a:r>
            <a:r>
              <a:rPr lang="en-US" dirty="0" smtClean="0"/>
              <a:t> + ½NO</a:t>
            </a:r>
            <a:r>
              <a:rPr lang="en-US" baseline="-25000" dirty="0" smtClean="0"/>
              <a:t>2</a:t>
            </a:r>
            <a:r>
              <a:rPr lang="en-US" baseline="30000" dirty="0" smtClean="0"/>
              <a:t>-</a:t>
            </a:r>
            <a:r>
              <a:rPr lang="en-US" dirty="0" smtClean="0"/>
              <a:t> + ½ H</a:t>
            </a:r>
            <a:r>
              <a:rPr lang="en-US" baseline="30000" dirty="0" smtClean="0"/>
              <a:t>+</a:t>
            </a:r>
            <a:r>
              <a:rPr lang="en-US" dirty="0" smtClean="0"/>
              <a:t>= ½ N</a:t>
            </a:r>
            <a:r>
              <a:rPr lang="en-US" baseline="-25000" dirty="0" smtClean="0"/>
              <a:t>2</a:t>
            </a:r>
            <a:r>
              <a:rPr lang="en-US" dirty="0" smtClean="0"/>
              <a:t> + H</a:t>
            </a:r>
            <a:r>
              <a:rPr lang="en-US" baseline="-25000" dirty="0" smtClean="0"/>
              <a:t>2</a:t>
            </a:r>
            <a:r>
              <a:rPr lang="en-US" dirty="0" smtClean="0"/>
              <a:t>O  </a:t>
            </a:r>
            <a:endParaRPr lang="en-US"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762750" y="1261892"/>
            <a:ext cx="2071687" cy="2410752"/>
          </a:xfrm>
          <a:prstGeom prst="rect">
            <a:avLst/>
          </a:prstGeom>
        </p:spPr>
      </p:pic>
    </p:spTree>
    <p:extLst>
      <p:ext uri="{BB962C8B-B14F-4D97-AF65-F5344CB8AC3E}">
        <p14:creationId xmlns:p14="http://schemas.microsoft.com/office/powerpoint/2010/main" val="46733098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Nitritation</a:t>
            </a:r>
            <a:r>
              <a:rPr lang="en-US" dirty="0" smtClean="0"/>
              <a:t>/</a:t>
            </a:r>
            <a:r>
              <a:rPr lang="en-US" dirty="0" err="1" smtClean="0"/>
              <a:t>Anammox</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1600" y="1996281"/>
            <a:ext cx="6783686" cy="3733800"/>
          </a:xfrm>
          <a:prstGeom prst="rect">
            <a:avLst/>
          </a:prstGeom>
        </p:spPr>
      </p:pic>
    </p:spTree>
    <p:extLst>
      <p:ext uri="{BB962C8B-B14F-4D97-AF65-F5344CB8AC3E}">
        <p14:creationId xmlns:p14="http://schemas.microsoft.com/office/powerpoint/2010/main" val="209949375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9144000" cy="1143000"/>
          </a:xfrm>
        </p:spPr>
        <p:txBody>
          <a:bodyPr>
            <a:normAutofit fontScale="90000"/>
          </a:bodyPr>
          <a:lstStyle/>
          <a:p>
            <a:r>
              <a:rPr lang="en-US" dirty="0" smtClean="0"/>
              <a:t>Phosphorus removal also very important!</a:t>
            </a:r>
            <a:endParaRPr lang="en-US" dirty="0"/>
          </a:p>
        </p:txBody>
      </p:sp>
      <p:sp>
        <p:nvSpPr>
          <p:cNvPr id="3" name="Content Placeholder 2"/>
          <p:cNvSpPr>
            <a:spLocks noGrp="1"/>
          </p:cNvSpPr>
          <p:nvPr>
            <p:ph idx="1"/>
          </p:nvPr>
        </p:nvSpPr>
        <p:spPr/>
        <p:txBody>
          <a:bodyPr/>
          <a:lstStyle/>
          <a:p>
            <a:r>
              <a:rPr lang="en-US" b="1" dirty="0" smtClean="0">
                <a:solidFill>
                  <a:srgbClr val="0000FF"/>
                </a:solidFill>
              </a:rPr>
              <a:t>Preventing </a:t>
            </a:r>
            <a:r>
              <a:rPr lang="en-US" b="1" dirty="0" err="1" smtClean="0">
                <a:solidFill>
                  <a:srgbClr val="0000FF"/>
                </a:solidFill>
              </a:rPr>
              <a:t>eutrophication</a:t>
            </a:r>
            <a:r>
              <a:rPr lang="en-US" b="1" dirty="0" smtClean="0">
                <a:solidFill>
                  <a:srgbClr val="0000FF"/>
                </a:solidFill>
              </a:rPr>
              <a:t> </a:t>
            </a:r>
            <a:r>
              <a:rPr lang="en-US" dirty="0" smtClean="0"/>
              <a:t>(for instance can cause algal blooms)</a:t>
            </a:r>
          </a:p>
          <a:p>
            <a:r>
              <a:rPr lang="en-US" b="1" dirty="0" smtClean="0">
                <a:solidFill>
                  <a:srgbClr val="008000"/>
                </a:solidFill>
              </a:rPr>
              <a:t>Recovery/reuse</a:t>
            </a:r>
          </a:p>
          <a:p>
            <a:pPr lvl="1"/>
            <a:r>
              <a:rPr lang="en-US" dirty="0" smtClean="0"/>
              <a:t>Global phosphorus reserves are limited</a:t>
            </a:r>
          </a:p>
          <a:p>
            <a:pPr lvl="1"/>
            <a:r>
              <a:rPr lang="en-US" dirty="0" smtClean="0"/>
              <a:t>Large amounts lost in human, agricultural, industrial wastes</a:t>
            </a:r>
          </a:p>
          <a:p>
            <a:pPr lvl="1"/>
            <a:endParaRPr lang="en-US" dirty="0"/>
          </a:p>
        </p:txBody>
      </p:sp>
    </p:spTree>
    <p:extLst>
      <p:ext uri="{BB962C8B-B14F-4D97-AF65-F5344CB8AC3E}">
        <p14:creationId xmlns:p14="http://schemas.microsoft.com/office/powerpoint/2010/main" val="968674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274638"/>
            <a:ext cx="8915400" cy="1143000"/>
          </a:xfrm>
        </p:spPr>
        <p:txBody>
          <a:bodyPr>
            <a:noAutofit/>
          </a:bodyPr>
          <a:lstStyle/>
          <a:p>
            <a:r>
              <a:rPr lang="en-US" sz="3400" dirty="0" smtClean="0"/>
              <a:t>Enhanced biological phosphorus removal (EBPR)</a:t>
            </a:r>
            <a:endParaRPr lang="en-US" sz="3400" dirty="0"/>
          </a:p>
        </p:txBody>
      </p:sp>
      <p:sp>
        <p:nvSpPr>
          <p:cNvPr id="3" name="Content Placeholder 2"/>
          <p:cNvSpPr>
            <a:spLocks noGrp="1"/>
          </p:cNvSpPr>
          <p:nvPr>
            <p:ph idx="1"/>
          </p:nvPr>
        </p:nvSpPr>
        <p:spPr/>
        <p:txBody>
          <a:bodyPr>
            <a:normAutofit fontScale="92500" lnSpcReduction="10000"/>
          </a:bodyPr>
          <a:lstStyle/>
          <a:p>
            <a:r>
              <a:rPr lang="en-US" dirty="0" smtClean="0">
                <a:solidFill>
                  <a:srgbClr val="660066"/>
                </a:solidFill>
                <a:latin typeface="Calibri"/>
                <a:cs typeface="Calibri"/>
              </a:rPr>
              <a:t>Produces effluent containing low levels of phosphorus</a:t>
            </a:r>
          </a:p>
          <a:p>
            <a:pPr lvl="1"/>
            <a:r>
              <a:rPr lang="en-US" dirty="0" smtClean="0">
                <a:solidFill>
                  <a:srgbClr val="660066"/>
                </a:solidFill>
                <a:latin typeface="Calibri"/>
                <a:cs typeface="Calibri"/>
              </a:rPr>
              <a:t>Enables concentration of phosphorus 10-50X</a:t>
            </a:r>
          </a:p>
          <a:p>
            <a:r>
              <a:rPr lang="en-US" dirty="0" smtClean="0">
                <a:solidFill>
                  <a:srgbClr val="008000"/>
                </a:solidFill>
                <a:latin typeface="Calibri"/>
                <a:cs typeface="Calibri"/>
              </a:rPr>
              <a:t>Relies on a specific group of bacteria, collectively called polyphosphate accumulating organisms (</a:t>
            </a:r>
            <a:r>
              <a:rPr lang="en-US" dirty="0" err="1" smtClean="0">
                <a:solidFill>
                  <a:srgbClr val="008000"/>
                </a:solidFill>
                <a:latin typeface="Calibri"/>
                <a:cs typeface="Calibri"/>
              </a:rPr>
              <a:t>PAOs</a:t>
            </a:r>
            <a:r>
              <a:rPr lang="en-US" dirty="0" smtClean="0">
                <a:solidFill>
                  <a:srgbClr val="008000"/>
                </a:solidFill>
                <a:latin typeface="Calibri"/>
                <a:cs typeface="Calibri"/>
              </a:rPr>
              <a:t>)</a:t>
            </a:r>
          </a:p>
          <a:p>
            <a:pPr lvl="1"/>
            <a:r>
              <a:rPr lang="en-US" dirty="0" smtClean="0">
                <a:solidFill>
                  <a:srgbClr val="008000"/>
                </a:solidFill>
                <a:latin typeface="Calibri"/>
                <a:cs typeface="Calibri"/>
              </a:rPr>
              <a:t>Phosphorus stored by </a:t>
            </a:r>
            <a:r>
              <a:rPr lang="en-US" dirty="0" err="1" smtClean="0">
                <a:solidFill>
                  <a:srgbClr val="008000"/>
                </a:solidFill>
                <a:latin typeface="Calibri"/>
                <a:cs typeface="Calibri"/>
              </a:rPr>
              <a:t>PAOs</a:t>
            </a:r>
            <a:r>
              <a:rPr lang="en-US" dirty="0" smtClean="0">
                <a:solidFill>
                  <a:srgbClr val="008000"/>
                </a:solidFill>
                <a:latin typeface="Calibri"/>
                <a:cs typeface="Calibri"/>
              </a:rPr>
              <a:t> as intracellular granules of polyphosphate</a:t>
            </a:r>
          </a:p>
          <a:p>
            <a:pPr lvl="1"/>
            <a:r>
              <a:rPr lang="en-US" dirty="0" smtClean="0">
                <a:solidFill>
                  <a:srgbClr val="008000"/>
                </a:solidFill>
                <a:latin typeface="Calibri"/>
                <a:cs typeface="Calibri"/>
              </a:rPr>
              <a:t>For use, polyphosphates can be </a:t>
            </a:r>
            <a:r>
              <a:rPr lang="en-US" dirty="0" err="1" smtClean="0">
                <a:solidFill>
                  <a:srgbClr val="008000"/>
                </a:solidFill>
                <a:latin typeface="Calibri"/>
                <a:cs typeface="Calibri"/>
              </a:rPr>
              <a:t>solubilized</a:t>
            </a:r>
            <a:r>
              <a:rPr lang="en-US" dirty="0" smtClean="0">
                <a:solidFill>
                  <a:srgbClr val="008000"/>
                </a:solidFill>
                <a:latin typeface="Calibri"/>
                <a:cs typeface="Calibri"/>
              </a:rPr>
              <a:t> or sludge can be applied directly</a:t>
            </a:r>
          </a:p>
          <a:p>
            <a:pPr lvl="1"/>
            <a:endParaRPr lang="en-US" dirty="0" smtClean="0">
              <a:latin typeface="Calibri"/>
              <a:cs typeface="Calibri"/>
            </a:endParaRPr>
          </a:p>
        </p:txBody>
      </p:sp>
    </p:spTree>
    <p:extLst>
      <p:ext uri="{BB962C8B-B14F-4D97-AF65-F5344CB8AC3E}">
        <p14:creationId xmlns:p14="http://schemas.microsoft.com/office/powerpoint/2010/main" val="202761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762000" y="76200"/>
            <a:ext cx="7696200" cy="4138445"/>
          </a:xfrm>
          <a:prstGeom prst="rect">
            <a:avLst/>
          </a:prstGeom>
        </p:spPr>
      </p:pic>
      <p:sp>
        <p:nvSpPr>
          <p:cNvPr id="3" name="TextBox 2"/>
          <p:cNvSpPr txBox="1"/>
          <p:nvPr/>
        </p:nvSpPr>
        <p:spPr>
          <a:xfrm>
            <a:off x="457200" y="4267200"/>
            <a:ext cx="8534400" cy="3477875"/>
          </a:xfrm>
          <a:prstGeom prst="rect">
            <a:avLst/>
          </a:prstGeom>
          <a:noFill/>
        </p:spPr>
        <p:txBody>
          <a:bodyPr wrap="square" rtlCol="0">
            <a:spAutoFit/>
          </a:bodyPr>
          <a:lstStyle/>
          <a:p>
            <a:pPr>
              <a:buFont typeface="Arial"/>
              <a:buChar char="•"/>
            </a:pPr>
            <a:r>
              <a:rPr lang="en-US" sz="2200" b="1" dirty="0" smtClean="0">
                <a:solidFill>
                  <a:srgbClr val="0000FF"/>
                </a:solidFill>
              </a:rPr>
              <a:t>EBPR requires alternating anaerobic and aerobic conditions</a:t>
            </a:r>
          </a:p>
          <a:p>
            <a:pPr>
              <a:buFont typeface="Arial"/>
              <a:buChar char="•"/>
            </a:pPr>
            <a:r>
              <a:rPr lang="en-US" sz="2200" dirty="0" smtClean="0"/>
              <a:t>Three intracellular polymers are central to the PAO metabolism</a:t>
            </a:r>
          </a:p>
          <a:p>
            <a:pPr>
              <a:buFont typeface="Arial"/>
              <a:buChar char="•"/>
            </a:pPr>
            <a:r>
              <a:rPr lang="en-US" sz="2200" dirty="0" err="1" smtClean="0"/>
              <a:t>PAOs</a:t>
            </a:r>
            <a:r>
              <a:rPr lang="en-US" sz="2200" dirty="0" smtClean="0"/>
              <a:t> have growth advantage in anaerobic conditions due to ability to hydrolyze polyphosphate</a:t>
            </a:r>
          </a:p>
          <a:p>
            <a:pPr>
              <a:buFont typeface="Arial"/>
              <a:buChar char="•"/>
            </a:pPr>
            <a:r>
              <a:rPr lang="en-US" sz="2200" dirty="0" smtClean="0"/>
              <a:t>Under aerobic conditions, </a:t>
            </a:r>
            <a:r>
              <a:rPr lang="en-US" sz="2200" dirty="0" err="1" smtClean="0"/>
              <a:t>PHAs</a:t>
            </a:r>
            <a:r>
              <a:rPr lang="en-US" sz="2200" dirty="0" smtClean="0"/>
              <a:t> stored </a:t>
            </a:r>
            <a:r>
              <a:rPr lang="en-US" sz="2200" dirty="0" err="1" smtClean="0"/>
              <a:t>anaerobically</a:t>
            </a:r>
            <a:r>
              <a:rPr lang="en-US" sz="2200" dirty="0" smtClean="0"/>
              <a:t> are oxidized to produce energy</a:t>
            </a:r>
          </a:p>
          <a:p>
            <a:pPr>
              <a:buFont typeface="Arial"/>
              <a:buChar char="•"/>
            </a:pPr>
            <a:r>
              <a:rPr lang="en-US" sz="2200" dirty="0" smtClean="0"/>
              <a:t>Amount of phosphate taken up exceeds that released</a:t>
            </a:r>
          </a:p>
          <a:p>
            <a:pPr>
              <a:buFont typeface="Arial"/>
              <a:buChar char="•"/>
            </a:pPr>
            <a:endParaRPr lang="en-US" sz="2200" dirty="0" smtClean="0"/>
          </a:p>
          <a:p>
            <a:pPr>
              <a:buFont typeface="Arial"/>
              <a:buChar char="•"/>
            </a:pPr>
            <a:endParaRPr lang="en-US" sz="2200" dirty="0" smtClean="0"/>
          </a:p>
          <a:p>
            <a:pPr>
              <a:buFont typeface="Arial"/>
              <a:buChar char="•"/>
            </a:pPr>
            <a:endParaRPr lang="en-US" sz="2200" dirty="0"/>
          </a:p>
        </p:txBody>
      </p:sp>
      <p:sp>
        <p:nvSpPr>
          <p:cNvPr id="5" name="TextBox 4"/>
          <p:cNvSpPr txBox="1"/>
          <p:nvPr/>
        </p:nvSpPr>
        <p:spPr>
          <a:xfrm>
            <a:off x="3200400" y="2895600"/>
            <a:ext cx="2590800" cy="584776"/>
          </a:xfrm>
          <a:prstGeom prst="rect">
            <a:avLst/>
          </a:prstGeom>
          <a:noFill/>
        </p:spPr>
        <p:txBody>
          <a:bodyPr wrap="square" rtlCol="0">
            <a:spAutoFit/>
          </a:bodyPr>
          <a:lstStyle/>
          <a:p>
            <a:r>
              <a:rPr lang="en-US" sz="1600" dirty="0" smtClean="0"/>
              <a:t>PHA= </a:t>
            </a:r>
          </a:p>
          <a:p>
            <a:r>
              <a:rPr lang="en-US" sz="1600" dirty="0" err="1" smtClean="0"/>
              <a:t>polyhydroxyalkanoate</a:t>
            </a:r>
            <a:endParaRPr lang="en-US" sz="1600" dirty="0"/>
          </a:p>
        </p:txBody>
      </p:sp>
      <p:sp>
        <p:nvSpPr>
          <p:cNvPr id="6" name="TextBox 5"/>
          <p:cNvSpPr txBox="1"/>
          <p:nvPr/>
        </p:nvSpPr>
        <p:spPr>
          <a:xfrm>
            <a:off x="6858000" y="6324600"/>
            <a:ext cx="2286000" cy="461665"/>
          </a:xfrm>
          <a:prstGeom prst="rect">
            <a:avLst/>
          </a:prstGeom>
          <a:noFill/>
        </p:spPr>
        <p:txBody>
          <a:bodyPr wrap="square" rtlCol="0">
            <a:spAutoFit/>
          </a:bodyPr>
          <a:lstStyle/>
          <a:p>
            <a:r>
              <a:rPr lang="en-US" sz="1200" dirty="0" smtClean="0">
                <a:latin typeface="Calibri"/>
                <a:cs typeface="Calibri"/>
              </a:rPr>
              <a:t>Current Opinion in Biotechnology 2012, 23:878</a:t>
            </a:r>
            <a:r>
              <a:rPr lang="en-US" sz="1200" b="1" dirty="0" smtClean="0">
                <a:latin typeface="Calibri"/>
                <a:cs typeface="Calibri"/>
              </a:rPr>
              <a:t>–883</a:t>
            </a:r>
            <a:endParaRPr lang="en-US" sz="1200" dirty="0">
              <a:latin typeface="Calibri"/>
              <a:cs typeface="Calibri"/>
            </a:endParaRPr>
          </a:p>
        </p:txBody>
      </p:sp>
    </p:spTree>
    <p:extLst>
      <p:ext uri="{BB962C8B-B14F-4D97-AF65-F5344CB8AC3E}">
        <p14:creationId xmlns:p14="http://schemas.microsoft.com/office/powerpoint/2010/main" val="324323655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Who are the </a:t>
            </a:r>
            <a:r>
              <a:rPr lang="en-US" dirty="0" err="1" smtClean="0"/>
              <a:t>PAOs</a:t>
            </a:r>
            <a:r>
              <a:rPr lang="en-US" dirty="0" smtClean="0"/>
              <a:t>?</a:t>
            </a:r>
            <a:endParaRPr lang="en-US" dirty="0"/>
          </a:p>
        </p:txBody>
      </p:sp>
      <p:sp>
        <p:nvSpPr>
          <p:cNvPr id="3" name="Content Placeholder 2"/>
          <p:cNvSpPr>
            <a:spLocks noGrp="1"/>
          </p:cNvSpPr>
          <p:nvPr>
            <p:ph idx="1"/>
          </p:nvPr>
        </p:nvSpPr>
        <p:spPr/>
        <p:txBody>
          <a:bodyPr>
            <a:normAutofit/>
          </a:bodyPr>
          <a:lstStyle/>
          <a:p>
            <a:r>
              <a:rPr lang="en-US" dirty="0" smtClean="0"/>
              <a:t>‘</a:t>
            </a:r>
            <a:r>
              <a:rPr lang="en-US" dirty="0" err="1" smtClean="0"/>
              <a:t>Candidatus</a:t>
            </a:r>
            <a:r>
              <a:rPr lang="en-US" dirty="0" smtClean="0"/>
              <a:t> </a:t>
            </a:r>
            <a:r>
              <a:rPr lang="en-US" dirty="0" err="1" smtClean="0"/>
              <a:t>Accumulibacter</a:t>
            </a:r>
            <a:r>
              <a:rPr lang="en-US" dirty="0" smtClean="0"/>
              <a:t> </a:t>
            </a:r>
            <a:r>
              <a:rPr lang="en-US" dirty="0" err="1" smtClean="0"/>
              <a:t>phosphatis</a:t>
            </a:r>
            <a:r>
              <a:rPr lang="en-US" dirty="0" smtClean="0"/>
              <a:t>’ (</a:t>
            </a:r>
            <a:r>
              <a:rPr lang="en-US" dirty="0" err="1" smtClean="0"/>
              <a:t>Accumulibacter</a:t>
            </a:r>
            <a:r>
              <a:rPr lang="en-US" dirty="0" smtClean="0"/>
              <a:t>) seems to be a dominant organism</a:t>
            </a:r>
          </a:p>
          <a:p>
            <a:r>
              <a:rPr lang="en-US" dirty="0" smtClean="0"/>
              <a:t>Gram-positive </a:t>
            </a:r>
            <a:r>
              <a:rPr lang="en-US" dirty="0" err="1" smtClean="0"/>
              <a:t>Tetrasphaera</a:t>
            </a:r>
            <a:r>
              <a:rPr lang="en-US" dirty="0" smtClean="0"/>
              <a:t>-related organisms (</a:t>
            </a:r>
            <a:r>
              <a:rPr lang="en-US" dirty="0" err="1" smtClean="0"/>
              <a:t>Actinobacteria</a:t>
            </a:r>
            <a:r>
              <a:rPr lang="en-US" dirty="0" smtClean="0"/>
              <a:t>) also regarded as </a:t>
            </a:r>
            <a:r>
              <a:rPr lang="en-US" dirty="0" err="1" smtClean="0"/>
              <a:t>PAOs</a:t>
            </a:r>
            <a:r>
              <a:rPr lang="en-US" dirty="0" smtClean="0"/>
              <a:t> </a:t>
            </a:r>
          </a:p>
          <a:p>
            <a:pPr lvl="1"/>
            <a:r>
              <a:rPr lang="en-US" dirty="0" smtClean="0"/>
              <a:t>Metabolic processes poorly understood, appear to differ from those of </a:t>
            </a:r>
            <a:r>
              <a:rPr lang="en-US" dirty="0" err="1" smtClean="0"/>
              <a:t>Accumulibacter</a:t>
            </a:r>
            <a:endParaRPr lang="en-US" dirty="0" smtClean="0"/>
          </a:p>
          <a:p>
            <a:pPr>
              <a:buNone/>
            </a:pPr>
            <a:r>
              <a:rPr lang="en-US" dirty="0" smtClean="0">
                <a:solidFill>
                  <a:srgbClr val="FF6600"/>
                </a:solidFill>
              </a:rPr>
              <a:t>**No </a:t>
            </a:r>
            <a:r>
              <a:rPr lang="en-US" dirty="0" err="1" smtClean="0">
                <a:solidFill>
                  <a:srgbClr val="FF6600"/>
                </a:solidFill>
              </a:rPr>
              <a:t>PAOs</a:t>
            </a:r>
            <a:r>
              <a:rPr lang="en-US" dirty="0" smtClean="0">
                <a:solidFill>
                  <a:srgbClr val="FF6600"/>
                </a:solidFill>
              </a:rPr>
              <a:t> have been isolated in pure culture</a:t>
            </a:r>
          </a:p>
        </p:txBody>
      </p:sp>
    </p:spTree>
    <p:extLst>
      <p:ext uri="{BB962C8B-B14F-4D97-AF65-F5344CB8AC3E}">
        <p14:creationId xmlns:p14="http://schemas.microsoft.com/office/powerpoint/2010/main" val="131704285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3762" name="Picture 2"/>
          <p:cNvPicPr>
            <a:picLocks noChangeAspect="1" noChangeArrowheads="1"/>
          </p:cNvPicPr>
          <p:nvPr/>
        </p:nvPicPr>
        <p:blipFill>
          <a:blip r:embed="rId3"/>
          <a:srcRect b="10920"/>
          <a:stretch>
            <a:fillRect/>
          </a:stretch>
        </p:blipFill>
        <p:spPr bwMode="auto">
          <a:xfrm>
            <a:off x="2394117" y="836890"/>
            <a:ext cx="6673683" cy="5944910"/>
          </a:xfrm>
          <a:prstGeom prst="rect">
            <a:avLst/>
          </a:prstGeom>
          <a:noFill/>
          <a:ln w="9525">
            <a:noFill/>
            <a:miter lim="800000"/>
            <a:headEnd/>
            <a:tailEnd/>
          </a:ln>
          <a:effectLst/>
        </p:spPr>
      </p:pic>
      <p:sp>
        <p:nvSpPr>
          <p:cNvPr id="5" name="TextBox 4"/>
          <p:cNvSpPr txBox="1"/>
          <p:nvPr/>
        </p:nvSpPr>
        <p:spPr>
          <a:xfrm>
            <a:off x="76200" y="914400"/>
            <a:ext cx="2241717" cy="3416320"/>
          </a:xfrm>
          <a:prstGeom prst="rect">
            <a:avLst/>
          </a:prstGeom>
          <a:noFill/>
        </p:spPr>
        <p:txBody>
          <a:bodyPr wrap="square" rtlCol="0">
            <a:spAutoFit/>
          </a:bodyPr>
          <a:lstStyle/>
          <a:p>
            <a:r>
              <a:rPr lang="en-US" sz="2400" dirty="0" smtClean="0"/>
              <a:t>Fluorescence in situ hybridization (FISH) of a </a:t>
            </a:r>
            <a:r>
              <a:rPr lang="en-US" sz="2400" dirty="0" err="1" smtClean="0"/>
              <a:t>floc</a:t>
            </a:r>
            <a:r>
              <a:rPr lang="en-US" sz="2400" dirty="0" smtClean="0"/>
              <a:t> from an EBPR reactor. </a:t>
            </a:r>
            <a:r>
              <a:rPr lang="en-US" sz="2400" i="1" dirty="0" err="1" smtClean="0"/>
              <a:t>Accumulibacter</a:t>
            </a:r>
            <a:r>
              <a:rPr lang="en-US" sz="2400" dirty="0" smtClean="0"/>
              <a:t> specific probe in </a:t>
            </a:r>
            <a:r>
              <a:rPr lang="en-US" sz="2400" dirty="0" smtClean="0">
                <a:solidFill>
                  <a:srgbClr val="0000FF"/>
                </a:solidFill>
              </a:rPr>
              <a:t>blue </a:t>
            </a:r>
            <a:endParaRPr lang="en-US" sz="2400" dirty="0">
              <a:solidFill>
                <a:srgbClr val="0000FF"/>
              </a:solidFill>
            </a:endParaRPr>
          </a:p>
        </p:txBody>
      </p:sp>
    </p:spTree>
    <p:extLst>
      <p:ext uri="{BB962C8B-B14F-4D97-AF65-F5344CB8AC3E}">
        <p14:creationId xmlns:p14="http://schemas.microsoft.com/office/powerpoint/2010/main" val="4068039146"/>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smtClean="0"/>
              <a:t>Fertilizer from </a:t>
            </a:r>
            <a:r>
              <a:rPr lang="en-US" dirty="0" smtClean="0"/>
              <a:t>Urine (or anaerobic Digester supernatant)</a:t>
            </a:r>
            <a:endParaRPr lang="en-US" dirty="0"/>
          </a:p>
        </p:txBody>
      </p:sp>
      <p:sp>
        <p:nvSpPr>
          <p:cNvPr id="7" name="Rectangle 6"/>
          <p:cNvSpPr/>
          <p:nvPr/>
        </p:nvSpPr>
        <p:spPr>
          <a:xfrm>
            <a:off x="3429000" y="1981200"/>
            <a:ext cx="4572000" cy="923330"/>
          </a:xfrm>
          <a:prstGeom prst="rect">
            <a:avLst/>
          </a:prstGeom>
        </p:spPr>
        <p:txBody>
          <a:bodyPr>
            <a:spAutoFit/>
          </a:bodyPr>
          <a:lstStyle/>
          <a:p>
            <a:r>
              <a:rPr lang="en-US" b="1" dirty="0" err="1" smtClean="0"/>
              <a:t>Struvite</a:t>
            </a:r>
            <a:r>
              <a:rPr lang="en-US" dirty="0" smtClean="0"/>
              <a:t> (</a:t>
            </a:r>
            <a:r>
              <a:rPr lang="en-US" dirty="0" smtClean="0">
                <a:hlinkClick r:id="rId2" tooltip="Ammonium"/>
              </a:rPr>
              <a:t>ammonium</a:t>
            </a:r>
            <a:r>
              <a:rPr lang="en-US" dirty="0" smtClean="0"/>
              <a:t> </a:t>
            </a:r>
            <a:r>
              <a:rPr lang="en-US" dirty="0" smtClean="0">
                <a:hlinkClick r:id="rId3" tooltip="Magnesium phosphate"/>
              </a:rPr>
              <a:t>magnesium phosphate</a:t>
            </a:r>
            <a:r>
              <a:rPr lang="en-US" dirty="0" smtClean="0"/>
              <a:t>) is a </a:t>
            </a:r>
            <a:r>
              <a:rPr lang="en-US" dirty="0" smtClean="0">
                <a:hlinkClick r:id="rId4" tooltip="Phosphate mineral"/>
              </a:rPr>
              <a:t>phosphate mineral</a:t>
            </a:r>
            <a:r>
              <a:rPr lang="en-US" dirty="0" smtClean="0"/>
              <a:t> with formula: NH</a:t>
            </a:r>
            <a:r>
              <a:rPr lang="en-US" baseline="-25000" dirty="0" smtClean="0"/>
              <a:t>4</a:t>
            </a:r>
            <a:r>
              <a:rPr lang="en-US" dirty="0" smtClean="0"/>
              <a:t>MgPO</a:t>
            </a:r>
            <a:r>
              <a:rPr lang="en-US" baseline="-25000" dirty="0" smtClean="0"/>
              <a:t>4</a:t>
            </a:r>
            <a:r>
              <a:rPr lang="en-US" dirty="0" smtClean="0"/>
              <a:t>·6H</a:t>
            </a:r>
            <a:r>
              <a:rPr lang="en-US" baseline="-25000" dirty="0" smtClean="0"/>
              <a:t>2</a:t>
            </a:r>
            <a:r>
              <a:rPr lang="en-US" dirty="0" smtClean="0"/>
              <a:t>O.</a:t>
            </a:r>
            <a:endParaRPr lang="en-US" dirty="0"/>
          </a:p>
        </p:txBody>
      </p:sp>
      <p:pic>
        <p:nvPicPr>
          <p:cNvPr id="8" name="Picture 7"/>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2400" y="1752600"/>
            <a:ext cx="2619375" cy="1743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6" name="Picture 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298812" y="3495675"/>
            <a:ext cx="6630537" cy="26418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Content Placeholder 8"/>
          <p:cNvSpPr>
            <a:spLocks noGrp="1"/>
          </p:cNvSpPr>
          <p:nvPr>
            <p:ph idx="1"/>
          </p:nvPr>
        </p:nvSpPr>
        <p:spPr/>
        <p:txBody>
          <a:bodyPr/>
          <a:lstStyle/>
          <a:p>
            <a:endParaRPr lang="en-US" dirty="0"/>
          </a:p>
        </p:txBody>
      </p:sp>
    </p:spTree>
    <p:extLst>
      <p:ext uri="{BB962C8B-B14F-4D97-AF65-F5344CB8AC3E}">
        <p14:creationId xmlns:p14="http://schemas.microsoft.com/office/powerpoint/2010/main" val="394803808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Suggestions for session today:	</a:t>
            </a:r>
            <a:endParaRPr lang="en-US" dirty="0"/>
          </a:p>
        </p:txBody>
      </p:sp>
      <p:sp>
        <p:nvSpPr>
          <p:cNvPr id="3" name="Content Placeholder 2"/>
          <p:cNvSpPr>
            <a:spLocks noGrp="1"/>
          </p:cNvSpPr>
          <p:nvPr>
            <p:ph idx="1"/>
          </p:nvPr>
        </p:nvSpPr>
        <p:spPr/>
        <p:txBody>
          <a:bodyPr/>
          <a:lstStyle/>
          <a:p>
            <a:r>
              <a:rPr lang="en-US" dirty="0" smtClean="0"/>
              <a:t>Start a word or </a:t>
            </a:r>
            <a:r>
              <a:rPr lang="en-US" dirty="0" err="1" smtClean="0"/>
              <a:t>powerpoint</a:t>
            </a:r>
            <a:r>
              <a:rPr lang="en-US" dirty="0" smtClean="0"/>
              <a:t> document (or </a:t>
            </a:r>
            <a:r>
              <a:rPr lang="en-US" dirty="0" err="1" smtClean="0"/>
              <a:t>googledoc,etc</a:t>
            </a:r>
            <a:r>
              <a:rPr lang="en-US" dirty="0" smtClean="0"/>
              <a:t>).</a:t>
            </a:r>
          </a:p>
          <a:p>
            <a:r>
              <a:rPr lang="en-US" dirty="0" smtClean="0"/>
              <a:t>Copy and paste images of websites screenshots as you go today. </a:t>
            </a:r>
            <a:endParaRPr lang="en-US" dirty="0"/>
          </a:p>
          <a:p>
            <a:endParaRPr lang="en-US" dirty="0"/>
          </a:p>
        </p:txBody>
      </p:sp>
    </p:spTree>
    <p:extLst>
      <p:ext uri="{BB962C8B-B14F-4D97-AF65-F5344CB8AC3E}">
        <p14:creationId xmlns:p14="http://schemas.microsoft.com/office/powerpoint/2010/main" val="983179318"/>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Nutrient (N &amp; P) recovery </a:t>
            </a:r>
            <a:br>
              <a:rPr lang="en-US" dirty="0" smtClean="0"/>
            </a:br>
            <a:r>
              <a:rPr lang="en-US" dirty="0" smtClean="0"/>
              <a:t>from source- separated urine</a:t>
            </a:r>
            <a:endParaRPr lang="en-US" dirty="0"/>
          </a:p>
        </p:txBody>
      </p:sp>
      <p:grpSp>
        <p:nvGrpSpPr>
          <p:cNvPr id="6" name="Group 14"/>
          <p:cNvGrpSpPr>
            <a:grpSpLocks/>
          </p:cNvGrpSpPr>
          <p:nvPr/>
        </p:nvGrpSpPr>
        <p:grpSpPr bwMode="auto">
          <a:xfrm>
            <a:off x="0" y="0"/>
            <a:ext cx="1227841" cy="1706562"/>
            <a:chOff x="1586" y="2577"/>
            <a:chExt cx="992" cy="1224"/>
          </a:xfrm>
        </p:grpSpPr>
        <p:sp>
          <p:nvSpPr>
            <p:cNvPr id="7" name="Rectangle 15"/>
            <p:cNvSpPr>
              <a:spLocks noChangeArrowheads="1"/>
            </p:cNvSpPr>
            <p:nvPr/>
          </p:nvSpPr>
          <p:spPr bwMode="auto">
            <a:xfrm>
              <a:off x="1586" y="2577"/>
              <a:ext cx="992" cy="1224"/>
            </a:xfrm>
            <a:prstGeom prst="rect">
              <a:avLst/>
            </a:prstGeom>
            <a:solidFill>
              <a:srgbClr val="DFEE95"/>
            </a:solidFill>
            <a:ln w="9525" algn="ctr">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pic>
          <p:nvPicPr>
            <p:cNvPr id="8" name="Picture 16"/>
            <p:cNvPicPr>
              <a:picLocks noChangeAspect="1" noChangeArrowheads="1"/>
            </p:cNvPicPr>
            <p:nvPr/>
          </p:nvPicPr>
          <p:blipFill>
            <a:blip r:embed="rId2">
              <a:extLst>
                <a:ext uri="{28A0092B-C50C-407E-A947-70E740481C1C}">
                  <a14:useLocalDpi xmlns:a14="http://schemas.microsoft.com/office/drawing/2010/main" val="0"/>
                </a:ext>
              </a:extLst>
            </a:blip>
            <a:srcRect l="6972" r="3485"/>
            <a:stretch>
              <a:fillRect/>
            </a:stretch>
          </p:blipFill>
          <p:spPr bwMode="auto">
            <a:xfrm>
              <a:off x="1643" y="2629"/>
              <a:ext cx="884" cy="5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 Box 17"/>
            <p:cNvSpPr txBox="1">
              <a:spLocks noChangeArrowheads="1"/>
            </p:cNvSpPr>
            <p:nvPr/>
          </p:nvSpPr>
          <p:spPr bwMode="auto">
            <a:xfrm>
              <a:off x="1646" y="3172"/>
              <a:ext cx="881" cy="571"/>
            </a:xfrm>
            <a:prstGeom prst="rect">
              <a:avLst/>
            </a:prstGeom>
            <a:solidFill>
              <a:srgbClr val="F1E1C1"/>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altLang="en-US" sz="1400" b="1">
                  <a:ea typeface="MS PGothic" panose="020B0600070205080204" pitchFamily="34" charset="-128"/>
                </a:rPr>
                <a:t>Yellow-water:</a:t>
              </a:r>
            </a:p>
            <a:p>
              <a:pPr algn="ctr"/>
              <a:r>
                <a:rPr lang="en-US" altLang="en-US" sz="1400">
                  <a:ea typeface="MS PGothic" panose="020B0600070205080204" pitchFamily="34" charset="-128"/>
                </a:rPr>
                <a:t>separated urine</a:t>
              </a:r>
            </a:p>
          </p:txBody>
        </p:sp>
      </p:grpSp>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9822" y="1575004"/>
            <a:ext cx="8234178" cy="5276711"/>
          </a:xfrm>
          <a:prstGeom prst="rect">
            <a:avLst/>
          </a:prstGeom>
        </p:spPr>
      </p:pic>
      <p:sp>
        <p:nvSpPr>
          <p:cNvPr id="12" name="Rectangle 11"/>
          <p:cNvSpPr/>
          <p:nvPr/>
        </p:nvSpPr>
        <p:spPr>
          <a:xfrm>
            <a:off x="-80778" y="4724400"/>
            <a:ext cx="1981200" cy="523221"/>
          </a:xfrm>
          <a:prstGeom prst="rect">
            <a:avLst/>
          </a:prstGeom>
        </p:spPr>
        <p:txBody>
          <a:bodyPr wrap="square">
            <a:spAutoFit/>
          </a:bodyPr>
          <a:lstStyle/>
          <a:p>
            <a:r>
              <a:rPr lang="en-US" sz="1400" i="1" dirty="0" smtClean="0"/>
              <a:t>From: Water</a:t>
            </a:r>
            <a:r>
              <a:rPr lang="en-US" sz="1400" dirty="0" smtClean="0"/>
              <a:t> </a:t>
            </a:r>
            <a:r>
              <a:rPr lang="en-US" sz="1400" b="1" dirty="0"/>
              <a:t>2013</a:t>
            </a:r>
            <a:r>
              <a:rPr lang="en-US" sz="1400" dirty="0"/>
              <a:t>, </a:t>
            </a:r>
            <a:r>
              <a:rPr lang="en-US" sz="1400" i="1" dirty="0"/>
              <a:t>5</a:t>
            </a:r>
            <a:r>
              <a:rPr lang="en-US" sz="1400" dirty="0"/>
              <a:t>(3), </a:t>
            </a:r>
            <a:r>
              <a:rPr lang="en-US" sz="1400" dirty="0" smtClean="0"/>
              <a:t>doi:</a:t>
            </a:r>
            <a:r>
              <a:rPr lang="en-US" sz="1400" dirty="0" smtClean="0">
                <a:hlinkClick r:id="rId4"/>
              </a:rPr>
              <a:t>10.3390/w5031262</a:t>
            </a:r>
            <a:r>
              <a:rPr lang="en-US" sz="1400" dirty="0" smtClean="0"/>
              <a:t> </a:t>
            </a:r>
            <a:endParaRPr lang="en-US" sz="1400" dirty="0"/>
          </a:p>
        </p:txBody>
      </p:sp>
    </p:spTree>
    <p:extLst>
      <p:ext uri="{BB962C8B-B14F-4D97-AF65-F5344CB8AC3E}">
        <p14:creationId xmlns:p14="http://schemas.microsoft.com/office/powerpoint/2010/main" val="1532846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normAutofit/>
          </a:bodyPr>
          <a:lstStyle/>
          <a:p>
            <a:r>
              <a:rPr lang="en-US" sz="3200" dirty="0" smtClean="0"/>
              <a:t>Granular Sequencing Batch Reactor (GSBR)</a:t>
            </a:r>
            <a:endParaRPr lang="en-US" sz="3200" dirty="0"/>
          </a:p>
        </p:txBody>
      </p:sp>
      <p:pic>
        <p:nvPicPr>
          <p:cNvPr id="2050" name="Picture 2" descr="http://www.ethicsinfinity.com/Admin/Images/Product/Ethics_Technology-Sequencing%20Batch%20Reactors%20(SBR)-none-sequencing-batch-reactors-sbr-63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704203"/>
            <a:ext cx="5715000" cy="2972087"/>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Group 13"/>
          <p:cNvGrpSpPr/>
          <p:nvPr/>
        </p:nvGrpSpPr>
        <p:grpSpPr>
          <a:xfrm>
            <a:off x="3897865" y="3657600"/>
            <a:ext cx="5262562" cy="3009693"/>
            <a:chOff x="228600" y="3581400"/>
            <a:chExt cx="5262562" cy="3009693"/>
          </a:xfrm>
        </p:grpSpPr>
        <p:pic>
          <p:nvPicPr>
            <p:cNvPr id="15" name="Picture 14"/>
            <p:cNvPicPr>
              <a:picLocks noChangeAspect="1"/>
            </p:cNvPicPr>
            <p:nvPr/>
          </p:nvPicPr>
          <p:blipFill>
            <a:blip r:embed="rId3"/>
            <a:stretch>
              <a:fillRect/>
            </a:stretch>
          </p:blipFill>
          <p:spPr>
            <a:xfrm>
              <a:off x="228600" y="3581400"/>
              <a:ext cx="5262562" cy="3009693"/>
            </a:xfrm>
            <a:prstGeom prst="rect">
              <a:avLst/>
            </a:prstGeom>
          </p:spPr>
        </p:pic>
        <p:sp>
          <p:nvSpPr>
            <p:cNvPr id="16" name="TextBox 15"/>
            <p:cNvSpPr txBox="1"/>
            <p:nvPr/>
          </p:nvSpPr>
          <p:spPr>
            <a:xfrm>
              <a:off x="1447800" y="4572000"/>
              <a:ext cx="1113895" cy="369332"/>
            </a:xfrm>
            <a:prstGeom prst="rect">
              <a:avLst/>
            </a:prstGeom>
            <a:noFill/>
          </p:spPr>
          <p:txBody>
            <a:bodyPr wrap="none" rtlCol="0">
              <a:spAutoFit/>
            </a:bodyPr>
            <a:lstStyle/>
            <a:p>
              <a:r>
                <a:rPr lang="en-US" dirty="0" smtClean="0"/>
                <a:t>anaerobic</a:t>
              </a:r>
              <a:endParaRPr lang="en-US" dirty="0"/>
            </a:p>
          </p:txBody>
        </p:sp>
        <p:sp>
          <p:nvSpPr>
            <p:cNvPr id="17" name="TextBox 16"/>
            <p:cNvSpPr txBox="1"/>
            <p:nvPr/>
          </p:nvSpPr>
          <p:spPr>
            <a:xfrm>
              <a:off x="2754896" y="4234140"/>
              <a:ext cx="881460" cy="369332"/>
            </a:xfrm>
            <a:prstGeom prst="rect">
              <a:avLst/>
            </a:prstGeom>
            <a:noFill/>
          </p:spPr>
          <p:txBody>
            <a:bodyPr wrap="none" rtlCol="0">
              <a:spAutoFit/>
            </a:bodyPr>
            <a:lstStyle/>
            <a:p>
              <a:r>
                <a:rPr lang="en-US" dirty="0" smtClean="0"/>
                <a:t>aerobic</a:t>
              </a:r>
              <a:endParaRPr lang="en-US" dirty="0"/>
            </a:p>
          </p:txBody>
        </p:sp>
        <p:sp>
          <p:nvSpPr>
            <p:cNvPr id="18" name="TextBox 17"/>
            <p:cNvSpPr txBox="1"/>
            <p:nvPr/>
          </p:nvSpPr>
          <p:spPr>
            <a:xfrm>
              <a:off x="4179954" y="4330124"/>
              <a:ext cx="707566" cy="369332"/>
            </a:xfrm>
            <a:prstGeom prst="rect">
              <a:avLst/>
            </a:prstGeom>
            <a:noFill/>
          </p:spPr>
          <p:txBody>
            <a:bodyPr wrap="none" rtlCol="0">
              <a:spAutoFit/>
            </a:bodyPr>
            <a:lstStyle/>
            <a:p>
              <a:r>
                <a:rPr lang="en-US" dirty="0" smtClean="0"/>
                <a:t>settle</a:t>
              </a:r>
              <a:endParaRPr lang="en-US" dirty="0"/>
            </a:p>
          </p:txBody>
        </p:sp>
        <p:sp>
          <p:nvSpPr>
            <p:cNvPr id="19" name="TextBox 18"/>
            <p:cNvSpPr txBox="1"/>
            <p:nvPr/>
          </p:nvSpPr>
          <p:spPr>
            <a:xfrm>
              <a:off x="718402" y="4120320"/>
              <a:ext cx="875561" cy="369332"/>
            </a:xfrm>
            <a:prstGeom prst="rect">
              <a:avLst/>
            </a:prstGeom>
            <a:noFill/>
          </p:spPr>
          <p:txBody>
            <a:bodyPr wrap="none" rtlCol="0">
              <a:spAutoFit/>
            </a:bodyPr>
            <a:lstStyle/>
            <a:p>
              <a:r>
                <a:rPr lang="en-US" dirty="0" smtClean="0"/>
                <a:t>Fill/mix</a:t>
              </a:r>
              <a:endParaRPr lang="en-US" dirty="0"/>
            </a:p>
          </p:txBody>
        </p:sp>
        <p:sp>
          <p:nvSpPr>
            <p:cNvPr id="20" name="TextBox 19"/>
            <p:cNvSpPr txBox="1"/>
            <p:nvPr/>
          </p:nvSpPr>
          <p:spPr>
            <a:xfrm>
              <a:off x="4455788" y="4092576"/>
              <a:ext cx="667234" cy="369332"/>
            </a:xfrm>
            <a:prstGeom prst="rect">
              <a:avLst/>
            </a:prstGeom>
            <a:noFill/>
          </p:spPr>
          <p:txBody>
            <a:bodyPr wrap="none" rtlCol="0">
              <a:spAutoFit/>
            </a:bodyPr>
            <a:lstStyle/>
            <a:p>
              <a:r>
                <a:rPr lang="en-US" dirty="0" smtClean="0"/>
                <a:t>drain</a:t>
              </a:r>
              <a:endParaRPr lang="en-US" dirty="0"/>
            </a:p>
          </p:txBody>
        </p:sp>
      </p:grpSp>
    </p:spTree>
    <p:extLst>
      <p:ext uri="{BB962C8B-B14F-4D97-AF65-F5344CB8AC3E}">
        <p14:creationId xmlns:p14="http://schemas.microsoft.com/office/powerpoint/2010/main" val="2790564179"/>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0"/>
            <a:ext cx="8229600" cy="1143000"/>
          </a:xfrm>
        </p:spPr>
        <p:txBody>
          <a:bodyPr/>
          <a:lstStyle/>
          <a:p>
            <a:r>
              <a:rPr lang="en-US" dirty="0" smtClean="0"/>
              <a:t>Granules</a:t>
            </a:r>
            <a:endParaRPr lang="en-US" dirty="0"/>
          </a:p>
        </p:txBody>
      </p:sp>
      <p:pic>
        <p:nvPicPr>
          <p:cNvPr id="4" name="Content Placeholder 3"/>
          <p:cNvPicPr>
            <a:picLocks noGrp="1" noChangeAspect="1"/>
          </p:cNvPicPr>
          <p:nvPr>
            <p:ph idx="1"/>
          </p:nvPr>
        </p:nvPicPr>
        <p:blipFill>
          <a:blip r:embed="rId2"/>
          <a:stretch>
            <a:fillRect/>
          </a:stretch>
        </p:blipFill>
        <p:spPr>
          <a:xfrm>
            <a:off x="3660325" y="990600"/>
            <a:ext cx="5339926" cy="3525500"/>
          </a:xfrm>
          <a:prstGeom prst="rect">
            <a:avLst/>
          </a:prstGeom>
        </p:spPr>
      </p:pic>
      <p:sp>
        <p:nvSpPr>
          <p:cNvPr id="6" name="Down Arrow 5"/>
          <p:cNvSpPr/>
          <p:nvPr/>
        </p:nvSpPr>
        <p:spPr>
          <a:xfrm rot="9226467">
            <a:off x="7056936" y="3286751"/>
            <a:ext cx="457200" cy="1447800"/>
          </a:xfrm>
          <a:prstGeom prst="down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6629400" y="5029200"/>
            <a:ext cx="2362201" cy="1200329"/>
          </a:xfrm>
          <a:prstGeom prst="rect">
            <a:avLst/>
          </a:prstGeom>
          <a:noFill/>
        </p:spPr>
        <p:txBody>
          <a:bodyPr wrap="square" rtlCol="0">
            <a:spAutoFit/>
          </a:bodyPr>
          <a:lstStyle/>
          <a:p>
            <a:r>
              <a:rPr lang="en-US" dirty="0" smtClean="0"/>
              <a:t>Enhanced Bio P Removal also occurs in these reactors (</a:t>
            </a:r>
            <a:r>
              <a:rPr lang="en-US" dirty="0" err="1" smtClean="0"/>
              <a:t>anaer</a:t>
            </a:r>
            <a:r>
              <a:rPr lang="en-US" dirty="0" smtClean="0"/>
              <a:t>/aero cycling)</a:t>
            </a:r>
            <a:endParaRPr lang="en-US" dirty="0"/>
          </a:p>
        </p:txBody>
      </p:sp>
      <p:pic>
        <p:nvPicPr>
          <p:cNvPr id="17" name="Picture 16"/>
          <p:cNvPicPr>
            <a:picLocks noChangeAspect="1"/>
          </p:cNvPicPr>
          <p:nvPr/>
        </p:nvPicPr>
        <p:blipFill rotWithShape="1">
          <a:blip r:embed="rId3">
            <a:extLst>
              <a:ext uri="{28A0092B-C50C-407E-A947-70E740481C1C}">
                <a14:useLocalDpi xmlns:a14="http://schemas.microsoft.com/office/drawing/2010/main" val="0"/>
              </a:ext>
            </a:extLst>
          </a:blip>
          <a:srcRect l="72657" r="4675" b="70184"/>
          <a:stretch/>
        </p:blipFill>
        <p:spPr>
          <a:xfrm>
            <a:off x="97602" y="2584214"/>
            <a:ext cx="4528008" cy="4204316"/>
          </a:xfrm>
          <a:prstGeom prst="rect">
            <a:avLst/>
          </a:prstGeom>
        </p:spPr>
      </p:pic>
    </p:spTree>
    <p:extLst>
      <p:ext uri="{BB962C8B-B14F-4D97-AF65-F5344CB8AC3E}">
        <p14:creationId xmlns:p14="http://schemas.microsoft.com/office/powerpoint/2010/main" val="1676040480"/>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Algal ponds: for nutrient removal &amp; algae production</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1524000"/>
            <a:ext cx="8229600" cy="5246370"/>
          </a:xfrm>
        </p:spPr>
      </p:pic>
    </p:spTree>
    <p:extLst>
      <p:ext uri="{BB962C8B-B14F-4D97-AF65-F5344CB8AC3E}">
        <p14:creationId xmlns:p14="http://schemas.microsoft.com/office/powerpoint/2010/main" val="2827371588"/>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39193"/>
            <a:ext cx="8915400" cy="1143000"/>
          </a:xfrm>
        </p:spPr>
        <p:txBody>
          <a:bodyPr>
            <a:normAutofit fontScale="90000"/>
          </a:bodyPr>
          <a:lstStyle/>
          <a:p>
            <a:r>
              <a:rPr lang="en-US" dirty="0" smtClean="0"/>
              <a:t> </a:t>
            </a:r>
            <a:r>
              <a:rPr lang="en-US" dirty="0"/>
              <a:t>Constructed </a:t>
            </a:r>
            <a:r>
              <a:rPr lang="en-US" dirty="0" smtClean="0"/>
              <a:t>wetland types</a:t>
            </a:r>
            <a:r>
              <a:rPr lang="en-US" dirty="0"/>
              <a:t/>
            </a:r>
            <a:br>
              <a:rPr lang="en-US" dirty="0"/>
            </a:br>
            <a:r>
              <a:rPr lang="en-US" dirty="0"/>
              <a:t>f</a:t>
            </a:r>
            <a:r>
              <a:rPr lang="en-US" dirty="0" smtClean="0"/>
              <a:t>or wastewater/</a:t>
            </a:r>
            <a:r>
              <a:rPr lang="en-US" dirty="0" err="1" smtClean="0"/>
              <a:t>graywater</a:t>
            </a:r>
            <a:r>
              <a:rPr lang="en-US" dirty="0" smtClean="0"/>
              <a:t> treatment</a:t>
            </a:r>
            <a:endParaRPr lang="en-US" dirty="0"/>
          </a:p>
        </p:txBody>
      </p:sp>
      <p:pic>
        <p:nvPicPr>
          <p:cNvPr id="5122" name="Picture 2"/>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1295400" y="1216829"/>
            <a:ext cx="3551124" cy="26634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3"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95400" y="3617657"/>
            <a:ext cx="3897655" cy="32403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4"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62563" y="1182193"/>
            <a:ext cx="3881437" cy="55079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5562600" y="990600"/>
            <a:ext cx="3623364" cy="369332"/>
          </a:xfrm>
          <a:prstGeom prst="rect">
            <a:avLst/>
          </a:prstGeom>
          <a:noFill/>
        </p:spPr>
        <p:txBody>
          <a:bodyPr wrap="none" rtlCol="0">
            <a:spAutoFit/>
          </a:bodyPr>
          <a:lstStyle/>
          <a:p>
            <a:r>
              <a:rPr lang="en-US" dirty="0" smtClean="0"/>
              <a:t>Microbial conversions in SF wetlands</a:t>
            </a:r>
            <a:endParaRPr lang="en-US" dirty="0"/>
          </a:p>
        </p:txBody>
      </p:sp>
      <p:cxnSp>
        <p:nvCxnSpPr>
          <p:cNvPr id="6" name="Straight Connector 5"/>
          <p:cNvCxnSpPr/>
          <p:nvPr/>
        </p:nvCxnSpPr>
        <p:spPr>
          <a:xfrm>
            <a:off x="5334000" y="990600"/>
            <a:ext cx="76200" cy="5699537"/>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381000" y="3617657"/>
            <a:ext cx="4991100"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0" y="2191434"/>
            <a:ext cx="1379930" cy="646331"/>
          </a:xfrm>
          <a:prstGeom prst="rect">
            <a:avLst/>
          </a:prstGeom>
          <a:noFill/>
        </p:spPr>
        <p:txBody>
          <a:bodyPr wrap="none" rtlCol="0">
            <a:spAutoFit/>
          </a:bodyPr>
          <a:lstStyle/>
          <a:p>
            <a:r>
              <a:rPr lang="en-US" dirty="0" smtClean="0"/>
              <a:t>Surface Flow</a:t>
            </a:r>
          </a:p>
          <a:p>
            <a:r>
              <a:rPr lang="en-US" dirty="0" smtClean="0"/>
              <a:t>SF</a:t>
            </a:r>
            <a:endParaRPr lang="en-US" dirty="0"/>
          </a:p>
        </p:txBody>
      </p:sp>
      <p:sp>
        <p:nvSpPr>
          <p:cNvPr id="14" name="TextBox 13"/>
          <p:cNvSpPr txBox="1"/>
          <p:nvPr/>
        </p:nvSpPr>
        <p:spPr>
          <a:xfrm>
            <a:off x="26622" y="4290398"/>
            <a:ext cx="1497378" cy="1196002"/>
          </a:xfrm>
          <a:prstGeom prst="rect">
            <a:avLst/>
          </a:prstGeom>
          <a:noFill/>
        </p:spPr>
        <p:txBody>
          <a:bodyPr wrap="square" rtlCol="0">
            <a:spAutoFit/>
          </a:bodyPr>
          <a:lstStyle/>
          <a:p>
            <a:r>
              <a:rPr lang="en-US" dirty="0" smtClean="0"/>
              <a:t>Sub-surface  Horizontal Flow</a:t>
            </a:r>
          </a:p>
          <a:p>
            <a:r>
              <a:rPr lang="en-US" dirty="0" smtClean="0"/>
              <a:t>SSF</a:t>
            </a:r>
            <a:endParaRPr lang="en-US" dirty="0"/>
          </a:p>
        </p:txBody>
      </p:sp>
    </p:spTree>
    <p:extLst>
      <p:ext uri="{BB962C8B-B14F-4D97-AF65-F5344CB8AC3E}">
        <p14:creationId xmlns:p14="http://schemas.microsoft.com/office/powerpoint/2010/main" val="685684667"/>
      </p:ext>
    </p:extLst>
  </p:cSld>
  <p:clrMapOvr>
    <a:masterClrMapping/>
  </p:clrMapOvr>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about in the Global South??</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1285631551"/>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GB" altLang="en-US">
                <a:solidFill>
                  <a:schemeClr val="bg2"/>
                </a:solidFill>
              </a:rPr>
              <a:t>Sandec Training Tool</a:t>
            </a:r>
          </a:p>
        </p:txBody>
      </p:sp>
      <p:sp>
        <p:nvSpPr>
          <p:cNvPr id="15363" name="Rectangle 2"/>
          <p:cNvSpPr>
            <a:spLocks noGrp="1" noChangeArrowheads="1"/>
          </p:cNvSpPr>
          <p:nvPr>
            <p:ph type="title"/>
          </p:nvPr>
        </p:nvSpPr>
        <p:spPr>
          <a:xfrm>
            <a:off x="157163" y="52388"/>
            <a:ext cx="8986837" cy="914400"/>
          </a:xfrm>
          <a:noFill/>
        </p:spPr>
        <p:txBody>
          <a:bodyPr>
            <a:normAutofit/>
          </a:bodyPr>
          <a:lstStyle/>
          <a:p>
            <a:pPr eaLnBrk="1" hangingPunct="1"/>
            <a:r>
              <a:rPr lang="de-CH" altLang="en-US" dirty="0" smtClean="0"/>
              <a:t>Which </a:t>
            </a:r>
            <a:r>
              <a:rPr lang="de-CH" altLang="en-US" dirty="0" smtClean="0"/>
              <a:t>technologies/approaches??</a:t>
            </a:r>
            <a:endParaRPr lang="en-US" altLang="en-US" dirty="0" smtClean="0"/>
          </a:p>
        </p:txBody>
      </p:sp>
      <p:sp>
        <p:nvSpPr>
          <p:cNvPr id="40963" name="Rectangle 3"/>
          <p:cNvSpPr>
            <a:spLocks noChangeArrowheads="1"/>
          </p:cNvSpPr>
          <p:nvPr/>
        </p:nvSpPr>
        <p:spPr bwMode="auto">
          <a:xfrm>
            <a:off x="157163" y="2894013"/>
            <a:ext cx="1698625" cy="3303587"/>
          </a:xfrm>
          <a:prstGeom prst="rect">
            <a:avLst/>
          </a:prstGeom>
          <a:solidFill>
            <a:srgbClr val="FF0000">
              <a:alpha val="6901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nSpc>
                <a:spcPts val="1600"/>
              </a:lnSpc>
              <a:spcBef>
                <a:spcPct val="30000"/>
              </a:spcBef>
              <a:buFontTx/>
              <a:buChar char="•"/>
            </a:pPr>
            <a:r>
              <a:rPr lang="de-CH" altLang="zh-CN" sz="1400">
                <a:ea typeface="SimSun" panose="02010600030101010101" pitchFamily="2" charset="-122"/>
              </a:rPr>
              <a:t> Dry Toilet </a:t>
            </a:r>
          </a:p>
          <a:p>
            <a:pPr>
              <a:lnSpc>
                <a:spcPts val="1600"/>
              </a:lnSpc>
              <a:spcBef>
                <a:spcPct val="30000"/>
              </a:spcBef>
              <a:buFontTx/>
              <a:buChar char="•"/>
            </a:pPr>
            <a:r>
              <a:rPr lang="de-CH" altLang="zh-CN" sz="1400">
                <a:ea typeface="SimSun" panose="02010600030101010101" pitchFamily="2" charset="-122"/>
              </a:rPr>
              <a:t> Urine Diverting </a:t>
            </a:r>
            <a:br>
              <a:rPr lang="de-CH" altLang="zh-CN" sz="1400">
                <a:ea typeface="SimSun" panose="02010600030101010101" pitchFamily="2" charset="-122"/>
              </a:rPr>
            </a:br>
            <a:r>
              <a:rPr lang="de-CH" altLang="zh-CN" sz="1400">
                <a:ea typeface="SimSun" panose="02010600030101010101" pitchFamily="2" charset="-122"/>
              </a:rPr>
              <a:t>  Dry Toilet</a:t>
            </a:r>
          </a:p>
          <a:p>
            <a:pPr>
              <a:lnSpc>
                <a:spcPts val="1600"/>
              </a:lnSpc>
              <a:spcBef>
                <a:spcPct val="30000"/>
              </a:spcBef>
              <a:buFontTx/>
              <a:buChar char="•"/>
            </a:pPr>
            <a:r>
              <a:rPr lang="de-CH" altLang="zh-CN" sz="1400">
                <a:ea typeface="SimSun" panose="02010600030101010101" pitchFamily="2" charset="-122"/>
              </a:rPr>
              <a:t> Urinal</a:t>
            </a:r>
          </a:p>
          <a:p>
            <a:pPr>
              <a:lnSpc>
                <a:spcPts val="1600"/>
              </a:lnSpc>
              <a:spcBef>
                <a:spcPct val="30000"/>
              </a:spcBef>
              <a:buFontTx/>
              <a:buChar char="•"/>
            </a:pPr>
            <a:r>
              <a:rPr lang="de-CH" altLang="zh-CN" sz="1400">
                <a:ea typeface="SimSun" panose="02010600030101010101" pitchFamily="2" charset="-122"/>
              </a:rPr>
              <a:t> Pour-Flush Toilet</a:t>
            </a:r>
          </a:p>
          <a:p>
            <a:pPr>
              <a:lnSpc>
                <a:spcPts val="1600"/>
              </a:lnSpc>
              <a:spcBef>
                <a:spcPct val="30000"/>
              </a:spcBef>
              <a:buFontTx/>
              <a:buChar char="•"/>
            </a:pPr>
            <a:r>
              <a:rPr lang="de-CH" altLang="zh-CN" sz="1400">
                <a:ea typeface="SimSun" panose="02010600030101010101" pitchFamily="2" charset="-122"/>
              </a:rPr>
              <a:t> Flush Toilet</a:t>
            </a:r>
          </a:p>
          <a:p>
            <a:pPr>
              <a:lnSpc>
                <a:spcPts val="1600"/>
              </a:lnSpc>
              <a:spcBef>
                <a:spcPct val="30000"/>
              </a:spcBef>
              <a:buFontTx/>
              <a:buChar char="•"/>
            </a:pPr>
            <a:r>
              <a:rPr lang="de-CH" altLang="zh-CN" sz="1400">
                <a:ea typeface="SimSun" panose="02010600030101010101" pitchFamily="2" charset="-122"/>
              </a:rPr>
              <a:t> Urine Diverting </a:t>
            </a:r>
            <a:br>
              <a:rPr lang="de-CH" altLang="zh-CN" sz="1400">
                <a:ea typeface="SimSun" panose="02010600030101010101" pitchFamily="2" charset="-122"/>
              </a:rPr>
            </a:br>
            <a:r>
              <a:rPr lang="de-CH" altLang="zh-CN" sz="1400">
                <a:ea typeface="SimSun" panose="02010600030101010101" pitchFamily="2" charset="-122"/>
              </a:rPr>
              <a:t>  Flush Toilet</a:t>
            </a:r>
            <a:endParaRPr lang="en-US" altLang="en-US" sz="1400"/>
          </a:p>
        </p:txBody>
      </p:sp>
      <p:sp>
        <p:nvSpPr>
          <p:cNvPr id="40964" name="Rectangle 4"/>
          <p:cNvSpPr>
            <a:spLocks noChangeArrowheads="1"/>
          </p:cNvSpPr>
          <p:nvPr/>
        </p:nvSpPr>
        <p:spPr bwMode="auto">
          <a:xfrm>
            <a:off x="1930400" y="2894013"/>
            <a:ext cx="1698625" cy="3303587"/>
          </a:xfrm>
          <a:prstGeom prst="rect">
            <a:avLst/>
          </a:prstGeom>
          <a:solidFill>
            <a:srgbClr val="FF9900">
              <a:alpha val="6901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36000"/>
          <a:lstStyle>
            <a:lvl1pPr marL="44450" indent="-44450"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nSpc>
                <a:spcPts val="1600"/>
              </a:lnSpc>
              <a:spcBef>
                <a:spcPct val="30000"/>
              </a:spcBef>
              <a:buFontTx/>
              <a:buChar char="•"/>
            </a:pPr>
            <a:r>
              <a:rPr lang="en-US" altLang="en-US" sz="1400"/>
              <a:t> Single Pit</a:t>
            </a:r>
          </a:p>
          <a:p>
            <a:pPr>
              <a:lnSpc>
                <a:spcPts val="1600"/>
              </a:lnSpc>
              <a:spcBef>
                <a:spcPct val="30000"/>
              </a:spcBef>
              <a:buFontTx/>
              <a:buChar char="•"/>
            </a:pPr>
            <a:r>
              <a:rPr lang="en-US" altLang="en-US" sz="1400"/>
              <a:t> Single VIP</a:t>
            </a:r>
          </a:p>
          <a:p>
            <a:pPr>
              <a:lnSpc>
                <a:spcPts val="1600"/>
              </a:lnSpc>
              <a:spcBef>
                <a:spcPct val="30000"/>
              </a:spcBef>
              <a:buFontTx/>
              <a:buChar char="•"/>
            </a:pPr>
            <a:r>
              <a:rPr lang="en-US" altLang="en-US" sz="1400"/>
              <a:t> Dehydration</a:t>
            </a:r>
            <a:br>
              <a:rPr lang="en-US" altLang="en-US" sz="1400"/>
            </a:br>
            <a:r>
              <a:rPr lang="en-US" altLang="en-US" sz="1400"/>
              <a:t> Vaults</a:t>
            </a:r>
          </a:p>
          <a:p>
            <a:pPr>
              <a:lnSpc>
                <a:spcPts val="1600"/>
              </a:lnSpc>
              <a:spcBef>
                <a:spcPct val="30000"/>
              </a:spcBef>
              <a:buFontTx/>
              <a:buChar char="•"/>
            </a:pPr>
            <a:r>
              <a:rPr lang="en-US" altLang="en-US" sz="1400"/>
              <a:t> Septic Tank</a:t>
            </a:r>
          </a:p>
          <a:p>
            <a:pPr>
              <a:lnSpc>
                <a:spcPts val="1600"/>
              </a:lnSpc>
              <a:spcBef>
                <a:spcPct val="30000"/>
              </a:spcBef>
              <a:buFontTx/>
              <a:buChar char="•"/>
            </a:pPr>
            <a:r>
              <a:rPr lang="en-US" altLang="en-US" sz="1400"/>
              <a:t> Composting</a:t>
            </a:r>
            <a:br>
              <a:rPr lang="en-US" altLang="en-US" sz="1400"/>
            </a:br>
            <a:r>
              <a:rPr lang="en-US" altLang="en-US" sz="1400"/>
              <a:t> Chamber</a:t>
            </a:r>
          </a:p>
          <a:p>
            <a:pPr>
              <a:lnSpc>
                <a:spcPts val="1600"/>
              </a:lnSpc>
              <a:spcBef>
                <a:spcPct val="30000"/>
              </a:spcBef>
              <a:buFontTx/>
              <a:buChar char="•"/>
            </a:pPr>
            <a:r>
              <a:rPr lang="en-US" altLang="en-US" sz="1400"/>
              <a:t> Anaerobic</a:t>
            </a:r>
            <a:br>
              <a:rPr lang="en-US" altLang="en-US" sz="1400"/>
            </a:br>
            <a:r>
              <a:rPr lang="en-US" altLang="en-US" sz="1400"/>
              <a:t> Baffled Reactor</a:t>
            </a:r>
          </a:p>
          <a:p>
            <a:pPr>
              <a:lnSpc>
                <a:spcPts val="1600"/>
              </a:lnSpc>
              <a:spcBef>
                <a:spcPct val="30000"/>
              </a:spcBef>
              <a:buFontTx/>
              <a:buChar char="•"/>
            </a:pPr>
            <a:r>
              <a:rPr lang="en-US" altLang="en-US" sz="1400"/>
              <a:t> Anaerobic Filter</a:t>
            </a:r>
          </a:p>
          <a:p>
            <a:pPr>
              <a:lnSpc>
                <a:spcPts val="1600"/>
              </a:lnSpc>
              <a:spcBef>
                <a:spcPct val="30000"/>
              </a:spcBef>
            </a:pPr>
            <a:r>
              <a:rPr lang="en-US" altLang="en-US" sz="1400"/>
              <a:t>etc.</a:t>
            </a:r>
          </a:p>
          <a:p>
            <a:pPr>
              <a:lnSpc>
                <a:spcPts val="1600"/>
              </a:lnSpc>
              <a:spcBef>
                <a:spcPct val="30000"/>
              </a:spcBef>
            </a:pPr>
            <a:endParaRPr lang="en-US" altLang="en-US" sz="1400"/>
          </a:p>
          <a:p>
            <a:pPr eaLnBrk="1" hangingPunct="1">
              <a:lnSpc>
                <a:spcPts val="1600"/>
              </a:lnSpc>
              <a:spcBef>
                <a:spcPct val="30000"/>
              </a:spcBef>
            </a:pPr>
            <a:endParaRPr lang="en-US" altLang="en-US" sz="1400"/>
          </a:p>
        </p:txBody>
      </p:sp>
      <p:sp>
        <p:nvSpPr>
          <p:cNvPr id="40965" name="Rectangle 5"/>
          <p:cNvSpPr>
            <a:spLocks noChangeArrowheads="1"/>
          </p:cNvSpPr>
          <p:nvPr/>
        </p:nvSpPr>
        <p:spPr bwMode="auto">
          <a:xfrm>
            <a:off x="3724275" y="2894013"/>
            <a:ext cx="1698625" cy="3303587"/>
          </a:xfrm>
          <a:prstGeom prst="rect">
            <a:avLst/>
          </a:prstGeom>
          <a:solidFill>
            <a:srgbClr val="FFFF00">
              <a:alpha val="6901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54000" rIns="54000"/>
          <a:lstStyle>
            <a:lvl1pPr marL="58738" indent="-58738"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lnSpc>
                <a:spcPts val="1600"/>
              </a:lnSpc>
              <a:spcBef>
                <a:spcPct val="30000"/>
              </a:spcBef>
              <a:buFontTx/>
              <a:buChar char="•"/>
            </a:pPr>
            <a:r>
              <a:rPr lang="en-US" altLang="en-US" sz="1400"/>
              <a:t> Human-Powered</a:t>
            </a:r>
            <a:br>
              <a:rPr lang="en-US" altLang="en-US" sz="1400"/>
            </a:br>
            <a:r>
              <a:rPr lang="en-US" altLang="en-US" sz="1400"/>
              <a:t> Emptying and</a:t>
            </a:r>
            <a:br>
              <a:rPr lang="en-US" altLang="en-US" sz="1400"/>
            </a:br>
            <a:r>
              <a:rPr lang="en-US" altLang="en-US" sz="1400"/>
              <a:t> Transport </a:t>
            </a:r>
          </a:p>
          <a:p>
            <a:pPr eaLnBrk="1" hangingPunct="1">
              <a:lnSpc>
                <a:spcPts val="1600"/>
              </a:lnSpc>
              <a:spcBef>
                <a:spcPct val="30000"/>
              </a:spcBef>
              <a:buFontTx/>
              <a:buChar char="•"/>
            </a:pPr>
            <a:r>
              <a:rPr lang="en-US" altLang="en-US" sz="1400"/>
              <a:t> Motorized </a:t>
            </a:r>
            <a:br>
              <a:rPr lang="en-US" altLang="en-US" sz="1400"/>
            </a:br>
            <a:r>
              <a:rPr lang="en-US" altLang="en-US" sz="1400"/>
              <a:t> Emptying</a:t>
            </a:r>
            <a:br>
              <a:rPr lang="en-US" altLang="en-US" sz="1400"/>
            </a:br>
            <a:r>
              <a:rPr lang="en-US" altLang="en-US" sz="1400"/>
              <a:t> and Transport</a:t>
            </a:r>
          </a:p>
          <a:p>
            <a:pPr eaLnBrk="1" hangingPunct="1">
              <a:lnSpc>
                <a:spcPts val="1600"/>
              </a:lnSpc>
              <a:spcBef>
                <a:spcPct val="30000"/>
              </a:spcBef>
              <a:buFontTx/>
              <a:buChar char="•"/>
            </a:pPr>
            <a:r>
              <a:rPr lang="en-US" altLang="en-US" sz="1400"/>
              <a:t> Simplified Sewers</a:t>
            </a:r>
          </a:p>
          <a:p>
            <a:pPr eaLnBrk="1" hangingPunct="1">
              <a:lnSpc>
                <a:spcPts val="1600"/>
              </a:lnSpc>
              <a:spcBef>
                <a:spcPct val="30000"/>
              </a:spcBef>
              <a:buFontTx/>
              <a:buChar char="•"/>
            </a:pPr>
            <a:r>
              <a:rPr lang="en-US" altLang="en-US" sz="1400"/>
              <a:t> Small-Bore Sewer</a:t>
            </a:r>
          </a:p>
          <a:p>
            <a:pPr eaLnBrk="1" hangingPunct="1">
              <a:lnSpc>
                <a:spcPts val="1600"/>
              </a:lnSpc>
              <a:spcBef>
                <a:spcPct val="30000"/>
              </a:spcBef>
              <a:buFontTx/>
              <a:buChar char="•"/>
            </a:pPr>
            <a:r>
              <a:rPr lang="en-US" altLang="en-US" sz="1400"/>
              <a:t> Conventional  </a:t>
            </a:r>
            <a:br>
              <a:rPr lang="en-US" altLang="en-US" sz="1400"/>
            </a:br>
            <a:r>
              <a:rPr lang="en-US" altLang="en-US" sz="1400"/>
              <a:t> Gravity Sewer</a:t>
            </a:r>
          </a:p>
          <a:p>
            <a:pPr eaLnBrk="1" hangingPunct="1">
              <a:lnSpc>
                <a:spcPts val="1600"/>
              </a:lnSpc>
              <a:spcBef>
                <a:spcPct val="30000"/>
              </a:spcBef>
              <a:buFontTx/>
              <a:buChar char="•"/>
            </a:pPr>
            <a:r>
              <a:rPr lang="en-US" altLang="en-US" sz="1400"/>
              <a:t> Jerry Can/Tank</a:t>
            </a:r>
          </a:p>
          <a:p>
            <a:pPr eaLnBrk="1" hangingPunct="1">
              <a:lnSpc>
                <a:spcPts val="1600"/>
              </a:lnSpc>
              <a:spcBef>
                <a:spcPct val="30000"/>
              </a:spcBef>
            </a:pPr>
            <a:r>
              <a:rPr lang="en-US" altLang="en-US" sz="1400"/>
              <a:t>etc.</a:t>
            </a:r>
          </a:p>
          <a:p>
            <a:pPr eaLnBrk="1" hangingPunct="1">
              <a:lnSpc>
                <a:spcPts val="1600"/>
              </a:lnSpc>
              <a:spcBef>
                <a:spcPct val="30000"/>
              </a:spcBef>
            </a:pPr>
            <a:endParaRPr lang="en-US" altLang="en-US" sz="1400"/>
          </a:p>
        </p:txBody>
      </p:sp>
      <p:sp>
        <p:nvSpPr>
          <p:cNvPr id="40966" name="Rectangle 6"/>
          <p:cNvSpPr>
            <a:spLocks noChangeArrowheads="1"/>
          </p:cNvSpPr>
          <p:nvPr/>
        </p:nvSpPr>
        <p:spPr bwMode="auto">
          <a:xfrm>
            <a:off x="5503863" y="2894013"/>
            <a:ext cx="1697037" cy="3303587"/>
          </a:xfrm>
          <a:prstGeom prst="rect">
            <a:avLst/>
          </a:prstGeom>
          <a:solidFill>
            <a:srgbClr val="00FF00">
              <a:alpha val="6901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marL="44450" indent="-44450"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lnSpc>
                <a:spcPts val="1600"/>
              </a:lnSpc>
              <a:spcBef>
                <a:spcPct val="30000"/>
              </a:spcBef>
              <a:buFontTx/>
              <a:buChar char="•"/>
            </a:pPr>
            <a:r>
              <a:rPr lang="en-US" altLang="en-US" sz="1400"/>
              <a:t> Anaerobic</a:t>
            </a:r>
            <a:br>
              <a:rPr lang="en-US" altLang="en-US" sz="1400"/>
            </a:br>
            <a:r>
              <a:rPr lang="en-US" altLang="en-US" sz="1400"/>
              <a:t> Baffled Reactor</a:t>
            </a:r>
          </a:p>
          <a:p>
            <a:pPr eaLnBrk="1" hangingPunct="1">
              <a:lnSpc>
                <a:spcPts val="1600"/>
              </a:lnSpc>
              <a:spcBef>
                <a:spcPct val="30000"/>
              </a:spcBef>
              <a:buFontTx/>
              <a:buChar char="•"/>
            </a:pPr>
            <a:r>
              <a:rPr lang="en-US" altLang="en-US" sz="1400"/>
              <a:t> Anaerobic Filter</a:t>
            </a:r>
          </a:p>
          <a:p>
            <a:pPr eaLnBrk="1" hangingPunct="1">
              <a:lnSpc>
                <a:spcPts val="1600"/>
              </a:lnSpc>
              <a:spcBef>
                <a:spcPct val="30000"/>
              </a:spcBef>
              <a:buFontTx/>
              <a:buChar char="•"/>
            </a:pPr>
            <a:r>
              <a:rPr lang="en-US" altLang="en-US" sz="1400"/>
              <a:t>Upflow Anaerobic Sludge Blanket</a:t>
            </a:r>
          </a:p>
          <a:p>
            <a:pPr eaLnBrk="1" hangingPunct="1">
              <a:lnSpc>
                <a:spcPts val="1600"/>
              </a:lnSpc>
              <a:spcBef>
                <a:spcPct val="30000"/>
              </a:spcBef>
              <a:buFontTx/>
              <a:buChar char="•"/>
            </a:pPr>
            <a:r>
              <a:rPr lang="en-US" altLang="en-US" sz="1400"/>
              <a:t> Trickling Filter</a:t>
            </a:r>
          </a:p>
          <a:p>
            <a:pPr eaLnBrk="1" hangingPunct="1">
              <a:lnSpc>
                <a:spcPts val="1600"/>
              </a:lnSpc>
              <a:spcBef>
                <a:spcPct val="30000"/>
              </a:spcBef>
              <a:buFontTx/>
              <a:buChar char="•"/>
            </a:pPr>
            <a:r>
              <a:rPr lang="en-US" altLang="en-US" sz="1400"/>
              <a:t> Waste</a:t>
            </a:r>
            <a:br>
              <a:rPr lang="en-US" altLang="en-US" sz="1400"/>
            </a:br>
            <a:r>
              <a:rPr lang="en-US" altLang="en-US" sz="1400"/>
              <a:t> Stabilisation</a:t>
            </a:r>
            <a:br>
              <a:rPr lang="en-US" altLang="en-US" sz="1400"/>
            </a:br>
            <a:r>
              <a:rPr lang="en-US" altLang="en-US" sz="1400"/>
              <a:t> Ponds </a:t>
            </a:r>
          </a:p>
          <a:p>
            <a:pPr eaLnBrk="1" hangingPunct="1">
              <a:lnSpc>
                <a:spcPts val="1600"/>
              </a:lnSpc>
              <a:spcBef>
                <a:spcPct val="30000"/>
              </a:spcBef>
              <a:buFontTx/>
              <a:buChar char="•"/>
            </a:pPr>
            <a:r>
              <a:rPr lang="en-US" altLang="en-US" sz="1400"/>
              <a:t> Activated Sludge</a:t>
            </a:r>
          </a:p>
          <a:p>
            <a:pPr eaLnBrk="1" hangingPunct="1">
              <a:lnSpc>
                <a:spcPts val="1600"/>
              </a:lnSpc>
              <a:spcBef>
                <a:spcPct val="30000"/>
              </a:spcBef>
              <a:buFontTx/>
              <a:buChar char="•"/>
            </a:pPr>
            <a:r>
              <a:rPr lang="en-US" altLang="en-US" sz="1400"/>
              <a:t> Constructed</a:t>
            </a:r>
            <a:br>
              <a:rPr lang="en-US" altLang="en-US" sz="1400"/>
            </a:br>
            <a:r>
              <a:rPr lang="en-US" altLang="en-US" sz="1400"/>
              <a:t> Wetland</a:t>
            </a:r>
          </a:p>
          <a:p>
            <a:pPr eaLnBrk="1" hangingPunct="1">
              <a:lnSpc>
                <a:spcPts val="1600"/>
              </a:lnSpc>
              <a:spcBef>
                <a:spcPct val="30000"/>
              </a:spcBef>
              <a:buFontTx/>
              <a:buChar char="•"/>
            </a:pPr>
            <a:r>
              <a:rPr lang="en-US" altLang="en-US" sz="1400"/>
              <a:t> Co-composting</a:t>
            </a:r>
          </a:p>
          <a:p>
            <a:pPr eaLnBrk="1" hangingPunct="1">
              <a:lnSpc>
                <a:spcPts val="1600"/>
              </a:lnSpc>
              <a:spcBef>
                <a:spcPct val="30000"/>
              </a:spcBef>
            </a:pPr>
            <a:r>
              <a:rPr lang="de-CH" altLang="en-US" sz="1400"/>
              <a:t>etc.</a:t>
            </a:r>
            <a:endParaRPr lang="en-US" altLang="en-US" sz="1400"/>
          </a:p>
        </p:txBody>
      </p:sp>
      <p:sp>
        <p:nvSpPr>
          <p:cNvPr id="40967" name="Rectangle 7"/>
          <p:cNvSpPr>
            <a:spLocks noChangeArrowheads="1"/>
          </p:cNvSpPr>
          <p:nvPr/>
        </p:nvSpPr>
        <p:spPr bwMode="auto">
          <a:xfrm>
            <a:off x="7296150" y="2894013"/>
            <a:ext cx="1698625" cy="3303587"/>
          </a:xfrm>
          <a:prstGeom prst="rect">
            <a:avLst/>
          </a:prstGeom>
          <a:solidFill>
            <a:srgbClr val="3399FF">
              <a:alpha val="6901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marL="58738" indent="-58738"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nSpc>
                <a:spcPts val="1600"/>
              </a:lnSpc>
              <a:spcBef>
                <a:spcPct val="30000"/>
              </a:spcBef>
              <a:buFontTx/>
              <a:buChar char="•"/>
            </a:pPr>
            <a:r>
              <a:rPr lang="en-US" altLang="en-US" sz="1400"/>
              <a:t> Application of</a:t>
            </a:r>
            <a:br>
              <a:rPr lang="en-US" altLang="en-US" sz="1400"/>
            </a:br>
            <a:r>
              <a:rPr lang="en-US" altLang="en-US" sz="1400"/>
              <a:t> Urine</a:t>
            </a:r>
          </a:p>
          <a:p>
            <a:pPr>
              <a:lnSpc>
                <a:spcPts val="1600"/>
              </a:lnSpc>
              <a:spcBef>
                <a:spcPct val="30000"/>
              </a:spcBef>
              <a:buFontTx/>
              <a:buChar char="•"/>
            </a:pPr>
            <a:r>
              <a:rPr lang="en-US" altLang="en-US" sz="1400"/>
              <a:t> Application of</a:t>
            </a:r>
            <a:br>
              <a:rPr lang="en-US" altLang="en-US" sz="1400"/>
            </a:br>
            <a:r>
              <a:rPr lang="en-US" altLang="en-US" sz="1400"/>
              <a:t> Dehydr. Faeces</a:t>
            </a:r>
          </a:p>
          <a:p>
            <a:pPr>
              <a:lnSpc>
                <a:spcPts val="1600"/>
              </a:lnSpc>
              <a:spcBef>
                <a:spcPct val="30000"/>
              </a:spcBef>
              <a:buFontTx/>
              <a:buChar char="•"/>
            </a:pPr>
            <a:r>
              <a:rPr lang="en-US" altLang="en-US" sz="1400"/>
              <a:t> Compost</a:t>
            </a:r>
          </a:p>
          <a:p>
            <a:pPr>
              <a:lnSpc>
                <a:spcPts val="1600"/>
              </a:lnSpc>
              <a:spcBef>
                <a:spcPct val="30000"/>
              </a:spcBef>
              <a:buFontTx/>
              <a:buChar char="•"/>
            </a:pPr>
            <a:r>
              <a:rPr lang="en-US" altLang="en-US" sz="1400"/>
              <a:t> Irrigation</a:t>
            </a:r>
          </a:p>
          <a:p>
            <a:pPr>
              <a:lnSpc>
                <a:spcPts val="1600"/>
              </a:lnSpc>
              <a:spcBef>
                <a:spcPct val="30000"/>
              </a:spcBef>
              <a:buFontTx/>
              <a:buChar char="•"/>
            </a:pPr>
            <a:r>
              <a:rPr lang="en-US" altLang="en-US" sz="1400"/>
              <a:t> Aquaculture</a:t>
            </a:r>
          </a:p>
          <a:p>
            <a:pPr>
              <a:lnSpc>
                <a:spcPts val="1600"/>
              </a:lnSpc>
              <a:spcBef>
                <a:spcPct val="30000"/>
              </a:spcBef>
              <a:buFontTx/>
              <a:buChar char="•"/>
            </a:pPr>
            <a:r>
              <a:rPr lang="en-US" altLang="en-US" sz="1400"/>
              <a:t> Soak Pit</a:t>
            </a:r>
          </a:p>
          <a:p>
            <a:pPr>
              <a:lnSpc>
                <a:spcPts val="1600"/>
              </a:lnSpc>
              <a:spcBef>
                <a:spcPct val="30000"/>
              </a:spcBef>
              <a:buFontTx/>
              <a:buChar char="•"/>
            </a:pPr>
            <a:r>
              <a:rPr lang="en-US" altLang="en-US" sz="1400"/>
              <a:t> Leach Field</a:t>
            </a:r>
          </a:p>
          <a:p>
            <a:pPr>
              <a:lnSpc>
                <a:spcPts val="1600"/>
              </a:lnSpc>
              <a:spcBef>
                <a:spcPct val="30000"/>
              </a:spcBef>
              <a:buFontTx/>
              <a:buChar char="•"/>
            </a:pPr>
            <a:r>
              <a:rPr lang="en-US" altLang="en-US" sz="1400"/>
              <a:t> Land Application</a:t>
            </a:r>
          </a:p>
          <a:p>
            <a:pPr>
              <a:lnSpc>
                <a:spcPts val="1600"/>
              </a:lnSpc>
              <a:spcBef>
                <a:spcPct val="30000"/>
              </a:spcBef>
              <a:buFontTx/>
              <a:buChar char="•"/>
            </a:pPr>
            <a:r>
              <a:rPr lang="en-US" altLang="en-US" sz="1400"/>
              <a:t> Surface Disposal</a:t>
            </a:r>
          </a:p>
          <a:p>
            <a:pPr>
              <a:lnSpc>
                <a:spcPts val="1600"/>
              </a:lnSpc>
              <a:spcBef>
                <a:spcPct val="30000"/>
              </a:spcBef>
            </a:pPr>
            <a:r>
              <a:rPr lang="en-US" altLang="en-US" sz="1400"/>
              <a:t>etc.</a:t>
            </a:r>
          </a:p>
          <a:p>
            <a:pPr>
              <a:lnSpc>
                <a:spcPts val="1600"/>
              </a:lnSpc>
              <a:spcBef>
                <a:spcPct val="30000"/>
              </a:spcBef>
            </a:pPr>
            <a:endParaRPr lang="en-US" altLang="en-US" sz="1400"/>
          </a:p>
          <a:p>
            <a:pPr eaLnBrk="1" hangingPunct="1">
              <a:lnSpc>
                <a:spcPts val="1600"/>
              </a:lnSpc>
              <a:spcBef>
                <a:spcPct val="30000"/>
              </a:spcBef>
            </a:pPr>
            <a:endParaRPr lang="en-US" altLang="en-US" sz="1400"/>
          </a:p>
        </p:txBody>
      </p:sp>
      <p:sp>
        <p:nvSpPr>
          <p:cNvPr id="15369" name="Rectangle 8"/>
          <p:cNvSpPr>
            <a:spLocks noChangeArrowheads="1"/>
          </p:cNvSpPr>
          <p:nvPr/>
        </p:nvSpPr>
        <p:spPr bwMode="auto">
          <a:xfrm>
            <a:off x="7299325" y="1714500"/>
            <a:ext cx="1687513" cy="1114425"/>
          </a:xfrm>
          <a:prstGeom prst="rect">
            <a:avLst/>
          </a:prstGeom>
          <a:solidFill>
            <a:schemeClr val="bg1"/>
          </a:solidFill>
          <a:ln w="9525">
            <a:solidFill>
              <a:schemeClr val="tx1"/>
            </a:solidFill>
            <a:miter lim="800000"/>
            <a:headEnd/>
            <a:tailEnd/>
          </a:ln>
        </p:spPr>
        <p:txBody>
          <a:bodyPr wrap="none"/>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5370" name="Rectangle 9"/>
          <p:cNvSpPr>
            <a:spLocks noChangeArrowheads="1"/>
          </p:cNvSpPr>
          <p:nvPr/>
        </p:nvSpPr>
        <p:spPr bwMode="auto">
          <a:xfrm>
            <a:off x="5508625" y="1714500"/>
            <a:ext cx="1695450" cy="1114425"/>
          </a:xfrm>
          <a:prstGeom prst="rect">
            <a:avLst/>
          </a:prstGeom>
          <a:solidFill>
            <a:schemeClr val="bg1"/>
          </a:solidFill>
          <a:ln w="9525">
            <a:solidFill>
              <a:schemeClr val="tx1"/>
            </a:solidFill>
            <a:miter lim="800000"/>
            <a:headEnd/>
            <a:tailEnd/>
          </a:ln>
        </p:spPr>
        <p:txBody>
          <a:bodyPr wrap="none"/>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5371" name="Rectangle 10"/>
          <p:cNvSpPr>
            <a:spLocks noChangeArrowheads="1"/>
          </p:cNvSpPr>
          <p:nvPr/>
        </p:nvSpPr>
        <p:spPr bwMode="auto">
          <a:xfrm>
            <a:off x="3727450" y="1714500"/>
            <a:ext cx="1700213" cy="1114425"/>
          </a:xfrm>
          <a:prstGeom prst="rect">
            <a:avLst/>
          </a:prstGeom>
          <a:solidFill>
            <a:schemeClr val="bg1"/>
          </a:solidFill>
          <a:ln w="9525">
            <a:solidFill>
              <a:schemeClr val="tx1"/>
            </a:solidFill>
            <a:miter lim="800000"/>
            <a:headEnd/>
            <a:tailEnd/>
          </a:ln>
        </p:spPr>
        <p:txBody>
          <a:bodyPr wrap="none"/>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5372" name="Rectangle 11"/>
          <p:cNvSpPr>
            <a:spLocks noChangeArrowheads="1"/>
          </p:cNvSpPr>
          <p:nvPr/>
        </p:nvSpPr>
        <p:spPr bwMode="auto">
          <a:xfrm>
            <a:off x="1941513" y="1716088"/>
            <a:ext cx="1687512" cy="1112837"/>
          </a:xfrm>
          <a:prstGeom prst="rect">
            <a:avLst/>
          </a:prstGeom>
          <a:solidFill>
            <a:schemeClr val="bg1"/>
          </a:solidFill>
          <a:ln w="9525">
            <a:solidFill>
              <a:schemeClr val="tx1"/>
            </a:solidFill>
            <a:miter lim="800000"/>
            <a:headEnd/>
            <a:tailEnd/>
          </a:ln>
        </p:spPr>
        <p:txBody>
          <a:bodyPr wrap="none"/>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5373" name="Rectangle 12"/>
          <p:cNvSpPr>
            <a:spLocks noChangeArrowheads="1"/>
          </p:cNvSpPr>
          <p:nvPr/>
        </p:nvSpPr>
        <p:spPr bwMode="auto">
          <a:xfrm>
            <a:off x="157163" y="1714500"/>
            <a:ext cx="1700212" cy="1114425"/>
          </a:xfrm>
          <a:prstGeom prst="rect">
            <a:avLst/>
          </a:prstGeom>
          <a:solidFill>
            <a:schemeClr val="bg1"/>
          </a:solidFill>
          <a:ln w="9525">
            <a:solidFill>
              <a:schemeClr val="tx1"/>
            </a:solidFill>
            <a:miter lim="800000"/>
            <a:headEnd/>
            <a:tailEnd/>
          </a:ln>
        </p:spPr>
        <p:txBody>
          <a:bodyPr wrap="none"/>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pic>
        <p:nvPicPr>
          <p:cNvPr id="15374" name="Picture 13" descr="Faulkammer_2-kammrig"/>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1675" y="1757363"/>
            <a:ext cx="1608138" cy="96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75" name="Picture 14" descr="toilet(blackwater) copy"/>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188" y="1749425"/>
            <a:ext cx="811212" cy="977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76" name="Picture 15"/>
          <p:cNvPicPr preferRelativeResize="0">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00475" y="1755775"/>
            <a:ext cx="1446213" cy="1031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77" name="Picture 16"/>
          <p:cNvPicPr preferRelativeResize="0">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92763" y="1860550"/>
            <a:ext cx="1536700"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78" name="Picture 17"/>
          <p:cNvPicPr preferRelativeResize="0">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435850" y="1741488"/>
            <a:ext cx="1376363" cy="1074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79" name="Rectangle 18"/>
          <p:cNvSpPr>
            <a:spLocks noChangeArrowheads="1"/>
          </p:cNvSpPr>
          <p:nvPr/>
        </p:nvSpPr>
        <p:spPr bwMode="auto">
          <a:xfrm>
            <a:off x="157163" y="720725"/>
            <a:ext cx="1698625" cy="995363"/>
          </a:xfrm>
          <a:prstGeom prst="rect">
            <a:avLst/>
          </a:prstGeom>
          <a:solidFill>
            <a:schemeClr val="bg1">
              <a:alpha val="5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b"/>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de-CH" altLang="zh-CN" b="1">
                <a:ea typeface="SimSun" panose="02010600030101010101" pitchFamily="2" charset="-122"/>
              </a:rPr>
              <a:t>User Interface</a:t>
            </a:r>
            <a:endParaRPr lang="en-US" altLang="en-US" sz="1400"/>
          </a:p>
        </p:txBody>
      </p:sp>
      <p:sp>
        <p:nvSpPr>
          <p:cNvPr id="15380" name="Rectangle 19"/>
          <p:cNvSpPr>
            <a:spLocks noChangeArrowheads="1"/>
          </p:cNvSpPr>
          <p:nvPr/>
        </p:nvSpPr>
        <p:spPr bwMode="auto">
          <a:xfrm>
            <a:off x="1935163" y="733425"/>
            <a:ext cx="1698625" cy="995363"/>
          </a:xfrm>
          <a:prstGeom prst="rect">
            <a:avLst/>
          </a:prstGeom>
          <a:solidFill>
            <a:schemeClr val="bg1">
              <a:alpha val="5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b"/>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de-CH" altLang="zh-CN" b="1">
                <a:ea typeface="SimSun" panose="02010600030101010101" pitchFamily="2" charset="-122"/>
              </a:rPr>
              <a:t>Collection </a:t>
            </a:r>
          </a:p>
          <a:p>
            <a:pPr algn="ctr"/>
            <a:r>
              <a:rPr lang="de-CH" altLang="zh-CN" b="1">
                <a:ea typeface="SimSun" panose="02010600030101010101" pitchFamily="2" charset="-122"/>
              </a:rPr>
              <a:t>and Storage/</a:t>
            </a:r>
            <a:br>
              <a:rPr lang="de-CH" altLang="zh-CN" b="1">
                <a:ea typeface="SimSun" panose="02010600030101010101" pitchFamily="2" charset="-122"/>
              </a:rPr>
            </a:br>
            <a:r>
              <a:rPr lang="de-CH" altLang="zh-CN" b="1">
                <a:ea typeface="SimSun" panose="02010600030101010101" pitchFamily="2" charset="-122"/>
              </a:rPr>
              <a:t>Treatment</a:t>
            </a:r>
          </a:p>
        </p:txBody>
      </p:sp>
      <p:sp>
        <p:nvSpPr>
          <p:cNvPr id="15381" name="Rectangle 20"/>
          <p:cNvSpPr>
            <a:spLocks noChangeArrowheads="1"/>
          </p:cNvSpPr>
          <p:nvPr/>
        </p:nvSpPr>
        <p:spPr bwMode="auto">
          <a:xfrm>
            <a:off x="3725863" y="733425"/>
            <a:ext cx="1698625" cy="995363"/>
          </a:xfrm>
          <a:prstGeom prst="rect">
            <a:avLst/>
          </a:prstGeom>
          <a:solidFill>
            <a:schemeClr val="bg1">
              <a:alpha val="5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b"/>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de-CH" altLang="zh-CN" b="1">
                <a:ea typeface="SimSun" panose="02010600030101010101" pitchFamily="2" charset="-122"/>
              </a:rPr>
              <a:t>Conveyance</a:t>
            </a:r>
          </a:p>
        </p:txBody>
      </p:sp>
      <p:sp>
        <p:nvSpPr>
          <p:cNvPr id="15382" name="Rectangle 21"/>
          <p:cNvSpPr>
            <a:spLocks noChangeArrowheads="1"/>
          </p:cNvSpPr>
          <p:nvPr/>
        </p:nvSpPr>
        <p:spPr bwMode="auto">
          <a:xfrm>
            <a:off x="5503863" y="750888"/>
            <a:ext cx="1698625" cy="995362"/>
          </a:xfrm>
          <a:prstGeom prst="rect">
            <a:avLst/>
          </a:prstGeom>
          <a:solidFill>
            <a:schemeClr val="bg1">
              <a:alpha val="5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b"/>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de-CH" altLang="zh-CN" b="1">
                <a:ea typeface="SimSun" panose="02010600030101010101" pitchFamily="2" charset="-122"/>
              </a:rPr>
              <a:t>(Semi-) </a:t>
            </a:r>
          </a:p>
          <a:p>
            <a:pPr algn="ctr" eaLnBrk="1" hangingPunct="1"/>
            <a:r>
              <a:rPr lang="de-CH" altLang="zh-CN" b="1">
                <a:ea typeface="SimSun" panose="02010600030101010101" pitchFamily="2" charset="-122"/>
              </a:rPr>
              <a:t>Centralised </a:t>
            </a:r>
          </a:p>
          <a:p>
            <a:pPr algn="ctr" eaLnBrk="1" hangingPunct="1"/>
            <a:r>
              <a:rPr lang="de-CH" altLang="zh-CN" b="1">
                <a:ea typeface="SimSun" panose="02010600030101010101" pitchFamily="2" charset="-122"/>
              </a:rPr>
              <a:t>Treatment</a:t>
            </a:r>
          </a:p>
        </p:txBody>
      </p:sp>
      <p:sp>
        <p:nvSpPr>
          <p:cNvPr id="15383" name="Rectangle 22"/>
          <p:cNvSpPr>
            <a:spLocks noChangeArrowheads="1"/>
          </p:cNvSpPr>
          <p:nvPr/>
        </p:nvSpPr>
        <p:spPr bwMode="auto">
          <a:xfrm>
            <a:off x="7294563" y="733425"/>
            <a:ext cx="1698625" cy="995363"/>
          </a:xfrm>
          <a:prstGeom prst="rect">
            <a:avLst/>
          </a:prstGeom>
          <a:solidFill>
            <a:schemeClr val="bg1">
              <a:alpha val="5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b"/>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de-CH" altLang="zh-CN" b="1">
                <a:ea typeface="SimSun" panose="02010600030101010101" pitchFamily="2" charset="-122"/>
              </a:rPr>
              <a:t>Use and/or</a:t>
            </a:r>
          </a:p>
          <a:p>
            <a:pPr algn="ctr" eaLnBrk="1" hangingPunct="1"/>
            <a:r>
              <a:rPr lang="de-CH" altLang="zh-CN" b="1">
                <a:ea typeface="SimSun" panose="02010600030101010101" pitchFamily="2" charset="-122"/>
              </a:rPr>
              <a:t>Disposal</a:t>
            </a:r>
          </a:p>
        </p:txBody>
      </p:sp>
      <p:sp>
        <p:nvSpPr>
          <p:cNvPr id="40983" name="Rectangle 23"/>
          <p:cNvSpPr>
            <a:spLocks noChangeArrowheads="1"/>
          </p:cNvSpPr>
          <p:nvPr/>
        </p:nvSpPr>
        <p:spPr bwMode="auto">
          <a:xfrm>
            <a:off x="157163" y="6307138"/>
            <a:ext cx="8809037" cy="442912"/>
          </a:xfrm>
          <a:prstGeom prst="rect">
            <a:avLst/>
          </a:prstGeom>
          <a:solidFill>
            <a:srgbClr val="FFFF78"/>
          </a:solidFill>
          <a:ln w="9525" algn="ctr">
            <a:solidFill>
              <a:srgbClr val="D1CB7D"/>
            </a:solidFill>
            <a:miter lim="800000"/>
            <a:headEnd/>
            <a:tailEnd/>
          </a:ln>
          <a:effectLst>
            <a:outerShdw dist="35921" dir="2700000" algn="ctr" rotWithShape="0">
              <a:schemeClr val="bg2"/>
            </a:outerShdw>
          </a:effectLst>
        </p:spPr>
        <p:txBody>
          <a:bodyPr anchor="ctr"/>
          <a:lstStyle/>
          <a:p>
            <a:pPr eaLnBrk="0" hangingPunct="0">
              <a:buFont typeface="Wingdings" pitchFamily="2" charset="2"/>
              <a:buNone/>
              <a:defRPr/>
            </a:pPr>
            <a:endParaRPr lang="en-US" b="1"/>
          </a:p>
          <a:p>
            <a:pPr eaLnBrk="0" hangingPunct="0">
              <a:buFont typeface="Wingdings" pitchFamily="2" charset="2"/>
              <a:buNone/>
              <a:defRPr/>
            </a:pPr>
            <a:r>
              <a:rPr lang="de-DE" b="1"/>
              <a:t>Only selected combinations of technologies will lead to functional systems.</a:t>
            </a:r>
            <a:endParaRPr lang="en-US" b="1"/>
          </a:p>
          <a:p>
            <a:pPr eaLnBrk="0" hangingPunct="0">
              <a:buFont typeface="Wingdings" pitchFamily="2" charset="2"/>
              <a:buNone/>
              <a:defRPr/>
            </a:pPr>
            <a:endParaRPr lang="en-US" b="1"/>
          </a:p>
        </p:txBody>
      </p:sp>
      <p:sp>
        <p:nvSpPr>
          <p:cNvPr id="15385" name="Text Box 24"/>
          <p:cNvSpPr txBox="1">
            <a:spLocks noChangeArrowheads="1"/>
          </p:cNvSpPr>
          <p:nvPr/>
        </p:nvSpPr>
        <p:spPr bwMode="auto">
          <a:xfrm>
            <a:off x="6748463" y="52388"/>
            <a:ext cx="1966912" cy="13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r"/>
            <a:r>
              <a:rPr lang="de-DE" altLang="en-US" sz="900" b="1">
                <a:solidFill>
                  <a:schemeClr val="bg1"/>
                </a:solidFill>
                <a:latin typeface="TheSerif B5 Plain" pitchFamily="28" charset="0"/>
              </a:rPr>
              <a:t>Systems and Technologies</a:t>
            </a:r>
          </a:p>
        </p:txBody>
      </p:sp>
    </p:spTree>
    <p:extLst>
      <p:ext uri="{BB962C8B-B14F-4D97-AF65-F5344CB8AC3E}">
        <p14:creationId xmlns:p14="http://schemas.microsoft.com/office/powerpoint/2010/main" val="424219497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0963"/>
                                        </p:tgtEl>
                                        <p:attrNameLst>
                                          <p:attrName>style.visibility</p:attrName>
                                        </p:attrNameLst>
                                      </p:cBhvr>
                                      <p:to>
                                        <p:strVal val="visible"/>
                                      </p:to>
                                    </p:set>
                                    <p:animEffect transition="in" filter="blinds(horizontal)">
                                      <p:cBhvr>
                                        <p:cTn id="7" dur="500"/>
                                        <p:tgtEl>
                                          <p:spTgt spid="4096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0964"/>
                                        </p:tgtEl>
                                        <p:attrNameLst>
                                          <p:attrName>style.visibility</p:attrName>
                                        </p:attrNameLst>
                                      </p:cBhvr>
                                      <p:to>
                                        <p:strVal val="visible"/>
                                      </p:to>
                                    </p:set>
                                    <p:animEffect transition="in" filter="blinds(horizontal)">
                                      <p:cBhvr>
                                        <p:cTn id="12" dur="500"/>
                                        <p:tgtEl>
                                          <p:spTgt spid="4096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40965"/>
                                        </p:tgtEl>
                                        <p:attrNameLst>
                                          <p:attrName>style.visibility</p:attrName>
                                        </p:attrNameLst>
                                      </p:cBhvr>
                                      <p:to>
                                        <p:strVal val="visible"/>
                                      </p:to>
                                    </p:set>
                                    <p:animEffect transition="in" filter="blinds(horizontal)">
                                      <p:cBhvr>
                                        <p:cTn id="17" dur="500"/>
                                        <p:tgtEl>
                                          <p:spTgt spid="40965"/>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40966"/>
                                        </p:tgtEl>
                                        <p:attrNameLst>
                                          <p:attrName>style.visibility</p:attrName>
                                        </p:attrNameLst>
                                      </p:cBhvr>
                                      <p:to>
                                        <p:strVal val="visible"/>
                                      </p:to>
                                    </p:set>
                                    <p:animEffect transition="in" filter="blinds(horizontal)">
                                      <p:cBhvr>
                                        <p:cTn id="22" dur="500"/>
                                        <p:tgtEl>
                                          <p:spTgt spid="40966"/>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40967"/>
                                        </p:tgtEl>
                                        <p:attrNameLst>
                                          <p:attrName>style.visibility</p:attrName>
                                        </p:attrNameLst>
                                      </p:cBhvr>
                                      <p:to>
                                        <p:strVal val="visible"/>
                                      </p:to>
                                    </p:set>
                                    <p:animEffect transition="in" filter="blinds(horizontal)">
                                      <p:cBhvr>
                                        <p:cTn id="27" dur="500"/>
                                        <p:tgtEl>
                                          <p:spTgt spid="40967"/>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40983"/>
                                        </p:tgtEl>
                                        <p:attrNameLst>
                                          <p:attrName>style.visibility</p:attrName>
                                        </p:attrNameLst>
                                      </p:cBhvr>
                                      <p:to>
                                        <p:strVal val="visible"/>
                                      </p:to>
                                    </p:set>
                                    <p:animEffect transition="in" filter="blinds(horizontal)">
                                      <p:cBhvr>
                                        <p:cTn id="32" dur="500"/>
                                        <p:tgtEl>
                                          <p:spTgt spid="409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3" grpId="0" animBg="1"/>
      <p:bldP spid="40964" grpId="0" animBg="1"/>
      <p:bldP spid="40965" grpId="0" animBg="1"/>
      <p:bldP spid="40966" grpId="0" animBg="1"/>
      <p:bldP spid="40967" grpId="0" animBg="1"/>
      <p:bldP spid="40983"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SSWM.info section on water-nutrient cycle perspective</a:t>
            </a:r>
            <a:endParaRPr lang="en-US" dirty="0"/>
          </a:p>
        </p:txBody>
      </p:sp>
      <p:sp>
        <p:nvSpPr>
          <p:cNvPr id="3" name="Content Placeholder 2"/>
          <p:cNvSpPr>
            <a:spLocks noGrp="1"/>
          </p:cNvSpPr>
          <p:nvPr>
            <p:ph idx="1"/>
          </p:nvPr>
        </p:nvSpPr>
        <p:spPr/>
        <p:txBody>
          <a:bodyPr/>
          <a:lstStyle/>
          <a:p>
            <a:r>
              <a:rPr lang="en-US" dirty="0">
                <a:hlinkClick r:id="rId2"/>
              </a:rPr>
              <a:t>https://sswm.info/perspective/water-nutrient-cycle-perspective</a:t>
            </a:r>
            <a:endParaRPr lang="en-US" dirty="0"/>
          </a:p>
        </p:txBody>
      </p:sp>
    </p:spTree>
    <p:extLst>
      <p:ext uri="{BB962C8B-B14F-4D97-AF65-F5344CB8AC3E}">
        <p14:creationId xmlns:p14="http://schemas.microsoft.com/office/powerpoint/2010/main" val="717852252"/>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Sanitation crises worldwide</a:t>
            </a:r>
            <a:endParaRPr lang="en-US" dirty="0"/>
          </a:p>
        </p:txBody>
      </p:sp>
      <p:sp>
        <p:nvSpPr>
          <p:cNvPr id="3" name="Content Placeholder 2"/>
          <p:cNvSpPr>
            <a:spLocks noGrp="1"/>
          </p:cNvSpPr>
          <p:nvPr>
            <p:ph idx="1"/>
          </p:nvPr>
        </p:nvSpPr>
        <p:spPr/>
        <p:txBody>
          <a:bodyPr>
            <a:normAutofit/>
          </a:bodyPr>
          <a:lstStyle/>
          <a:p>
            <a:r>
              <a:rPr lang="en-US" sz="2400" dirty="0" smtClean="0"/>
              <a:t>1 Billion people lack access to safe drinking water</a:t>
            </a:r>
          </a:p>
          <a:p>
            <a:r>
              <a:rPr lang="en-US" sz="2400" dirty="0" smtClean="0"/>
              <a:t>3.6 Billion people lack access to sanitation for excreta</a:t>
            </a:r>
          </a:p>
          <a:p>
            <a:r>
              <a:rPr lang="en-US" sz="2400" dirty="0" smtClean="0"/>
              <a:t>High capital and energy costs of industrialized waste treatment are prohibitive in non-industrialized locales</a:t>
            </a:r>
          </a:p>
          <a:p>
            <a:r>
              <a:rPr lang="en-US" sz="2400" dirty="0" smtClean="0"/>
              <a:t>UN’s </a:t>
            </a:r>
            <a:r>
              <a:rPr lang="en-US" sz="2400" dirty="0" err="1" smtClean="0"/>
              <a:t>Millenium</a:t>
            </a:r>
            <a:r>
              <a:rPr lang="en-US" sz="2400" dirty="0" smtClean="0"/>
              <a:t> Development Goals’ call for </a:t>
            </a:r>
            <a:endParaRPr lang="en-US" sz="2400" dirty="0"/>
          </a:p>
        </p:txBody>
      </p:sp>
      <p:pic>
        <p:nvPicPr>
          <p:cNvPr id="819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52600" y="3798355"/>
            <a:ext cx="5876925" cy="3090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54291800"/>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p:cNvSpPr>
          <p:nvPr>
            <p:ph type="title"/>
          </p:nvPr>
        </p:nvSpPr>
        <p:spPr/>
        <p:txBody>
          <a:bodyPr>
            <a:normAutofit fontScale="90000"/>
          </a:bodyPr>
          <a:lstStyle/>
          <a:p>
            <a:r>
              <a:rPr lang="en-GB" smtClean="0">
                <a:latin typeface="Trebuchet MS" pitchFamily="34" charset="0"/>
              </a:rPr>
              <a:t>Objectives of Sustainable Sanitation</a:t>
            </a:r>
          </a:p>
        </p:txBody>
      </p:sp>
      <p:sp>
        <p:nvSpPr>
          <p:cNvPr id="21506" name="Rectangle 3"/>
          <p:cNvSpPr>
            <a:spLocks noGrp="1"/>
          </p:cNvSpPr>
          <p:nvPr>
            <p:ph type="body" idx="1"/>
          </p:nvPr>
        </p:nvSpPr>
        <p:spPr>
          <a:xfrm>
            <a:off x="360363" y="1695450"/>
            <a:ext cx="8459787" cy="4525963"/>
          </a:xfrm>
        </p:spPr>
        <p:txBody>
          <a:bodyPr>
            <a:normAutofit fontScale="70000" lnSpcReduction="20000"/>
          </a:bodyPr>
          <a:lstStyle/>
          <a:p>
            <a:pPr>
              <a:buFont typeface="Arial" pitchFamily="34" charset="0"/>
              <a:buChar char="•"/>
            </a:pPr>
            <a:r>
              <a:rPr lang="en-GB" b="1" smtClean="0">
                <a:latin typeface="Trebuchet MS" pitchFamily="34" charset="0"/>
              </a:rPr>
              <a:t>Health and hygiene</a:t>
            </a:r>
          </a:p>
          <a:p>
            <a:pPr lvl="1">
              <a:lnSpc>
                <a:spcPct val="90000"/>
              </a:lnSpc>
              <a:buFont typeface="Symbol" pitchFamily="18" charset="2"/>
              <a:buChar char="-"/>
            </a:pPr>
            <a:r>
              <a:rPr lang="en-GB" smtClean="0">
                <a:latin typeface="Trebuchet MS" pitchFamily="34" charset="0"/>
              </a:rPr>
              <a:t> Effective barrier between user and environment</a:t>
            </a:r>
          </a:p>
          <a:p>
            <a:pPr lvl="1">
              <a:lnSpc>
                <a:spcPct val="90000"/>
              </a:lnSpc>
              <a:buFont typeface="Symbol" pitchFamily="18" charset="2"/>
              <a:buChar char="-"/>
            </a:pPr>
            <a:r>
              <a:rPr lang="en-GB" smtClean="0">
                <a:latin typeface="Trebuchet MS" pitchFamily="34" charset="0"/>
              </a:rPr>
              <a:t> Prevention of exposure to excreta at all levels of the sanitation process</a:t>
            </a:r>
          </a:p>
          <a:p>
            <a:pPr>
              <a:buFont typeface="Arial" pitchFamily="34" charset="0"/>
              <a:buChar char="•"/>
            </a:pPr>
            <a:r>
              <a:rPr lang="en-GB" b="1" smtClean="0">
                <a:latin typeface="Trebuchet MS" pitchFamily="34" charset="0"/>
              </a:rPr>
              <a:t>Environment and natural resources</a:t>
            </a:r>
          </a:p>
          <a:p>
            <a:pPr lvl="1">
              <a:lnSpc>
                <a:spcPct val="90000"/>
              </a:lnSpc>
              <a:buFont typeface="Symbol" pitchFamily="18" charset="2"/>
              <a:buChar char="-"/>
            </a:pPr>
            <a:r>
              <a:rPr lang="en-GB" smtClean="0">
                <a:latin typeface="Trebuchet MS" pitchFamily="34" charset="0"/>
              </a:rPr>
              <a:t> Protection of natural resources</a:t>
            </a:r>
          </a:p>
          <a:p>
            <a:pPr lvl="1">
              <a:lnSpc>
                <a:spcPct val="90000"/>
              </a:lnSpc>
              <a:buFont typeface="Symbol" pitchFamily="18" charset="2"/>
              <a:buChar char="-"/>
            </a:pPr>
            <a:r>
              <a:rPr lang="en-GB" smtClean="0">
                <a:latin typeface="Trebuchet MS" pitchFamily="34" charset="0"/>
              </a:rPr>
              <a:t> Recycling, low energy consumption, low emissions</a:t>
            </a:r>
          </a:p>
          <a:p>
            <a:pPr>
              <a:buFont typeface="Arial" pitchFamily="34" charset="0"/>
              <a:buChar char="•"/>
            </a:pPr>
            <a:r>
              <a:rPr lang="en-GB" b="1" smtClean="0">
                <a:latin typeface="Trebuchet MS" pitchFamily="34" charset="0"/>
              </a:rPr>
              <a:t>Technology and operation</a:t>
            </a:r>
          </a:p>
          <a:p>
            <a:pPr lvl="1">
              <a:lnSpc>
                <a:spcPct val="90000"/>
              </a:lnSpc>
              <a:buFont typeface="Symbol" pitchFamily="18" charset="2"/>
              <a:buChar char="-"/>
            </a:pPr>
            <a:r>
              <a:rPr lang="en-GB" smtClean="0">
                <a:latin typeface="Trebuchet MS" pitchFamily="34" charset="0"/>
              </a:rPr>
              <a:t> Adaptation to local circumstances</a:t>
            </a:r>
          </a:p>
          <a:p>
            <a:pPr lvl="1">
              <a:lnSpc>
                <a:spcPct val="90000"/>
              </a:lnSpc>
              <a:buFont typeface="Symbol" pitchFamily="18" charset="2"/>
              <a:buChar char="-"/>
            </a:pPr>
            <a:r>
              <a:rPr lang="en-GB" smtClean="0">
                <a:latin typeface="Trebuchet MS" pitchFamily="34" charset="0"/>
              </a:rPr>
              <a:t> Robustness against floods, power cuts, water shortages, etc.</a:t>
            </a:r>
          </a:p>
          <a:p>
            <a:pPr>
              <a:buFont typeface="Arial" pitchFamily="34" charset="0"/>
              <a:buChar char="•"/>
            </a:pPr>
            <a:r>
              <a:rPr lang="en-GB" b="1" smtClean="0">
                <a:latin typeface="Trebuchet MS" pitchFamily="34" charset="0"/>
              </a:rPr>
              <a:t>Financial &amp; economic issues: </a:t>
            </a:r>
            <a:r>
              <a:rPr lang="en-GB" smtClean="0">
                <a:latin typeface="Trebuchet MS" pitchFamily="34" charset="0"/>
              </a:rPr>
              <a:t>Consideration of total (lifecycle) costs</a:t>
            </a:r>
          </a:p>
          <a:p>
            <a:pPr>
              <a:buFont typeface="Arial" pitchFamily="34" charset="0"/>
              <a:buChar char="•"/>
            </a:pPr>
            <a:r>
              <a:rPr lang="en-GB" b="1" smtClean="0">
                <a:latin typeface="Trebuchet MS" pitchFamily="34" charset="0"/>
              </a:rPr>
              <a:t>Socio-cultural &amp; institutional aspects: </a:t>
            </a:r>
            <a:r>
              <a:rPr lang="en-GB" smtClean="0">
                <a:latin typeface="Trebuchet MS" pitchFamily="34" charset="0"/>
              </a:rPr>
              <a:t>Acceptance by the community</a:t>
            </a:r>
          </a:p>
        </p:txBody>
      </p:sp>
      <p:sp>
        <p:nvSpPr>
          <p:cNvPr id="21507" name="Slide Number Placeholder 4"/>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rebuchet MS" pitchFamily="34" charset="0"/>
                <a:ea typeface="MS PGothic" pitchFamily="34" charset="-128"/>
              </a:defRPr>
            </a:lvl1pPr>
            <a:lvl2pPr marL="742950" indent="-285750" eaLnBrk="0" hangingPunct="0">
              <a:defRPr sz="2400">
                <a:solidFill>
                  <a:schemeClr val="tx1"/>
                </a:solidFill>
                <a:latin typeface="Trebuchet MS" pitchFamily="34" charset="0"/>
                <a:ea typeface="MS PGothic" pitchFamily="34" charset="-128"/>
              </a:defRPr>
            </a:lvl2pPr>
            <a:lvl3pPr marL="1143000" indent="-228600" eaLnBrk="0" hangingPunct="0">
              <a:defRPr sz="2400">
                <a:solidFill>
                  <a:schemeClr val="tx1"/>
                </a:solidFill>
                <a:latin typeface="Trebuchet MS" pitchFamily="34" charset="0"/>
                <a:ea typeface="MS PGothic" pitchFamily="34" charset="-128"/>
              </a:defRPr>
            </a:lvl3pPr>
            <a:lvl4pPr marL="1600200" indent="-228600" eaLnBrk="0" hangingPunct="0">
              <a:defRPr sz="2400">
                <a:solidFill>
                  <a:schemeClr val="tx1"/>
                </a:solidFill>
                <a:latin typeface="Trebuchet MS" pitchFamily="34" charset="0"/>
                <a:ea typeface="MS PGothic" pitchFamily="34" charset="-128"/>
              </a:defRPr>
            </a:lvl4pPr>
            <a:lvl5pPr marL="2057400" indent="-228600" eaLnBrk="0" hangingPunct="0">
              <a:defRPr sz="2400">
                <a:solidFill>
                  <a:schemeClr val="tx1"/>
                </a:solidFill>
                <a:latin typeface="Trebuchet MS" pitchFamily="34" charset="0"/>
                <a:ea typeface="MS PGothic" pitchFamily="34" charset="-128"/>
              </a:defRPr>
            </a:lvl5pPr>
            <a:lvl6pPr marL="2514600" indent="-228600" defTabSz="457200" eaLnBrk="0" fontAlgn="base" hangingPunct="0">
              <a:spcBef>
                <a:spcPct val="0"/>
              </a:spcBef>
              <a:spcAft>
                <a:spcPct val="0"/>
              </a:spcAft>
              <a:defRPr sz="2400">
                <a:solidFill>
                  <a:schemeClr val="tx1"/>
                </a:solidFill>
                <a:latin typeface="Trebuchet MS" pitchFamily="34" charset="0"/>
                <a:ea typeface="MS PGothic" pitchFamily="34" charset="-128"/>
              </a:defRPr>
            </a:lvl6pPr>
            <a:lvl7pPr marL="2971800" indent="-228600" defTabSz="457200" eaLnBrk="0" fontAlgn="base" hangingPunct="0">
              <a:spcBef>
                <a:spcPct val="0"/>
              </a:spcBef>
              <a:spcAft>
                <a:spcPct val="0"/>
              </a:spcAft>
              <a:defRPr sz="2400">
                <a:solidFill>
                  <a:schemeClr val="tx1"/>
                </a:solidFill>
                <a:latin typeface="Trebuchet MS" pitchFamily="34" charset="0"/>
                <a:ea typeface="MS PGothic" pitchFamily="34" charset="-128"/>
              </a:defRPr>
            </a:lvl7pPr>
            <a:lvl8pPr marL="3429000" indent="-228600" defTabSz="457200" eaLnBrk="0" fontAlgn="base" hangingPunct="0">
              <a:spcBef>
                <a:spcPct val="0"/>
              </a:spcBef>
              <a:spcAft>
                <a:spcPct val="0"/>
              </a:spcAft>
              <a:defRPr sz="2400">
                <a:solidFill>
                  <a:schemeClr val="tx1"/>
                </a:solidFill>
                <a:latin typeface="Trebuchet MS" pitchFamily="34" charset="0"/>
                <a:ea typeface="MS PGothic" pitchFamily="34" charset="-128"/>
              </a:defRPr>
            </a:lvl8pPr>
            <a:lvl9pPr marL="3886200" indent="-228600" defTabSz="457200" eaLnBrk="0" fontAlgn="base" hangingPunct="0">
              <a:spcBef>
                <a:spcPct val="0"/>
              </a:spcBef>
              <a:spcAft>
                <a:spcPct val="0"/>
              </a:spcAft>
              <a:defRPr sz="2400">
                <a:solidFill>
                  <a:schemeClr val="tx1"/>
                </a:solidFill>
                <a:latin typeface="Trebuchet MS" pitchFamily="34" charset="0"/>
                <a:ea typeface="MS PGothic" pitchFamily="34" charset="-128"/>
              </a:defRPr>
            </a:lvl9pPr>
          </a:lstStyle>
          <a:p>
            <a:pPr eaLnBrk="1" hangingPunct="1"/>
            <a:fld id="{5D5A9166-3999-454E-ADBF-93E1B4CFD0EE}" type="slidenum">
              <a:rPr lang="en-GB" sz="1200">
                <a:solidFill>
                  <a:srgbClr val="808285"/>
                </a:solidFill>
              </a:rPr>
              <a:pPr eaLnBrk="1" hangingPunct="1"/>
              <a:t>59</a:t>
            </a:fld>
            <a:endParaRPr lang="en-GB" sz="1200">
              <a:solidFill>
                <a:srgbClr val="808285"/>
              </a:solidFill>
            </a:endParaRPr>
          </a:p>
        </p:txBody>
      </p:sp>
      <p:sp>
        <p:nvSpPr>
          <p:cNvPr id="21509" name="Textfeld 1"/>
          <p:cNvSpPr txBox="1">
            <a:spLocks noChangeArrowheads="1"/>
          </p:cNvSpPr>
          <p:nvPr/>
        </p:nvSpPr>
        <p:spPr bwMode="auto">
          <a:xfrm>
            <a:off x="1447800" y="12700"/>
            <a:ext cx="1841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rebuchet MS" pitchFamily="34" charset="0"/>
                <a:ea typeface="MS PGothic" pitchFamily="34" charset="-128"/>
              </a:defRPr>
            </a:lvl1pPr>
            <a:lvl2pPr marL="742950" indent="-285750" eaLnBrk="0" hangingPunct="0">
              <a:defRPr sz="2400">
                <a:solidFill>
                  <a:schemeClr val="tx1"/>
                </a:solidFill>
                <a:latin typeface="Trebuchet MS" pitchFamily="34" charset="0"/>
                <a:ea typeface="MS PGothic" pitchFamily="34" charset="-128"/>
              </a:defRPr>
            </a:lvl2pPr>
            <a:lvl3pPr marL="1143000" indent="-228600" eaLnBrk="0" hangingPunct="0">
              <a:defRPr sz="2400">
                <a:solidFill>
                  <a:schemeClr val="tx1"/>
                </a:solidFill>
                <a:latin typeface="Trebuchet MS" pitchFamily="34" charset="0"/>
                <a:ea typeface="MS PGothic" pitchFamily="34" charset="-128"/>
              </a:defRPr>
            </a:lvl3pPr>
            <a:lvl4pPr marL="1600200" indent="-228600" eaLnBrk="0" hangingPunct="0">
              <a:defRPr sz="2400">
                <a:solidFill>
                  <a:schemeClr val="tx1"/>
                </a:solidFill>
                <a:latin typeface="Trebuchet MS" pitchFamily="34" charset="0"/>
                <a:ea typeface="MS PGothic" pitchFamily="34" charset="-128"/>
              </a:defRPr>
            </a:lvl4pPr>
            <a:lvl5pPr marL="2057400" indent="-228600" eaLnBrk="0" hangingPunct="0">
              <a:defRPr sz="2400">
                <a:solidFill>
                  <a:schemeClr val="tx1"/>
                </a:solidFill>
                <a:latin typeface="Trebuchet MS" pitchFamily="34" charset="0"/>
                <a:ea typeface="MS PGothic" pitchFamily="34" charset="-128"/>
              </a:defRPr>
            </a:lvl5pPr>
            <a:lvl6pPr marL="2514600" indent="-228600" defTabSz="457200" eaLnBrk="0" fontAlgn="base" hangingPunct="0">
              <a:spcBef>
                <a:spcPct val="0"/>
              </a:spcBef>
              <a:spcAft>
                <a:spcPct val="0"/>
              </a:spcAft>
              <a:defRPr sz="2400">
                <a:solidFill>
                  <a:schemeClr val="tx1"/>
                </a:solidFill>
                <a:latin typeface="Trebuchet MS" pitchFamily="34" charset="0"/>
                <a:ea typeface="MS PGothic" pitchFamily="34" charset="-128"/>
              </a:defRPr>
            </a:lvl6pPr>
            <a:lvl7pPr marL="2971800" indent="-228600" defTabSz="457200" eaLnBrk="0" fontAlgn="base" hangingPunct="0">
              <a:spcBef>
                <a:spcPct val="0"/>
              </a:spcBef>
              <a:spcAft>
                <a:spcPct val="0"/>
              </a:spcAft>
              <a:defRPr sz="2400">
                <a:solidFill>
                  <a:schemeClr val="tx1"/>
                </a:solidFill>
                <a:latin typeface="Trebuchet MS" pitchFamily="34" charset="0"/>
                <a:ea typeface="MS PGothic" pitchFamily="34" charset="-128"/>
              </a:defRPr>
            </a:lvl7pPr>
            <a:lvl8pPr marL="3429000" indent="-228600" defTabSz="457200" eaLnBrk="0" fontAlgn="base" hangingPunct="0">
              <a:spcBef>
                <a:spcPct val="0"/>
              </a:spcBef>
              <a:spcAft>
                <a:spcPct val="0"/>
              </a:spcAft>
              <a:defRPr sz="2400">
                <a:solidFill>
                  <a:schemeClr val="tx1"/>
                </a:solidFill>
                <a:latin typeface="Trebuchet MS" pitchFamily="34" charset="0"/>
                <a:ea typeface="MS PGothic" pitchFamily="34" charset="-128"/>
              </a:defRPr>
            </a:lvl8pPr>
            <a:lvl9pPr marL="3886200" indent="-228600" defTabSz="457200" eaLnBrk="0" fontAlgn="base" hangingPunct="0">
              <a:spcBef>
                <a:spcPct val="0"/>
              </a:spcBef>
              <a:spcAft>
                <a:spcPct val="0"/>
              </a:spcAft>
              <a:defRPr sz="2400">
                <a:solidFill>
                  <a:schemeClr val="tx1"/>
                </a:solidFill>
                <a:latin typeface="Trebuchet MS" pitchFamily="34" charset="0"/>
                <a:ea typeface="MS PGothic" pitchFamily="34" charset="-128"/>
              </a:defRPr>
            </a:lvl9pPr>
          </a:lstStyle>
          <a:p>
            <a:pPr eaLnBrk="1" hangingPunct="1"/>
            <a:endParaRPr lang="de-DE"/>
          </a:p>
        </p:txBody>
      </p:sp>
    </p:spTree>
    <p:extLst>
      <p:ext uri="{BB962C8B-B14F-4D97-AF65-F5344CB8AC3E}">
        <p14:creationId xmlns:p14="http://schemas.microsoft.com/office/powerpoint/2010/main" val="176336418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2"/>
          <p:cNvSpPr>
            <a:spLocks noGrp="1"/>
          </p:cNvSpPr>
          <p:nvPr>
            <p:ph type="title"/>
          </p:nvPr>
        </p:nvSpPr>
        <p:spPr/>
        <p:txBody>
          <a:bodyPr/>
          <a:lstStyle/>
          <a:p>
            <a:r>
              <a:rPr lang="en-GB" smtClean="0">
                <a:latin typeface="Trebuchet MS" pitchFamily="34" charset="0"/>
              </a:rPr>
              <a:t>What is Water Used For?</a:t>
            </a:r>
          </a:p>
        </p:txBody>
      </p:sp>
      <p:sp>
        <p:nvSpPr>
          <p:cNvPr id="15362" name="Rectangle 3"/>
          <p:cNvSpPr>
            <a:spLocks noGrp="1"/>
          </p:cNvSpPr>
          <p:nvPr>
            <p:ph type="body" idx="1"/>
          </p:nvPr>
        </p:nvSpPr>
        <p:spPr/>
        <p:txBody>
          <a:bodyPr/>
          <a:lstStyle/>
          <a:p>
            <a:pPr marL="0" indent="0"/>
            <a:r>
              <a:rPr lang="en-GB" smtClean="0">
                <a:latin typeface="Trebuchet MS" pitchFamily="34" charset="0"/>
              </a:rPr>
              <a:t>	</a:t>
            </a:r>
          </a:p>
          <a:p>
            <a:pPr marL="0" indent="0"/>
            <a:endParaRPr lang="en-GB" smtClean="0">
              <a:latin typeface="Trebuchet MS" pitchFamily="34" charset="0"/>
            </a:endParaRPr>
          </a:p>
          <a:p>
            <a:pPr marL="0" indent="0"/>
            <a:endParaRPr lang="en-GB" smtClean="0">
              <a:latin typeface="Trebuchet MS" pitchFamily="34" charset="0"/>
            </a:endParaRPr>
          </a:p>
          <a:p>
            <a:pPr marL="0" indent="0"/>
            <a:endParaRPr lang="en-GB" smtClean="0">
              <a:latin typeface="Trebuchet MS" pitchFamily="34" charset="0"/>
            </a:endParaRPr>
          </a:p>
          <a:p>
            <a:pPr marL="0" indent="0"/>
            <a:endParaRPr lang="en-GB" smtClean="0">
              <a:latin typeface="Trebuchet MS" pitchFamily="34" charset="0"/>
            </a:endParaRPr>
          </a:p>
          <a:p>
            <a:pPr marL="0" indent="0"/>
            <a:endParaRPr lang="en-GB" smtClean="0">
              <a:latin typeface="Trebuchet MS" pitchFamily="34" charset="0"/>
            </a:endParaRPr>
          </a:p>
          <a:p>
            <a:pPr marL="0" indent="0"/>
            <a:endParaRPr lang="en-GB" smtClean="0">
              <a:latin typeface="Trebuchet MS" pitchFamily="34" charset="0"/>
            </a:endParaRPr>
          </a:p>
          <a:p>
            <a:pPr marL="0" indent="0"/>
            <a:endParaRPr lang="en-GB" smtClean="0">
              <a:latin typeface="Trebuchet MS" pitchFamily="34" charset="0"/>
            </a:endParaRPr>
          </a:p>
          <a:p>
            <a:pPr marL="0" indent="0"/>
            <a:endParaRPr lang="en-GB" smtClean="0">
              <a:latin typeface="Trebuchet MS" pitchFamily="34" charset="0"/>
            </a:endParaRPr>
          </a:p>
          <a:p>
            <a:pPr marL="0" indent="0"/>
            <a:endParaRPr lang="en-GB" smtClean="0">
              <a:latin typeface="Trebuchet MS" pitchFamily="34" charset="0"/>
            </a:endParaRPr>
          </a:p>
          <a:p>
            <a:pPr marL="0" indent="0"/>
            <a:endParaRPr lang="en-GB" smtClean="0">
              <a:latin typeface="Trebuchet MS" pitchFamily="34" charset="0"/>
            </a:endParaRPr>
          </a:p>
          <a:p>
            <a:pPr marL="0" indent="0"/>
            <a:endParaRPr lang="en-GB" smtClean="0">
              <a:latin typeface="Trebuchet MS" pitchFamily="34" charset="0"/>
            </a:endParaRPr>
          </a:p>
        </p:txBody>
      </p:sp>
      <p:sp>
        <p:nvSpPr>
          <p:cNvPr id="15363" name="Slide Number Placeholder 4"/>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rebuchet MS" pitchFamily="34" charset="0"/>
                <a:ea typeface="MS PGothic" pitchFamily="34" charset="-128"/>
              </a:defRPr>
            </a:lvl1pPr>
            <a:lvl2pPr marL="742950" indent="-285750" eaLnBrk="0" hangingPunct="0">
              <a:defRPr sz="2400">
                <a:solidFill>
                  <a:schemeClr val="tx1"/>
                </a:solidFill>
                <a:latin typeface="Trebuchet MS" pitchFamily="34" charset="0"/>
                <a:ea typeface="MS PGothic" pitchFamily="34" charset="-128"/>
              </a:defRPr>
            </a:lvl2pPr>
            <a:lvl3pPr marL="1143000" indent="-228600" eaLnBrk="0" hangingPunct="0">
              <a:defRPr sz="2400">
                <a:solidFill>
                  <a:schemeClr val="tx1"/>
                </a:solidFill>
                <a:latin typeface="Trebuchet MS" pitchFamily="34" charset="0"/>
                <a:ea typeface="MS PGothic" pitchFamily="34" charset="-128"/>
              </a:defRPr>
            </a:lvl3pPr>
            <a:lvl4pPr marL="1600200" indent="-228600" eaLnBrk="0" hangingPunct="0">
              <a:defRPr sz="2400">
                <a:solidFill>
                  <a:schemeClr val="tx1"/>
                </a:solidFill>
                <a:latin typeface="Trebuchet MS" pitchFamily="34" charset="0"/>
                <a:ea typeface="MS PGothic" pitchFamily="34" charset="-128"/>
              </a:defRPr>
            </a:lvl4pPr>
            <a:lvl5pPr marL="2057400" indent="-228600" eaLnBrk="0" hangingPunct="0">
              <a:defRPr sz="2400">
                <a:solidFill>
                  <a:schemeClr val="tx1"/>
                </a:solidFill>
                <a:latin typeface="Trebuchet MS" pitchFamily="34" charset="0"/>
                <a:ea typeface="MS PGothic" pitchFamily="34" charset="-128"/>
              </a:defRPr>
            </a:lvl5pPr>
            <a:lvl6pPr marL="2514600" indent="-228600" defTabSz="457200" eaLnBrk="0" fontAlgn="base" hangingPunct="0">
              <a:spcBef>
                <a:spcPct val="0"/>
              </a:spcBef>
              <a:spcAft>
                <a:spcPct val="0"/>
              </a:spcAft>
              <a:defRPr sz="2400">
                <a:solidFill>
                  <a:schemeClr val="tx1"/>
                </a:solidFill>
                <a:latin typeface="Trebuchet MS" pitchFamily="34" charset="0"/>
                <a:ea typeface="MS PGothic" pitchFamily="34" charset="-128"/>
              </a:defRPr>
            </a:lvl6pPr>
            <a:lvl7pPr marL="2971800" indent="-228600" defTabSz="457200" eaLnBrk="0" fontAlgn="base" hangingPunct="0">
              <a:spcBef>
                <a:spcPct val="0"/>
              </a:spcBef>
              <a:spcAft>
                <a:spcPct val="0"/>
              </a:spcAft>
              <a:defRPr sz="2400">
                <a:solidFill>
                  <a:schemeClr val="tx1"/>
                </a:solidFill>
                <a:latin typeface="Trebuchet MS" pitchFamily="34" charset="0"/>
                <a:ea typeface="MS PGothic" pitchFamily="34" charset="-128"/>
              </a:defRPr>
            </a:lvl7pPr>
            <a:lvl8pPr marL="3429000" indent="-228600" defTabSz="457200" eaLnBrk="0" fontAlgn="base" hangingPunct="0">
              <a:spcBef>
                <a:spcPct val="0"/>
              </a:spcBef>
              <a:spcAft>
                <a:spcPct val="0"/>
              </a:spcAft>
              <a:defRPr sz="2400">
                <a:solidFill>
                  <a:schemeClr val="tx1"/>
                </a:solidFill>
                <a:latin typeface="Trebuchet MS" pitchFamily="34" charset="0"/>
                <a:ea typeface="MS PGothic" pitchFamily="34" charset="-128"/>
              </a:defRPr>
            </a:lvl8pPr>
            <a:lvl9pPr marL="3886200" indent="-228600" defTabSz="457200" eaLnBrk="0" fontAlgn="base" hangingPunct="0">
              <a:spcBef>
                <a:spcPct val="0"/>
              </a:spcBef>
              <a:spcAft>
                <a:spcPct val="0"/>
              </a:spcAft>
              <a:defRPr sz="2400">
                <a:solidFill>
                  <a:schemeClr val="tx1"/>
                </a:solidFill>
                <a:latin typeface="Trebuchet MS" pitchFamily="34" charset="0"/>
                <a:ea typeface="MS PGothic" pitchFamily="34" charset="-128"/>
              </a:defRPr>
            </a:lvl9pPr>
          </a:lstStyle>
          <a:p>
            <a:pPr eaLnBrk="1" hangingPunct="1"/>
            <a:fld id="{3607275C-A5B1-4800-AB81-D4E40BD981E7}" type="slidenum">
              <a:rPr lang="en-GB" sz="1200">
                <a:solidFill>
                  <a:srgbClr val="808285"/>
                </a:solidFill>
              </a:rPr>
              <a:pPr eaLnBrk="1" hangingPunct="1"/>
              <a:t>6</a:t>
            </a:fld>
            <a:endParaRPr lang="en-GB" sz="1200">
              <a:solidFill>
                <a:srgbClr val="808285"/>
              </a:solidFill>
            </a:endParaRPr>
          </a:p>
        </p:txBody>
      </p:sp>
      <p:sp>
        <p:nvSpPr>
          <p:cNvPr id="15365" name="Textfeld 1"/>
          <p:cNvSpPr txBox="1">
            <a:spLocks noChangeArrowheads="1"/>
          </p:cNvSpPr>
          <p:nvPr/>
        </p:nvSpPr>
        <p:spPr bwMode="auto">
          <a:xfrm>
            <a:off x="1447800" y="12700"/>
            <a:ext cx="1841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rebuchet MS" pitchFamily="34" charset="0"/>
                <a:ea typeface="MS PGothic" pitchFamily="34" charset="-128"/>
              </a:defRPr>
            </a:lvl1pPr>
            <a:lvl2pPr marL="742950" indent="-285750" eaLnBrk="0" hangingPunct="0">
              <a:defRPr sz="2400">
                <a:solidFill>
                  <a:schemeClr val="tx1"/>
                </a:solidFill>
                <a:latin typeface="Trebuchet MS" pitchFamily="34" charset="0"/>
                <a:ea typeface="MS PGothic" pitchFamily="34" charset="-128"/>
              </a:defRPr>
            </a:lvl2pPr>
            <a:lvl3pPr marL="1143000" indent="-228600" eaLnBrk="0" hangingPunct="0">
              <a:defRPr sz="2400">
                <a:solidFill>
                  <a:schemeClr val="tx1"/>
                </a:solidFill>
                <a:latin typeface="Trebuchet MS" pitchFamily="34" charset="0"/>
                <a:ea typeface="MS PGothic" pitchFamily="34" charset="-128"/>
              </a:defRPr>
            </a:lvl3pPr>
            <a:lvl4pPr marL="1600200" indent="-228600" eaLnBrk="0" hangingPunct="0">
              <a:defRPr sz="2400">
                <a:solidFill>
                  <a:schemeClr val="tx1"/>
                </a:solidFill>
                <a:latin typeface="Trebuchet MS" pitchFamily="34" charset="0"/>
                <a:ea typeface="MS PGothic" pitchFamily="34" charset="-128"/>
              </a:defRPr>
            </a:lvl4pPr>
            <a:lvl5pPr marL="2057400" indent="-228600" eaLnBrk="0" hangingPunct="0">
              <a:defRPr sz="2400">
                <a:solidFill>
                  <a:schemeClr val="tx1"/>
                </a:solidFill>
                <a:latin typeface="Trebuchet MS" pitchFamily="34" charset="0"/>
                <a:ea typeface="MS PGothic" pitchFamily="34" charset="-128"/>
              </a:defRPr>
            </a:lvl5pPr>
            <a:lvl6pPr marL="2514600" indent="-228600" defTabSz="457200" eaLnBrk="0" fontAlgn="base" hangingPunct="0">
              <a:spcBef>
                <a:spcPct val="0"/>
              </a:spcBef>
              <a:spcAft>
                <a:spcPct val="0"/>
              </a:spcAft>
              <a:defRPr sz="2400">
                <a:solidFill>
                  <a:schemeClr val="tx1"/>
                </a:solidFill>
                <a:latin typeface="Trebuchet MS" pitchFamily="34" charset="0"/>
                <a:ea typeface="MS PGothic" pitchFamily="34" charset="-128"/>
              </a:defRPr>
            </a:lvl6pPr>
            <a:lvl7pPr marL="2971800" indent="-228600" defTabSz="457200" eaLnBrk="0" fontAlgn="base" hangingPunct="0">
              <a:spcBef>
                <a:spcPct val="0"/>
              </a:spcBef>
              <a:spcAft>
                <a:spcPct val="0"/>
              </a:spcAft>
              <a:defRPr sz="2400">
                <a:solidFill>
                  <a:schemeClr val="tx1"/>
                </a:solidFill>
                <a:latin typeface="Trebuchet MS" pitchFamily="34" charset="0"/>
                <a:ea typeface="MS PGothic" pitchFamily="34" charset="-128"/>
              </a:defRPr>
            </a:lvl7pPr>
            <a:lvl8pPr marL="3429000" indent="-228600" defTabSz="457200" eaLnBrk="0" fontAlgn="base" hangingPunct="0">
              <a:spcBef>
                <a:spcPct val="0"/>
              </a:spcBef>
              <a:spcAft>
                <a:spcPct val="0"/>
              </a:spcAft>
              <a:defRPr sz="2400">
                <a:solidFill>
                  <a:schemeClr val="tx1"/>
                </a:solidFill>
                <a:latin typeface="Trebuchet MS" pitchFamily="34" charset="0"/>
                <a:ea typeface="MS PGothic" pitchFamily="34" charset="-128"/>
              </a:defRPr>
            </a:lvl8pPr>
            <a:lvl9pPr marL="3886200" indent="-228600" defTabSz="457200" eaLnBrk="0" fontAlgn="base" hangingPunct="0">
              <a:spcBef>
                <a:spcPct val="0"/>
              </a:spcBef>
              <a:spcAft>
                <a:spcPct val="0"/>
              </a:spcAft>
              <a:defRPr sz="2400">
                <a:solidFill>
                  <a:schemeClr val="tx1"/>
                </a:solidFill>
                <a:latin typeface="Trebuchet MS" pitchFamily="34" charset="0"/>
                <a:ea typeface="MS PGothic" pitchFamily="34" charset="-128"/>
              </a:defRPr>
            </a:lvl9pPr>
          </a:lstStyle>
          <a:p>
            <a:pPr eaLnBrk="1" hangingPunct="1"/>
            <a:endParaRPr lang="de-DE"/>
          </a:p>
        </p:txBody>
      </p:sp>
      <p:sp>
        <p:nvSpPr>
          <p:cNvPr id="15366" name="Textfeld 4"/>
          <p:cNvSpPr txBox="1">
            <a:spLocks noChangeArrowheads="1"/>
          </p:cNvSpPr>
          <p:nvPr/>
        </p:nvSpPr>
        <p:spPr bwMode="auto">
          <a:xfrm>
            <a:off x="5795963" y="1557338"/>
            <a:ext cx="2592387" cy="2400300"/>
          </a:xfrm>
          <a:prstGeom prst="rect">
            <a:avLst/>
          </a:prstGeom>
          <a:solidFill>
            <a:srgbClr val="FFF4A8"/>
          </a:solidFill>
          <a:ln w="9525">
            <a:solidFill>
              <a:schemeClr val="tx1"/>
            </a:solidFill>
            <a:miter lim="800000"/>
            <a:headEnd/>
            <a:tailEnd/>
          </a:ln>
        </p:spPr>
        <p:txBody>
          <a:bodyPr>
            <a:spAutoFit/>
          </a:bodyPr>
          <a:lstStyle>
            <a:lvl1pPr eaLnBrk="0" hangingPunct="0">
              <a:defRPr sz="2400">
                <a:solidFill>
                  <a:schemeClr val="tx1"/>
                </a:solidFill>
                <a:latin typeface="Trebuchet MS" pitchFamily="34" charset="0"/>
                <a:ea typeface="MS PGothic" pitchFamily="34" charset="-128"/>
              </a:defRPr>
            </a:lvl1pPr>
            <a:lvl2pPr marL="742950" indent="-285750" eaLnBrk="0" hangingPunct="0">
              <a:defRPr sz="2400">
                <a:solidFill>
                  <a:schemeClr val="tx1"/>
                </a:solidFill>
                <a:latin typeface="Trebuchet MS" pitchFamily="34" charset="0"/>
                <a:ea typeface="MS PGothic" pitchFamily="34" charset="-128"/>
              </a:defRPr>
            </a:lvl2pPr>
            <a:lvl3pPr marL="1143000" indent="-228600" eaLnBrk="0" hangingPunct="0">
              <a:defRPr sz="2400">
                <a:solidFill>
                  <a:schemeClr val="tx1"/>
                </a:solidFill>
                <a:latin typeface="Trebuchet MS" pitchFamily="34" charset="0"/>
                <a:ea typeface="MS PGothic" pitchFamily="34" charset="-128"/>
              </a:defRPr>
            </a:lvl3pPr>
            <a:lvl4pPr marL="1600200" indent="-228600" eaLnBrk="0" hangingPunct="0">
              <a:defRPr sz="2400">
                <a:solidFill>
                  <a:schemeClr val="tx1"/>
                </a:solidFill>
                <a:latin typeface="Trebuchet MS" pitchFamily="34" charset="0"/>
                <a:ea typeface="MS PGothic" pitchFamily="34" charset="-128"/>
              </a:defRPr>
            </a:lvl4pPr>
            <a:lvl5pPr marL="2057400" indent="-228600" eaLnBrk="0" hangingPunct="0">
              <a:defRPr sz="2400">
                <a:solidFill>
                  <a:schemeClr val="tx1"/>
                </a:solidFill>
                <a:latin typeface="Trebuchet MS" pitchFamily="34" charset="0"/>
                <a:ea typeface="MS PGothic" pitchFamily="34" charset="-128"/>
              </a:defRPr>
            </a:lvl5pPr>
            <a:lvl6pPr marL="2514600" indent="-228600" defTabSz="457200" eaLnBrk="0" fontAlgn="base" hangingPunct="0">
              <a:spcBef>
                <a:spcPct val="0"/>
              </a:spcBef>
              <a:spcAft>
                <a:spcPct val="0"/>
              </a:spcAft>
              <a:defRPr sz="2400">
                <a:solidFill>
                  <a:schemeClr val="tx1"/>
                </a:solidFill>
                <a:latin typeface="Trebuchet MS" pitchFamily="34" charset="0"/>
                <a:ea typeface="MS PGothic" pitchFamily="34" charset="-128"/>
              </a:defRPr>
            </a:lvl6pPr>
            <a:lvl7pPr marL="2971800" indent="-228600" defTabSz="457200" eaLnBrk="0" fontAlgn="base" hangingPunct="0">
              <a:spcBef>
                <a:spcPct val="0"/>
              </a:spcBef>
              <a:spcAft>
                <a:spcPct val="0"/>
              </a:spcAft>
              <a:defRPr sz="2400">
                <a:solidFill>
                  <a:schemeClr val="tx1"/>
                </a:solidFill>
                <a:latin typeface="Trebuchet MS" pitchFamily="34" charset="0"/>
                <a:ea typeface="MS PGothic" pitchFamily="34" charset="-128"/>
              </a:defRPr>
            </a:lvl7pPr>
            <a:lvl8pPr marL="3429000" indent="-228600" defTabSz="457200" eaLnBrk="0" fontAlgn="base" hangingPunct="0">
              <a:spcBef>
                <a:spcPct val="0"/>
              </a:spcBef>
              <a:spcAft>
                <a:spcPct val="0"/>
              </a:spcAft>
              <a:defRPr sz="2400">
                <a:solidFill>
                  <a:schemeClr val="tx1"/>
                </a:solidFill>
                <a:latin typeface="Trebuchet MS" pitchFamily="34" charset="0"/>
                <a:ea typeface="MS PGothic" pitchFamily="34" charset="-128"/>
              </a:defRPr>
            </a:lvl8pPr>
            <a:lvl9pPr marL="3886200" indent="-228600" defTabSz="457200" eaLnBrk="0" fontAlgn="base" hangingPunct="0">
              <a:spcBef>
                <a:spcPct val="0"/>
              </a:spcBef>
              <a:spcAft>
                <a:spcPct val="0"/>
              </a:spcAft>
              <a:defRPr sz="2400">
                <a:solidFill>
                  <a:schemeClr val="tx1"/>
                </a:solidFill>
                <a:latin typeface="Trebuchet MS" pitchFamily="34" charset="0"/>
                <a:ea typeface="MS PGothic" pitchFamily="34" charset="-128"/>
              </a:defRPr>
            </a:lvl9pPr>
          </a:lstStyle>
          <a:p>
            <a:pPr algn="ctr" eaLnBrk="1" hangingPunct="1"/>
            <a:r>
              <a:rPr lang="de-DE" b="1"/>
              <a:t>Agricultural</a:t>
            </a:r>
          </a:p>
          <a:p>
            <a:pPr eaLnBrk="1" hangingPunct="1"/>
            <a:endParaRPr lang="de-DE" sz="1800"/>
          </a:p>
          <a:p>
            <a:pPr eaLnBrk="1" hangingPunct="1">
              <a:buFont typeface="Arial" pitchFamily="34" charset="0"/>
              <a:buChar char="•"/>
            </a:pPr>
            <a:r>
              <a:rPr lang="de-DE" sz="1800"/>
              <a:t>Irrigation</a:t>
            </a:r>
          </a:p>
          <a:p>
            <a:pPr eaLnBrk="1" hangingPunct="1">
              <a:buFont typeface="Arial" pitchFamily="34" charset="0"/>
              <a:buChar char="•"/>
            </a:pPr>
            <a:r>
              <a:rPr lang="de-DE" sz="1800"/>
              <a:t>Livestock farming</a:t>
            </a:r>
          </a:p>
          <a:p>
            <a:pPr eaLnBrk="1" hangingPunct="1">
              <a:buFont typeface="Arial" pitchFamily="34" charset="0"/>
              <a:buChar char="•"/>
            </a:pPr>
            <a:endParaRPr lang="de-DE" sz="1800"/>
          </a:p>
          <a:p>
            <a:pPr eaLnBrk="1" hangingPunct="1">
              <a:buFont typeface="Arial" pitchFamily="34" charset="0"/>
              <a:buChar char="•"/>
            </a:pPr>
            <a:endParaRPr lang="de-DE" sz="1800"/>
          </a:p>
          <a:p>
            <a:pPr eaLnBrk="1" hangingPunct="1">
              <a:buFont typeface="Arial" pitchFamily="34" charset="0"/>
              <a:buChar char="•"/>
            </a:pPr>
            <a:endParaRPr lang="de-DE" sz="1800"/>
          </a:p>
          <a:p>
            <a:pPr eaLnBrk="1" hangingPunct="1">
              <a:buFont typeface="Arial" pitchFamily="34" charset="0"/>
              <a:buChar char="•"/>
            </a:pPr>
            <a:endParaRPr lang="de-DE" sz="1800"/>
          </a:p>
        </p:txBody>
      </p:sp>
      <p:sp>
        <p:nvSpPr>
          <p:cNvPr id="15367" name="Textfeld 10"/>
          <p:cNvSpPr txBox="1">
            <a:spLocks noChangeArrowheads="1"/>
          </p:cNvSpPr>
          <p:nvPr/>
        </p:nvSpPr>
        <p:spPr bwMode="auto">
          <a:xfrm>
            <a:off x="3132138" y="1557338"/>
            <a:ext cx="2592387" cy="2430462"/>
          </a:xfrm>
          <a:prstGeom prst="rect">
            <a:avLst/>
          </a:prstGeom>
          <a:solidFill>
            <a:srgbClr val="DFA26B"/>
          </a:solidFill>
          <a:ln w="9525">
            <a:solidFill>
              <a:schemeClr val="tx1"/>
            </a:solidFill>
            <a:miter lim="800000"/>
            <a:headEnd/>
            <a:tailEnd/>
          </a:ln>
        </p:spPr>
        <p:txBody>
          <a:bodyPr>
            <a:spAutoFit/>
          </a:bodyPr>
          <a:lstStyle>
            <a:lvl1pPr eaLnBrk="0" hangingPunct="0">
              <a:defRPr sz="2400">
                <a:solidFill>
                  <a:schemeClr val="tx1"/>
                </a:solidFill>
                <a:latin typeface="Trebuchet MS" pitchFamily="34" charset="0"/>
                <a:ea typeface="MS PGothic" pitchFamily="34" charset="-128"/>
              </a:defRPr>
            </a:lvl1pPr>
            <a:lvl2pPr marL="742950" indent="-285750" eaLnBrk="0" hangingPunct="0">
              <a:defRPr sz="2400">
                <a:solidFill>
                  <a:schemeClr val="tx1"/>
                </a:solidFill>
                <a:latin typeface="Trebuchet MS" pitchFamily="34" charset="0"/>
                <a:ea typeface="MS PGothic" pitchFamily="34" charset="-128"/>
              </a:defRPr>
            </a:lvl2pPr>
            <a:lvl3pPr marL="1143000" indent="-228600" eaLnBrk="0" hangingPunct="0">
              <a:defRPr sz="2400">
                <a:solidFill>
                  <a:schemeClr val="tx1"/>
                </a:solidFill>
                <a:latin typeface="Trebuchet MS" pitchFamily="34" charset="0"/>
                <a:ea typeface="MS PGothic" pitchFamily="34" charset="-128"/>
              </a:defRPr>
            </a:lvl3pPr>
            <a:lvl4pPr marL="1600200" indent="-228600" eaLnBrk="0" hangingPunct="0">
              <a:defRPr sz="2400">
                <a:solidFill>
                  <a:schemeClr val="tx1"/>
                </a:solidFill>
                <a:latin typeface="Trebuchet MS" pitchFamily="34" charset="0"/>
                <a:ea typeface="MS PGothic" pitchFamily="34" charset="-128"/>
              </a:defRPr>
            </a:lvl4pPr>
            <a:lvl5pPr marL="2057400" indent="-228600" eaLnBrk="0" hangingPunct="0">
              <a:defRPr sz="2400">
                <a:solidFill>
                  <a:schemeClr val="tx1"/>
                </a:solidFill>
                <a:latin typeface="Trebuchet MS" pitchFamily="34" charset="0"/>
                <a:ea typeface="MS PGothic" pitchFamily="34" charset="-128"/>
              </a:defRPr>
            </a:lvl5pPr>
            <a:lvl6pPr marL="2514600" indent="-228600" defTabSz="457200" eaLnBrk="0" fontAlgn="base" hangingPunct="0">
              <a:spcBef>
                <a:spcPct val="0"/>
              </a:spcBef>
              <a:spcAft>
                <a:spcPct val="0"/>
              </a:spcAft>
              <a:defRPr sz="2400">
                <a:solidFill>
                  <a:schemeClr val="tx1"/>
                </a:solidFill>
                <a:latin typeface="Trebuchet MS" pitchFamily="34" charset="0"/>
                <a:ea typeface="MS PGothic" pitchFamily="34" charset="-128"/>
              </a:defRPr>
            </a:lvl6pPr>
            <a:lvl7pPr marL="2971800" indent="-228600" defTabSz="457200" eaLnBrk="0" fontAlgn="base" hangingPunct="0">
              <a:spcBef>
                <a:spcPct val="0"/>
              </a:spcBef>
              <a:spcAft>
                <a:spcPct val="0"/>
              </a:spcAft>
              <a:defRPr sz="2400">
                <a:solidFill>
                  <a:schemeClr val="tx1"/>
                </a:solidFill>
                <a:latin typeface="Trebuchet MS" pitchFamily="34" charset="0"/>
                <a:ea typeface="MS PGothic" pitchFamily="34" charset="-128"/>
              </a:defRPr>
            </a:lvl7pPr>
            <a:lvl8pPr marL="3429000" indent="-228600" defTabSz="457200" eaLnBrk="0" fontAlgn="base" hangingPunct="0">
              <a:spcBef>
                <a:spcPct val="0"/>
              </a:spcBef>
              <a:spcAft>
                <a:spcPct val="0"/>
              </a:spcAft>
              <a:defRPr sz="2400">
                <a:solidFill>
                  <a:schemeClr val="tx1"/>
                </a:solidFill>
                <a:latin typeface="Trebuchet MS" pitchFamily="34" charset="0"/>
                <a:ea typeface="MS PGothic" pitchFamily="34" charset="-128"/>
              </a:defRPr>
            </a:lvl8pPr>
            <a:lvl9pPr marL="3886200" indent="-228600" defTabSz="457200" eaLnBrk="0" fontAlgn="base" hangingPunct="0">
              <a:spcBef>
                <a:spcPct val="0"/>
              </a:spcBef>
              <a:spcAft>
                <a:spcPct val="0"/>
              </a:spcAft>
              <a:defRPr sz="2400">
                <a:solidFill>
                  <a:schemeClr val="tx1"/>
                </a:solidFill>
                <a:latin typeface="Trebuchet MS" pitchFamily="34" charset="0"/>
                <a:ea typeface="MS PGothic" pitchFamily="34" charset="-128"/>
              </a:defRPr>
            </a:lvl9pPr>
          </a:lstStyle>
          <a:p>
            <a:pPr algn="ctr" eaLnBrk="1" hangingPunct="1"/>
            <a:r>
              <a:rPr lang="de-DE" b="1"/>
              <a:t>Industrial</a:t>
            </a:r>
          </a:p>
          <a:p>
            <a:pPr eaLnBrk="1" hangingPunct="1"/>
            <a:endParaRPr lang="de-DE"/>
          </a:p>
          <a:p>
            <a:pPr eaLnBrk="1" hangingPunct="1">
              <a:buFont typeface="Arial" pitchFamily="34" charset="0"/>
              <a:buChar char="•"/>
            </a:pPr>
            <a:r>
              <a:rPr lang="de-DE" sz="1800"/>
              <a:t>Production of goods and energy</a:t>
            </a:r>
          </a:p>
          <a:p>
            <a:pPr eaLnBrk="1" hangingPunct="1">
              <a:buFont typeface="Arial" pitchFamily="34" charset="0"/>
              <a:buChar char="•"/>
            </a:pPr>
            <a:r>
              <a:rPr lang="de-DE" sz="1800"/>
              <a:t>Transportation of goods</a:t>
            </a:r>
          </a:p>
          <a:p>
            <a:pPr eaLnBrk="1" hangingPunct="1">
              <a:buFont typeface="Arial" pitchFamily="34" charset="0"/>
              <a:buChar char="•"/>
            </a:pPr>
            <a:r>
              <a:rPr lang="de-DE" sz="1800"/>
              <a:t>Process water</a:t>
            </a:r>
          </a:p>
          <a:p>
            <a:pPr eaLnBrk="1" hangingPunct="1">
              <a:buFont typeface="Arial" pitchFamily="34" charset="0"/>
              <a:buChar char="•"/>
            </a:pPr>
            <a:endParaRPr lang="de-DE" sz="1300"/>
          </a:p>
        </p:txBody>
      </p:sp>
      <p:sp>
        <p:nvSpPr>
          <p:cNvPr id="12" name="Textfeld 11"/>
          <p:cNvSpPr txBox="1"/>
          <p:nvPr/>
        </p:nvSpPr>
        <p:spPr>
          <a:xfrm>
            <a:off x="466725" y="1557338"/>
            <a:ext cx="2592388" cy="2400300"/>
          </a:xfrm>
          <a:prstGeom prst="rect">
            <a:avLst/>
          </a:prstGeom>
          <a:solidFill>
            <a:srgbClr val="FFC59A"/>
          </a:solidFill>
          <a:ln>
            <a:solidFill>
              <a:schemeClr val="tx1"/>
            </a:solidFill>
          </a:ln>
        </p:spPr>
        <p:txBody>
          <a:bodyPr>
            <a:spAutoFit/>
          </a:bodyPr>
          <a:lstStyle/>
          <a:p>
            <a:pPr algn="ctr">
              <a:defRPr/>
            </a:pPr>
            <a:r>
              <a:rPr lang="de-DE" b="1" dirty="0" err="1">
                <a:latin typeface="Trebuchet MS" charset="0"/>
                <a:ea typeface="ＭＳ Ｐゴシック" charset="0"/>
                <a:cs typeface="ＭＳ Ｐゴシック" charset="0"/>
              </a:rPr>
              <a:t>Domestic</a:t>
            </a:r>
            <a:endParaRPr lang="de-DE" sz="1800" dirty="0">
              <a:latin typeface="Trebuchet MS" charset="0"/>
              <a:ea typeface="ＭＳ Ｐゴシック" charset="0"/>
              <a:cs typeface="ＭＳ Ｐゴシック" charset="0"/>
            </a:endParaRPr>
          </a:p>
          <a:p>
            <a:pPr marL="342900" indent="-342900">
              <a:buFont typeface="Arial"/>
              <a:buChar char="•"/>
              <a:defRPr/>
            </a:pPr>
            <a:r>
              <a:rPr lang="de-DE" sz="1800" dirty="0" err="1">
                <a:latin typeface="Trebuchet MS" charset="0"/>
                <a:ea typeface="ＭＳ Ｐゴシック" charset="0"/>
                <a:cs typeface="ＭＳ Ｐゴシック" charset="0"/>
              </a:rPr>
              <a:t>Drinking</a:t>
            </a:r>
            <a:r>
              <a:rPr lang="de-DE" sz="1800" dirty="0">
                <a:latin typeface="Trebuchet MS" charset="0"/>
                <a:ea typeface="ＭＳ Ｐゴシック" charset="0"/>
                <a:cs typeface="ＭＳ Ｐゴシック" charset="0"/>
              </a:rPr>
              <a:t> </a:t>
            </a:r>
            <a:r>
              <a:rPr lang="de-DE" sz="1800" dirty="0" err="1">
                <a:latin typeface="Trebuchet MS" charset="0"/>
                <a:ea typeface="ＭＳ Ｐゴシック" charset="0"/>
                <a:cs typeface="ＭＳ Ｐゴシック" charset="0"/>
              </a:rPr>
              <a:t>water</a:t>
            </a:r>
            <a:endParaRPr lang="de-DE" sz="1800" dirty="0">
              <a:latin typeface="Trebuchet MS" charset="0"/>
              <a:ea typeface="ＭＳ Ｐゴシック" charset="0"/>
              <a:cs typeface="ＭＳ Ｐゴシック" charset="0"/>
            </a:endParaRPr>
          </a:p>
          <a:p>
            <a:pPr marL="342900" indent="-342900">
              <a:buFont typeface="Arial"/>
              <a:buChar char="•"/>
              <a:defRPr/>
            </a:pPr>
            <a:r>
              <a:rPr lang="de-DE" sz="1800" dirty="0">
                <a:latin typeface="Trebuchet MS" charset="0"/>
                <a:ea typeface="ＭＳ Ｐゴシック" charset="0"/>
                <a:cs typeface="ＭＳ Ｐゴシック" charset="0"/>
              </a:rPr>
              <a:t>Food </a:t>
            </a:r>
            <a:r>
              <a:rPr lang="de-DE" sz="1800" dirty="0" err="1">
                <a:latin typeface="Trebuchet MS" charset="0"/>
                <a:ea typeface="ＭＳ Ｐゴシック" charset="0"/>
                <a:cs typeface="ＭＳ Ｐゴシック" charset="0"/>
              </a:rPr>
              <a:t>preparation</a:t>
            </a:r>
            <a:endParaRPr lang="de-DE" sz="1800" dirty="0">
              <a:latin typeface="Trebuchet MS" charset="0"/>
              <a:ea typeface="ＭＳ Ｐゴシック" charset="0"/>
              <a:cs typeface="ＭＳ Ｐゴシック" charset="0"/>
            </a:endParaRPr>
          </a:p>
          <a:p>
            <a:pPr marL="342900" indent="-342900">
              <a:buFont typeface="Arial"/>
              <a:buChar char="•"/>
              <a:defRPr/>
            </a:pPr>
            <a:r>
              <a:rPr lang="de-DE" sz="1800" dirty="0" err="1">
                <a:latin typeface="Trebuchet MS" charset="0"/>
                <a:ea typeface="ＭＳ Ｐゴシック" charset="0"/>
                <a:cs typeface="ＭＳ Ｐゴシック" charset="0"/>
              </a:rPr>
              <a:t>Sanitation</a:t>
            </a:r>
            <a:endParaRPr lang="de-DE" sz="1800" dirty="0">
              <a:latin typeface="Trebuchet MS" charset="0"/>
              <a:ea typeface="ＭＳ Ｐゴシック" charset="0"/>
              <a:cs typeface="ＭＳ Ｐゴシック" charset="0"/>
            </a:endParaRPr>
          </a:p>
          <a:p>
            <a:pPr marL="342900" indent="-342900">
              <a:buFont typeface="Arial"/>
              <a:buChar char="•"/>
              <a:defRPr/>
            </a:pPr>
            <a:r>
              <a:rPr lang="de-DE" sz="1800" dirty="0">
                <a:latin typeface="Trebuchet MS" charset="0"/>
                <a:ea typeface="ＭＳ Ｐゴシック" charset="0"/>
                <a:cs typeface="ＭＳ Ｐゴシック" charset="0"/>
              </a:rPr>
              <a:t>Personal </a:t>
            </a:r>
            <a:r>
              <a:rPr lang="de-DE" sz="1800" dirty="0" err="1">
                <a:latin typeface="Trebuchet MS" charset="0"/>
                <a:ea typeface="ＭＳ Ｐゴシック" charset="0"/>
                <a:cs typeface="ＭＳ Ｐゴシック" charset="0"/>
              </a:rPr>
              <a:t>hygiene</a:t>
            </a:r>
            <a:endParaRPr lang="de-DE" sz="1800" dirty="0">
              <a:latin typeface="Trebuchet MS" charset="0"/>
              <a:ea typeface="ＭＳ Ｐゴシック" charset="0"/>
              <a:cs typeface="ＭＳ Ｐゴシック" charset="0"/>
            </a:endParaRPr>
          </a:p>
          <a:p>
            <a:pPr marL="342900" indent="-342900">
              <a:buFont typeface="Arial"/>
              <a:buChar char="•"/>
              <a:defRPr/>
            </a:pPr>
            <a:r>
              <a:rPr lang="de-DE" sz="1800" dirty="0">
                <a:latin typeface="Trebuchet MS" charset="0"/>
                <a:ea typeface="ＭＳ Ｐゴシック" charset="0"/>
                <a:cs typeface="ＭＳ Ｐゴシック" charset="0"/>
              </a:rPr>
              <a:t>Cultural </a:t>
            </a:r>
            <a:r>
              <a:rPr lang="de-DE" sz="1800" dirty="0" err="1">
                <a:latin typeface="Trebuchet MS" charset="0"/>
                <a:ea typeface="ＭＳ Ｐゴシック" charset="0"/>
                <a:cs typeface="ＭＳ Ｐゴシック" charset="0"/>
              </a:rPr>
              <a:t>asset</a:t>
            </a:r>
            <a:endParaRPr lang="de-DE" sz="1800" dirty="0">
              <a:latin typeface="Trebuchet MS" charset="0"/>
              <a:ea typeface="ＭＳ Ｐゴシック" charset="0"/>
              <a:cs typeface="ＭＳ Ｐゴシック" charset="0"/>
            </a:endParaRPr>
          </a:p>
          <a:p>
            <a:pPr marL="342900" indent="-342900">
              <a:buFont typeface="Arial"/>
              <a:buChar char="•"/>
              <a:defRPr/>
            </a:pPr>
            <a:r>
              <a:rPr lang="de-DE" sz="1800" dirty="0" err="1">
                <a:latin typeface="Trebuchet MS" charset="0"/>
                <a:ea typeface="ＭＳ Ｐゴシック" charset="0"/>
                <a:cs typeface="ＭＳ Ｐゴシック" charset="0"/>
              </a:rPr>
              <a:t>Gardening</a:t>
            </a:r>
            <a:r>
              <a:rPr lang="de-DE" sz="1800" dirty="0">
                <a:latin typeface="Trebuchet MS" charset="0"/>
                <a:ea typeface="ＭＳ Ｐゴシック" charset="0"/>
                <a:cs typeface="ＭＳ Ｐゴシック" charset="0"/>
              </a:rPr>
              <a:t>, Car </a:t>
            </a:r>
            <a:r>
              <a:rPr lang="de-DE" sz="1800" dirty="0" err="1">
                <a:latin typeface="Trebuchet MS" charset="0"/>
                <a:ea typeface="ＭＳ Ｐゴシック" charset="0"/>
                <a:cs typeface="ＭＳ Ｐゴシック" charset="0"/>
              </a:rPr>
              <a:t>wash</a:t>
            </a:r>
            <a:endParaRPr lang="de-DE" sz="1800" dirty="0">
              <a:latin typeface="Trebuchet MS" charset="0"/>
              <a:ea typeface="ＭＳ Ｐゴシック" charset="0"/>
              <a:cs typeface="ＭＳ Ｐゴシック" charset="0"/>
            </a:endParaRPr>
          </a:p>
        </p:txBody>
      </p:sp>
      <p:sp>
        <p:nvSpPr>
          <p:cNvPr id="24" name="Rechtwinkliges Dreieck 23"/>
          <p:cNvSpPr>
            <a:spLocks noChangeArrowheads="1"/>
          </p:cNvSpPr>
          <p:nvPr/>
        </p:nvSpPr>
        <p:spPr bwMode="auto">
          <a:xfrm flipH="1">
            <a:off x="466725" y="4019550"/>
            <a:ext cx="7885113" cy="2089150"/>
          </a:xfrm>
          <a:prstGeom prst="rtTriangle">
            <a:avLst/>
          </a:prstGeom>
          <a:solidFill>
            <a:srgbClr val="D7E8A9"/>
          </a:solidFill>
          <a:ln w="9525">
            <a:solidFill>
              <a:srgbClr val="4A7EBB"/>
            </a:solidFill>
            <a:miter lim="800000"/>
            <a:headEnd/>
            <a:tailEnd/>
          </a:ln>
          <a:effectLst>
            <a:outerShdw blurRad="40000" dist="23000" dir="5400000" rotWithShape="0">
              <a:srgbClr val="808080">
                <a:alpha val="34999"/>
              </a:srgbClr>
            </a:outerShdw>
          </a:effectLst>
        </p:spPr>
        <p:txBody>
          <a:bodyPr anchor="ctr"/>
          <a:lstStyle/>
          <a:p>
            <a:pPr algn="ctr">
              <a:defRPr/>
            </a:pPr>
            <a:endParaRPr lang="de-DE">
              <a:solidFill>
                <a:schemeClr val="lt1"/>
              </a:solidFill>
              <a:latin typeface="+mn-lt"/>
              <a:ea typeface="+mn-ea"/>
            </a:endParaRPr>
          </a:p>
        </p:txBody>
      </p:sp>
      <p:sp>
        <p:nvSpPr>
          <p:cNvPr id="15370" name="Textfeld 24"/>
          <p:cNvSpPr txBox="1">
            <a:spLocks noChangeArrowheads="1"/>
          </p:cNvSpPr>
          <p:nvPr/>
        </p:nvSpPr>
        <p:spPr bwMode="auto">
          <a:xfrm rot="-5400000">
            <a:off x="7658894" y="4931569"/>
            <a:ext cx="208756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rebuchet MS" pitchFamily="34" charset="0"/>
                <a:ea typeface="MS PGothic" pitchFamily="34" charset="-128"/>
              </a:defRPr>
            </a:lvl1pPr>
            <a:lvl2pPr marL="742950" indent="-285750" eaLnBrk="0" hangingPunct="0">
              <a:defRPr sz="2400">
                <a:solidFill>
                  <a:schemeClr val="tx1"/>
                </a:solidFill>
                <a:latin typeface="Trebuchet MS" pitchFamily="34" charset="0"/>
                <a:ea typeface="MS PGothic" pitchFamily="34" charset="-128"/>
              </a:defRPr>
            </a:lvl2pPr>
            <a:lvl3pPr marL="1143000" indent="-228600" eaLnBrk="0" hangingPunct="0">
              <a:defRPr sz="2400">
                <a:solidFill>
                  <a:schemeClr val="tx1"/>
                </a:solidFill>
                <a:latin typeface="Trebuchet MS" pitchFamily="34" charset="0"/>
                <a:ea typeface="MS PGothic" pitchFamily="34" charset="-128"/>
              </a:defRPr>
            </a:lvl3pPr>
            <a:lvl4pPr marL="1600200" indent="-228600" eaLnBrk="0" hangingPunct="0">
              <a:defRPr sz="2400">
                <a:solidFill>
                  <a:schemeClr val="tx1"/>
                </a:solidFill>
                <a:latin typeface="Trebuchet MS" pitchFamily="34" charset="0"/>
                <a:ea typeface="MS PGothic" pitchFamily="34" charset="-128"/>
              </a:defRPr>
            </a:lvl4pPr>
            <a:lvl5pPr marL="2057400" indent="-228600" eaLnBrk="0" hangingPunct="0">
              <a:defRPr sz="2400">
                <a:solidFill>
                  <a:schemeClr val="tx1"/>
                </a:solidFill>
                <a:latin typeface="Trebuchet MS" pitchFamily="34" charset="0"/>
                <a:ea typeface="MS PGothic" pitchFamily="34" charset="-128"/>
              </a:defRPr>
            </a:lvl5pPr>
            <a:lvl6pPr marL="2514600" indent="-228600" defTabSz="457200" eaLnBrk="0" fontAlgn="base" hangingPunct="0">
              <a:spcBef>
                <a:spcPct val="0"/>
              </a:spcBef>
              <a:spcAft>
                <a:spcPct val="0"/>
              </a:spcAft>
              <a:defRPr sz="2400">
                <a:solidFill>
                  <a:schemeClr val="tx1"/>
                </a:solidFill>
                <a:latin typeface="Trebuchet MS" pitchFamily="34" charset="0"/>
                <a:ea typeface="MS PGothic" pitchFamily="34" charset="-128"/>
              </a:defRPr>
            </a:lvl6pPr>
            <a:lvl7pPr marL="2971800" indent="-228600" defTabSz="457200" eaLnBrk="0" fontAlgn="base" hangingPunct="0">
              <a:spcBef>
                <a:spcPct val="0"/>
              </a:spcBef>
              <a:spcAft>
                <a:spcPct val="0"/>
              </a:spcAft>
              <a:defRPr sz="2400">
                <a:solidFill>
                  <a:schemeClr val="tx1"/>
                </a:solidFill>
                <a:latin typeface="Trebuchet MS" pitchFamily="34" charset="0"/>
                <a:ea typeface="MS PGothic" pitchFamily="34" charset="-128"/>
              </a:defRPr>
            </a:lvl7pPr>
            <a:lvl8pPr marL="3429000" indent="-228600" defTabSz="457200" eaLnBrk="0" fontAlgn="base" hangingPunct="0">
              <a:spcBef>
                <a:spcPct val="0"/>
              </a:spcBef>
              <a:spcAft>
                <a:spcPct val="0"/>
              </a:spcAft>
              <a:defRPr sz="2400">
                <a:solidFill>
                  <a:schemeClr val="tx1"/>
                </a:solidFill>
                <a:latin typeface="Trebuchet MS" pitchFamily="34" charset="0"/>
                <a:ea typeface="MS PGothic" pitchFamily="34" charset="-128"/>
              </a:defRPr>
            </a:lvl8pPr>
            <a:lvl9pPr marL="3886200" indent="-228600" defTabSz="457200" eaLnBrk="0" fontAlgn="base" hangingPunct="0">
              <a:spcBef>
                <a:spcPct val="0"/>
              </a:spcBef>
              <a:spcAft>
                <a:spcPct val="0"/>
              </a:spcAft>
              <a:defRPr sz="2400">
                <a:solidFill>
                  <a:schemeClr val="tx1"/>
                </a:solidFill>
                <a:latin typeface="Trebuchet MS" pitchFamily="34" charset="0"/>
                <a:ea typeface="MS PGothic" pitchFamily="34" charset="-128"/>
              </a:defRPr>
            </a:lvl9pPr>
          </a:lstStyle>
          <a:p>
            <a:pPr algn="r" eaLnBrk="1" hangingPunct="1"/>
            <a:r>
              <a:rPr lang="de-DE" sz="2800"/>
              <a:t>ECOSYSTEM</a:t>
            </a:r>
          </a:p>
        </p:txBody>
      </p:sp>
      <p:sp>
        <p:nvSpPr>
          <p:cNvPr id="15371" name="Textfeld 1"/>
          <p:cNvSpPr txBox="1">
            <a:spLocks noChangeArrowheads="1"/>
          </p:cNvSpPr>
          <p:nvPr/>
        </p:nvSpPr>
        <p:spPr bwMode="auto">
          <a:xfrm rot="-5400000">
            <a:off x="7586663" y="2482850"/>
            <a:ext cx="22320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rebuchet MS" pitchFamily="34" charset="0"/>
                <a:ea typeface="MS PGothic" pitchFamily="34" charset="-128"/>
              </a:defRPr>
            </a:lvl1pPr>
            <a:lvl2pPr marL="742950" indent="-285750" eaLnBrk="0" hangingPunct="0">
              <a:defRPr sz="2400">
                <a:solidFill>
                  <a:schemeClr val="tx1"/>
                </a:solidFill>
                <a:latin typeface="Trebuchet MS" pitchFamily="34" charset="0"/>
                <a:ea typeface="MS PGothic" pitchFamily="34" charset="-128"/>
              </a:defRPr>
            </a:lvl2pPr>
            <a:lvl3pPr marL="1143000" indent="-228600" eaLnBrk="0" hangingPunct="0">
              <a:defRPr sz="2400">
                <a:solidFill>
                  <a:schemeClr val="tx1"/>
                </a:solidFill>
                <a:latin typeface="Trebuchet MS" pitchFamily="34" charset="0"/>
                <a:ea typeface="MS PGothic" pitchFamily="34" charset="-128"/>
              </a:defRPr>
            </a:lvl3pPr>
            <a:lvl4pPr marL="1600200" indent="-228600" eaLnBrk="0" hangingPunct="0">
              <a:defRPr sz="2400">
                <a:solidFill>
                  <a:schemeClr val="tx1"/>
                </a:solidFill>
                <a:latin typeface="Trebuchet MS" pitchFamily="34" charset="0"/>
                <a:ea typeface="MS PGothic" pitchFamily="34" charset="-128"/>
              </a:defRPr>
            </a:lvl4pPr>
            <a:lvl5pPr marL="2057400" indent="-228600" eaLnBrk="0" hangingPunct="0">
              <a:defRPr sz="2400">
                <a:solidFill>
                  <a:schemeClr val="tx1"/>
                </a:solidFill>
                <a:latin typeface="Trebuchet MS" pitchFamily="34" charset="0"/>
                <a:ea typeface="MS PGothic" pitchFamily="34" charset="-128"/>
              </a:defRPr>
            </a:lvl5pPr>
            <a:lvl6pPr marL="2514600" indent="-228600" defTabSz="457200" eaLnBrk="0" fontAlgn="base" hangingPunct="0">
              <a:spcBef>
                <a:spcPct val="0"/>
              </a:spcBef>
              <a:spcAft>
                <a:spcPct val="0"/>
              </a:spcAft>
              <a:defRPr sz="2400">
                <a:solidFill>
                  <a:schemeClr val="tx1"/>
                </a:solidFill>
                <a:latin typeface="Trebuchet MS" pitchFamily="34" charset="0"/>
                <a:ea typeface="MS PGothic" pitchFamily="34" charset="-128"/>
              </a:defRPr>
            </a:lvl6pPr>
            <a:lvl7pPr marL="2971800" indent="-228600" defTabSz="457200" eaLnBrk="0" fontAlgn="base" hangingPunct="0">
              <a:spcBef>
                <a:spcPct val="0"/>
              </a:spcBef>
              <a:spcAft>
                <a:spcPct val="0"/>
              </a:spcAft>
              <a:defRPr sz="2400">
                <a:solidFill>
                  <a:schemeClr val="tx1"/>
                </a:solidFill>
                <a:latin typeface="Trebuchet MS" pitchFamily="34" charset="0"/>
                <a:ea typeface="MS PGothic" pitchFamily="34" charset="-128"/>
              </a:defRPr>
            </a:lvl7pPr>
            <a:lvl8pPr marL="3429000" indent="-228600" defTabSz="457200" eaLnBrk="0" fontAlgn="base" hangingPunct="0">
              <a:spcBef>
                <a:spcPct val="0"/>
              </a:spcBef>
              <a:spcAft>
                <a:spcPct val="0"/>
              </a:spcAft>
              <a:defRPr sz="2400">
                <a:solidFill>
                  <a:schemeClr val="tx1"/>
                </a:solidFill>
                <a:latin typeface="Trebuchet MS" pitchFamily="34" charset="0"/>
                <a:ea typeface="MS PGothic" pitchFamily="34" charset="-128"/>
              </a:defRPr>
            </a:lvl8pPr>
            <a:lvl9pPr marL="3886200" indent="-228600" defTabSz="457200" eaLnBrk="0" fontAlgn="base" hangingPunct="0">
              <a:spcBef>
                <a:spcPct val="0"/>
              </a:spcBef>
              <a:spcAft>
                <a:spcPct val="0"/>
              </a:spcAft>
              <a:defRPr sz="2400">
                <a:solidFill>
                  <a:schemeClr val="tx1"/>
                </a:solidFill>
                <a:latin typeface="Trebuchet MS" pitchFamily="34" charset="0"/>
                <a:ea typeface="MS PGothic" pitchFamily="34" charset="-128"/>
              </a:defRPr>
            </a:lvl9pPr>
          </a:lstStyle>
          <a:p>
            <a:pPr eaLnBrk="1" hangingPunct="1"/>
            <a:r>
              <a:rPr lang="en-GB" sz="2800"/>
              <a:t>HUMAN USE</a:t>
            </a:r>
          </a:p>
        </p:txBody>
      </p:sp>
      <p:sp>
        <p:nvSpPr>
          <p:cNvPr id="15372" name="Textfeld 2"/>
          <p:cNvSpPr txBox="1">
            <a:spLocks noChangeArrowheads="1"/>
          </p:cNvSpPr>
          <p:nvPr/>
        </p:nvSpPr>
        <p:spPr bwMode="auto">
          <a:xfrm>
            <a:off x="6899275" y="4348163"/>
            <a:ext cx="176371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rebuchet MS" pitchFamily="34" charset="0"/>
                <a:ea typeface="MS PGothic" pitchFamily="34" charset="-128"/>
              </a:defRPr>
            </a:lvl1pPr>
            <a:lvl2pPr marL="742950" indent="-285750" eaLnBrk="0" hangingPunct="0">
              <a:defRPr sz="2400">
                <a:solidFill>
                  <a:schemeClr val="tx1"/>
                </a:solidFill>
                <a:latin typeface="Trebuchet MS" pitchFamily="34" charset="0"/>
                <a:ea typeface="MS PGothic" pitchFamily="34" charset="-128"/>
              </a:defRPr>
            </a:lvl2pPr>
            <a:lvl3pPr marL="1143000" indent="-228600" eaLnBrk="0" hangingPunct="0">
              <a:defRPr sz="2400">
                <a:solidFill>
                  <a:schemeClr val="tx1"/>
                </a:solidFill>
                <a:latin typeface="Trebuchet MS" pitchFamily="34" charset="0"/>
                <a:ea typeface="MS PGothic" pitchFamily="34" charset="-128"/>
              </a:defRPr>
            </a:lvl3pPr>
            <a:lvl4pPr marL="1600200" indent="-228600" eaLnBrk="0" hangingPunct="0">
              <a:defRPr sz="2400">
                <a:solidFill>
                  <a:schemeClr val="tx1"/>
                </a:solidFill>
                <a:latin typeface="Trebuchet MS" pitchFamily="34" charset="0"/>
                <a:ea typeface="MS PGothic" pitchFamily="34" charset="-128"/>
              </a:defRPr>
            </a:lvl4pPr>
            <a:lvl5pPr marL="2057400" indent="-228600" eaLnBrk="0" hangingPunct="0">
              <a:defRPr sz="2400">
                <a:solidFill>
                  <a:schemeClr val="tx1"/>
                </a:solidFill>
                <a:latin typeface="Trebuchet MS" pitchFamily="34" charset="0"/>
                <a:ea typeface="MS PGothic" pitchFamily="34" charset="-128"/>
              </a:defRPr>
            </a:lvl5pPr>
            <a:lvl6pPr marL="2514600" indent="-228600" defTabSz="457200" eaLnBrk="0" fontAlgn="base" hangingPunct="0">
              <a:spcBef>
                <a:spcPct val="0"/>
              </a:spcBef>
              <a:spcAft>
                <a:spcPct val="0"/>
              </a:spcAft>
              <a:defRPr sz="2400">
                <a:solidFill>
                  <a:schemeClr val="tx1"/>
                </a:solidFill>
                <a:latin typeface="Trebuchet MS" pitchFamily="34" charset="0"/>
                <a:ea typeface="MS PGothic" pitchFamily="34" charset="-128"/>
              </a:defRPr>
            </a:lvl6pPr>
            <a:lvl7pPr marL="2971800" indent="-228600" defTabSz="457200" eaLnBrk="0" fontAlgn="base" hangingPunct="0">
              <a:spcBef>
                <a:spcPct val="0"/>
              </a:spcBef>
              <a:spcAft>
                <a:spcPct val="0"/>
              </a:spcAft>
              <a:defRPr sz="2400">
                <a:solidFill>
                  <a:schemeClr val="tx1"/>
                </a:solidFill>
                <a:latin typeface="Trebuchet MS" pitchFamily="34" charset="0"/>
                <a:ea typeface="MS PGothic" pitchFamily="34" charset="-128"/>
              </a:defRPr>
            </a:lvl7pPr>
            <a:lvl8pPr marL="3429000" indent="-228600" defTabSz="457200" eaLnBrk="0" fontAlgn="base" hangingPunct="0">
              <a:spcBef>
                <a:spcPct val="0"/>
              </a:spcBef>
              <a:spcAft>
                <a:spcPct val="0"/>
              </a:spcAft>
              <a:defRPr sz="2400">
                <a:solidFill>
                  <a:schemeClr val="tx1"/>
                </a:solidFill>
                <a:latin typeface="Trebuchet MS" pitchFamily="34" charset="0"/>
                <a:ea typeface="MS PGothic" pitchFamily="34" charset="-128"/>
              </a:defRPr>
            </a:lvl8pPr>
            <a:lvl9pPr marL="3886200" indent="-228600" defTabSz="457200" eaLnBrk="0" fontAlgn="base" hangingPunct="0">
              <a:spcBef>
                <a:spcPct val="0"/>
              </a:spcBef>
              <a:spcAft>
                <a:spcPct val="0"/>
              </a:spcAft>
              <a:defRPr sz="2400">
                <a:solidFill>
                  <a:schemeClr val="tx1"/>
                </a:solidFill>
                <a:latin typeface="Trebuchet MS" pitchFamily="34" charset="0"/>
                <a:ea typeface="MS PGothic" pitchFamily="34" charset="-128"/>
              </a:defRPr>
            </a:lvl9pPr>
          </a:lstStyle>
          <a:p>
            <a:pPr eaLnBrk="1" hangingPunct="1"/>
            <a:r>
              <a:rPr lang="en-GB"/>
              <a:t>Plants</a:t>
            </a:r>
          </a:p>
        </p:txBody>
      </p:sp>
      <p:sp>
        <p:nvSpPr>
          <p:cNvPr id="15373" name="Textfeld 3"/>
          <p:cNvSpPr txBox="1">
            <a:spLocks noChangeArrowheads="1"/>
          </p:cNvSpPr>
          <p:nvPr/>
        </p:nvSpPr>
        <p:spPr bwMode="auto">
          <a:xfrm>
            <a:off x="4356100" y="5043488"/>
            <a:ext cx="1871663"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rebuchet MS" pitchFamily="34" charset="0"/>
                <a:ea typeface="MS PGothic" pitchFamily="34" charset="-128"/>
              </a:defRPr>
            </a:lvl1pPr>
            <a:lvl2pPr marL="742950" indent="-285750" eaLnBrk="0" hangingPunct="0">
              <a:defRPr sz="2400">
                <a:solidFill>
                  <a:schemeClr val="tx1"/>
                </a:solidFill>
                <a:latin typeface="Trebuchet MS" pitchFamily="34" charset="0"/>
                <a:ea typeface="MS PGothic" pitchFamily="34" charset="-128"/>
              </a:defRPr>
            </a:lvl2pPr>
            <a:lvl3pPr marL="1143000" indent="-228600" eaLnBrk="0" hangingPunct="0">
              <a:defRPr sz="2400">
                <a:solidFill>
                  <a:schemeClr val="tx1"/>
                </a:solidFill>
                <a:latin typeface="Trebuchet MS" pitchFamily="34" charset="0"/>
                <a:ea typeface="MS PGothic" pitchFamily="34" charset="-128"/>
              </a:defRPr>
            </a:lvl3pPr>
            <a:lvl4pPr marL="1600200" indent="-228600" eaLnBrk="0" hangingPunct="0">
              <a:defRPr sz="2400">
                <a:solidFill>
                  <a:schemeClr val="tx1"/>
                </a:solidFill>
                <a:latin typeface="Trebuchet MS" pitchFamily="34" charset="0"/>
                <a:ea typeface="MS PGothic" pitchFamily="34" charset="-128"/>
              </a:defRPr>
            </a:lvl4pPr>
            <a:lvl5pPr marL="2057400" indent="-228600" eaLnBrk="0" hangingPunct="0">
              <a:defRPr sz="2400">
                <a:solidFill>
                  <a:schemeClr val="tx1"/>
                </a:solidFill>
                <a:latin typeface="Trebuchet MS" pitchFamily="34" charset="0"/>
                <a:ea typeface="MS PGothic" pitchFamily="34" charset="-128"/>
              </a:defRPr>
            </a:lvl5pPr>
            <a:lvl6pPr marL="2514600" indent="-228600" defTabSz="457200" eaLnBrk="0" fontAlgn="base" hangingPunct="0">
              <a:spcBef>
                <a:spcPct val="0"/>
              </a:spcBef>
              <a:spcAft>
                <a:spcPct val="0"/>
              </a:spcAft>
              <a:defRPr sz="2400">
                <a:solidFill>
                  <a:schemeClr val="tx1"/>
                </a:solidFill>
                <a:latin typeface="Trebuchet MS" pitchFamily="34" charset="0"/>
                <a:ea typeface="MS PGothic" pitchFamily="34" charset="-128"/>
              </a:defRPr>
            </a:lvl6pPr>
            <a:lvl7pPr marL="2971800" indent="-228600" defTabSz="457200" eaLnBrk="0" fontAlgn="base" hangingPunct="0">
              <a:spcBef>
                <a:spcPct val="0"/>
              </a:spcBef>
              <a:spcAft>
                <a:spcPct val="0"/>
              </a:spcAft>
              <a:defRPr sz="2400">
                <a:solidFill>
                  <a:schemeClr val="tx1"/>
                </a:solidFill>
                <a:latin typeface="Trebuchet MS" pitchFamily="34" charset="0"/>
                <a:ea typeface="MS PGothic" pitchFamily="34" charset="-128"/>
              </a:defRPr>
            </a:lvl7pPr>
            <a:lvl8pPr marL="3429000" indent="-228600" defTabSz="457200" eaLnBrk="0" fontAlgn="base" hangingPunct="0">
              <a:spcBef>
                <a:spcPct val="0"/>
              </a:spcBef>
              <a:spcAft>
                <a:spcPct val="0"/>
              </a:spcAft>
              <a:defRPr sz="2400">
                <a:solidFill>
                  <a:schemeClr val="tx1"/>
                </a:solidFill>
                <a:latin typeface="Trebuchet MS" pitchFamily="34" charset="0"/>
                <a:ea typeface="MS PGothic" pitchFamily="34" charset="-128"/>
              </a:defRPr>
            </a:lvl8pPr>
            <a:lvl9pPr marL="3886200" indent="-228600" defTabSz="457200" eaLnBrk="0" fontAlgn="base" hangingPunct="0">
              <a:spcBef>
                <a:spcPct val="0"/>
              </a:spcBef>
              <a:spcAft>
                <a:spcPct val="0"/>
              </a:spcAft>
              <a:defRPr sz="2400">
                <a:solidFill>
                  <a:schemeClr val="tx1"/>
                </a:solidFill>
                <a:latin typeface="Trebuchet MS" pitchFamily="34" charset="0"/>
                <a:ea typeface="MS PGothic" pitchFamily="34" charset="-128"/>
              </a:defRPr>
            </a:lvl9pPr>
          </a:lstStyle>
          <a:p>
            <a:pPr eaLnBrk="1" hangingPunct="1"/>
            <a:r>
              <a:rPr lang="en-GB"/>
              <a:t>Animals</a:t>
            </a:r>
          </a:p>
        </p:txBody>
      </p:sp>
      <p:sp>
        <p:nvSpPr>
          <p:cNvPr id="15374" name="Textfeld 5"/>
          <p:cNvSpPr txBox="1">
            <a:spLocks noChangeArrowheads="1"/>
          </p:cNvSpPr>
          <p:nvPr/>
        </p:nvSpPr>
        <p:spPr bwMode="auto">
          <a:xfrm>
            <a:off x="5903913" y="4826000"/>
            <a:ext cx="23050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rebuchet MS" pitchFamily="34" charset="0"/>
                <a:ea typeface="MS PGothic" pitchFamily="34" charset="-128"/>
              </a:defRPr>
            </a:lvl1pPr>
            <a:lvl2pPr marL="742950" indent="-285750" eaLnBrk="0" hangingPunct="0">
              <a:defRPr sz="2400">
                <a:solidFill>
                  <a:schemeClr val="tx1"/>
                </a:solidFill>
                <a:latin typeface="Trebuchet MS" pitchFamily="34" charset="0"/>
                <a:ea typeface="MS PGothic" pitchFamily="34" charset="-128"/>
              </a:defRPr>
            </a:lvl2pPr>
            <a:lvl3pPr marL="1143000" indent="-228600" eaLnBrk="0" hangingPunct="0">
              <a:defRPr sz="2400">
                <a:solidFill>
                  <a:schemeClr val="tx1"/>
                </a:solidFill>
                <a:latin typeface="Trebuchet MS" pitchFamily="34" charset="0"/>
                <a:ea typeface="MS PGothic" pitchFamily="34" charset="-128"/>
              </a:defRPr>
            </a:lvl3pPr>
            <a:lvl4pPr marL="1600200" indent="-228600" eaLnBrk="0" hangingPunct="0">
              <a:defRPr sz="2400">
                <a:solidFill>
                  <a:schemeClr val="tx1"/>
                </a:solidFill>
                <a:latin typeface="Trebuchet MS" pitchFamily="34" charset="0"/>
                <a:ea typeface="MS PGothic" pitchFamily="34" charset="-128"/>
              </a:defRPr>
            </a:lvl4pPr>
            <a:lvl5pPr marL="2057400" indent="-228600" eaLnBrk="0" hangingPunct="0">
              <a:defRPr sz="2400">
                <a:solidFill>
                  <a:schemeClr val="tx1"/>
                </a:solidFill>
                <a:latin typeface="Trebuchet MS" pitchFamily="34" charset="0"/>
                <a:ea typeface="MS PGothic" pitchFamily="34" charset="-128"/>
              </a:defRPr>
            </a:lvl5pPr>
            <a:lvl6pPr marL="2514600" indent="-228600" defTabSz="457200" eaLnBrk="0" fontAlgn="base" hangingPunct="0">
              <a:spcBef>
                <a:spcPct val="0"/>
              </a:spcBef>
              <a:spcAft>
                <a:spcPct val="0"/>
              </a:spcAft>
              <a:defRPr sz="2400">
                <a:solidFill>
                  <a:schemeClr val="tx1"/>
                </a:solidFill>
                <a:latin typeface="Trebuchet MS" pitchFamily="34" charset="0"/>
                <a:ea typeface="MS PGothic" pitchFamily="34" charset="-128"/>
              </a:defRPr>
            </a:lvl6pPr>
            <a:lvl7pPr marL="2971800" indent="-228600" defTabSz="457200" eaLnBrk="0" fontAlgn="base" hangingPunct="0">
              <a:spcBef>
                <a:spcPct val="0"/>
              </a:spcBef>
              <a:spcAft>
                <a:spcPct val="0"/>
              </a:spcAft>
              <a:defRPr sz="2400">
                <a:solidFill>
                  <a:schemeClr val="tx1"/>
                </a:solidFill>
                <a:latin typeface="Trebuchet MS" pitchFamily="34" charset="0"/>
                <a:ea typeface="MS PGothic" pitchFamily="34" charset="-128"/>
              </a:defRPr>
            </a:lvl7pPr>
            <a:lvl8pPr marL="3429000" indent="-228600" defTabSz="457200" eaLnBrk="0" fontAlgn="base" hangingPunct="0">
              <a:spcBef>
                <a:spcPct val="0"/>
              </a:spcBef>
              <a:spcAft>
                <a:spcPct val="0"/>
              </a:spcAft>
              <a:defRPr sz="2400">
                <a:solidFill>
                  <a:schemeClr val="tx1"/>
                </a:solidFill>
                <a:latin typeface="Trebuchet MS" pitchFamily="34" charset="0"/>
                <a:ea typeface="MS PGothic" pitchFamily="34" charset="-128"/>
              </a:defRPr>
            </a:lvl8pPr>
            <a:lvl9pPr marL="3886200" indent="-228600" defTabSz="457200" eaLnBrk="0" fontAlgn="base" hangingPunct="0">
              <a:spcBef>
                <a:spcPct val="0"/>
              </a:spcBef>
              <a:spcAft>
                <a:spcPct val="0"/>
              </a:spcAft>
              <a:defRPr sz="2400">
                <a:solidFill>
                  <a:schemeClr val="tx1"/>
                </a:solidFill>
                <a:latin typeface="Trebuchet MS" pitchFamily="34" charset="0"/>
                <a:ea typeface="MS PGothic" pitchFamily="34" charset="-128"/>
              </a:defRPr>
            </a:lvl9pPr>
          </a:lstStyle>
          <a:p>
            <a:pPr eaLnBrk="1" hangingPunct="1"/>
            <a:r>
              <a:rPr lang="en-GB"/>
              <a:t>Photosynthesis</a:t>
            </a:r>
          </a:p>
        </p:txBody>
      </p:sp>
      <p:sp>
        <p:nvSpPr>
          <p:cNvPr id="15375" name="Textfeld 6"/>
          <p:cNvSpPr txBox="1">
            <a:spLocks noChangeArrowheads="1"/>
          </p:cNvSpPr>
          <p:nvPr/>
        </p:nvSpPr>
        <p:spPr bwMode="auto">
          <a:xfrm>
            <a:off x="6270625" y="5497513"/>
            <a:ext cx="11525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rebuchet MS" pitchFamily="34" charset="0"/>
                <a:ea typeface="MS PGothic" pitchFamily="34" charset="-128"/>
              </a:defRPr>
            </a:lvl1pPr>
            <a:lvl2pPr marL="742950" indent="-285750" eaLnBrk="0" hangingPunct="0">
              <a:defRPr sz="2400">
                <a:solidFill>
                  <a:schemeClr val="tx1"/>
                </a:solidFill>
                <a:latin typeface="Trebuchet MS" pitchFamily="34" charset="0"/>
                <a:ea typeface="MS PGothic" pitchFamily="34" charset="-128"/>
              </a:defRPr>
            </a:lvl2pPr>
            <a:lvl3pPr marL="1143000" indent="-228600" eaLnBrk="0" hangingPunct="0">
              <a:defRPr sz="2400">
                <a:solidFill>
                  <a:schemeClr val="tx1"/>
                </a:solidFill>
                <a:latin typeface="Trebuchet MS" pitchFamily="34" charset="0"/>
                <a:ea typeface="MS PGothic" pitchFamily="34" charset="-128"/>
              </a:defRPr>
            </a:lvl3pPr>
            <a:lvl4pPr marL="1600200" indent="-228600" eaLnBrk="0" hangingPunct="0">
              <a:defRPr sz="2400">
                <a:solidFill>
                  <a:schemeClr val="tx1"/>
                </a:solidFill>
                <a:latin typeface="Trebuchet MS" pitchFamily="34" charset="0"/>
                <a:ea typeface="MS PGothic" pitchFamily="34" charset="-128"/>
              </a:defRPr>
            </a:lvl4pPr>
            <a:lvl5pPr marL="2057400" indent="-228600" eaLnBrk="0" hangingPunct="0">
              <a:defRPr sz="2400">
                <a:solidFill>
                  <a:schemeClr val="tx1"/>
                </a:solidFill>
                <a:latin typeface="Trebuchet MS" pitchFamily="34" charset="0"/>
                <a:ea typeface="MS PGothic" pitchFamily="34" charset="-128"/>
              </a:defRPr>
            </a:lvl5pPr>
            <a:lvl6pPr marL="2514600" indent="-228600" defTabSz="457200" eaLnBrk="0" fontAlgn="base" hangingPunct="0">
              <a:spcBef>
                <a:spcPct val="0"/>
              </a:spcBef>
              <a:spcAft>
                <a:spcPct val="0"/>
              </a:spcAft>
              <a:defRPr sz="2400">
                <a:solidFill>
                  <a:schemeClr val="tx1"/>
                </a:solidFill>
                <a:latin typeface="Trebuchet MS" pitchFamily="34" charset="0"/>
                <a:ea typeface="MS PGothic" pitchFamily="34" charset="-128"/>
              </a:defRPr>
            </a:lvl6pPr>
            <a:lvl7pPr marL="2971800" indent="-228600" defTabSz="457200" eaLnBrk="0" fontAlgn="base" hangingPunct="0">
              <a:spcBef>
                <a:spcPct val="0"/>
              </a:spcBef>
              <a:spcAft>
                <a:spcPct val="0"/>
              </a:spcAft>
              <a:defRPr sz="2400">
                <a:solidFill>
                  <a:schemeClr val="tx1"/>
                </a:solidFill>
                <a:latin typeface="Trebuchet MS" pitchFamily="34" charset="0"/>
                <a:ea typeface="MS PGothic" pitchFamily="34" charset="-128"/>
              </a:defRPr>
            </a:lvl7pPr>
            <a:lvl8pPr marL="3429000" indent="-228600" defTabSz="457200" eaLnBrk="0" fontAlgn="base" hangingPunct="0">
              <a:spcBef>
                <a:spcPct val="0"/>
              </a:spcBef>
              <a:spcAft>
                <a:spcPct val="0"/>
              </a:spcAft>
              <a:defRPr sz="2400">
                <a:solidFill>
                  <a:schemeClr val="tx1"/>
                </a:solidFill>
                <a:latin typeface="Trebuchet MS" pitchFamily="34" charset="0"/>
                <a:ea typeface="MS PGothic" pitchFamily="34" charset="-128"/>
              </a:defRPr>
            </a:lvl8pPr>
            <a:lvl9pPr marL="3886200" indent="-228600" defTabSz="457200" eaLnBrk="0" fontAlgn="base" hangingPunct="0">
              <a:spcBef>
                <a:spcPct val="0"/>
              </a:spcBef>
              <a:spcAft>
                <a:spcPct val="0"/>
              </a:spcAft>
              <a:defRPr sz="2400">
                <a:solidFill>
                  <a:schemeClr val="tx1"/>
                </a:solidFill>
                <a:latin typeface="Trebuchet MS" pitchFamily="34" charset="0"/>
                <a:ea typeface="MS PGothic" pitchFamily="34" charset="-128"/>
              </a:defRPr>
            </a:lvl9pPr>
          </a:lstStyle>
          <a:p>
            <a:pPr eaLnBrk="1" hangingPunct="1"/>
            <a:r>
              <a:rPr lang="en-GB"/>
              <a:t>Soils</a:t>
            </a:r>
          </a:p>
        </p:txBody>
      </p:sp>
      <p:sp>
        <p:nvSpPr>
          <p:cNvPr id="15376" name="Textfeld 16"/>
          <p:cNvSpPr txBox="1">
            <a:spLocks noChangeArrowheads="1"/>
          </p:cNvSpPr>
          <p:nvPr/>
        </p:nvSpPr>
        <p:spPr bwMode="auto">
          <a:xfrm>
            <a:off x="2051050" y="5589588"/>
            <a:ext cx="25844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rebuchet MS" pitchFamily="34" charset="0"/>
                <a:ea typeface="MS PGothic" pitchFamily="34" charset="-128"/>
              </a:defRPr>
            </a:lvl1pPr>
            <a:lvl2pPr marL="742950" indent="-285750" eaLnBrk="0" hangingPunct="0">
              <a:defRPr sz="2400">
                <a:solidFill>
                  <a:schemeClr val="tx1"/>
                </a:solidFill>
                <a:latin typeface="Trebuchet MS" pitchFamily="34" charset="0"/>
                <a:ea typeface="MS PGothic" pitchFamily="34" charset="-128"/>
              </a:defRPr>
            </a:lvl2pPr>
            <a:lvl3pPr marL="1143000" indent="-228600" eaLnBrk="0" hangingPunct="0">
              <a:defRPr sz="2400">
                <a:solidFill>
                  <a:schemeClr val="tx1"/>
                </a:solidFill>
                <a:latin typeface="Trebuchet MS" pitchFamily="34" charset="0"/>
                <a:ea typeface="MS PGothic" pitchFamily="34" charset="-128"/>
              </a:defRPr>
            </a:lvl3pPr>
            <a:lvl4pPr marL="1600200" indent="-228600" eaLnBrk="0" hangingPunct="0">
              <a:defRPr sz="2400">
                <a:solidFill>
                  <a:schemeClr val="tx1"/>
                </a:solidFill>
                <a:latin typeface="Trebuchet MS" pitchFamily="34" charset="0"/>
                <a:ea typeface="MS PGothic" pitchFamily="34" charset="-128"/>
              </a:defRPr>
            </a:lvl4pPr>
            <a:lvl5pPr marL="2057400" indent="-228600" eaLnBrk="0" hangingPunct="0">
              <a:defRPr sz="2400">
                <a:solidFill>
                  <a:schemeClr val="tx1"/>
                </a:solidFill>
                <a:latin typeface="Trebuchet MS" pitchFamily="34" charset="0"/>
                <a:ea typeface="MS PGothic" pitchFamily="34" charset="-128"/>
              </a:defRPr>
            </a:lvl5pPr>
            <a:lvl6pPr marL="2514600" indent="-228600" defTabSz="457200" eaLnBrk="0" fontAlgn="base" hangingPunct="0">
              <a:spcBef>
                <a:spcPct val="0"/>
              </a:spcBef>
              <a:spcAft>
                <a:spcPct val="0"/>
              </a:spcAft>
              <a:defRPr sz="2400">
                <a:solidFill>
                  <a:schemeClr val="tx1"/>
                </a:solidFill>
                <a:latin typeface="Trebuchet MS" pitchFamily="34" charset="0"/>
                <a:ea typeface="MS PGothic" pitchFamily="34" charset="-128"/>
              </a:defRPr>
            </a:lvl6pPr>
            <a:lvl7pPr marL="2971800" indent="-228600" defTabSz="457200" eaLnBrk="0" fontAlgn="base" hangingPunct="0">
              <a:spcBef>
                <a:spcPct val="0"/>
              </a:spcBef>
              <a:spcAft>
                <a:spcPct val="0"/>
              </a:spcAft>
              <a:defRPr sz="2400">
                <a:solidFill>
                  <a:schemeClr val="tx1"/>
                </a:solidFill>
                <a:latin typeface="Trebuchet MS" pitchFamily="34" charset="0"/>
                <a:ea typeface="MS PGothic" pitchFamily="34" charset="-128"/>
              </a:defRPr>
            </a:lvl7pPr>
            <a:lvl8pPr marL="3429000" indent="-228600" defTabSz="457200" eaLnBrk="0" fontAlgn="base" hangingPunct="0">
              <a:spcBef>
                <a:spcPct val="0"/>
              </a:spcBef>
              <a:spcAft>
                <a:spcPct val="0"/>
              </a:spcAft>
              <a:defRPr sz="2400">
                <a:solidFill>
                  <a:schemeClr val="tx1"/>
                </a:solidFill>
                <a:latin typeface="Trebuchet MS" pitchFamily="34" charset="0"/>
                <a:ea typeface="MS PGothic" pitchFamily="34" charset="-128"/>
              </a:defRPr>
            </a:lvl8pPr>
            <a:lvl9pPr marL="3886200" indent="-228600" defTabSz="457200" eaLnBrk="0" fontAlgn="base" hangingPunct="0">
              <a:spcBef>
                <a:spcPct val="0"/>
              </a:spcBef>
              <a:spcAft>
                <a:spcPct val="0"/>
              </a:spcAft>
              <a:defRPr sz="2400">
                <a:solidFill>
                  <a:schemeClr val="tx1"/>
                </a:solidFill>
                <a:latin typeface="Trebuchet MS" pitchFamily="34" charset="0"/>
                <a:ea typeface="MS PGothic" pitchFamily="34" charset="-128"/>
              </a:defRPr>
            </a:lvl9pPr>
          </a:lstStyle>
          <a:p>
            <a:pPr eaLnBrk="1" hangingPunct="1"/>
            <a:r>
              <a:rPr lang="en-GB"/>
              <a:t>Aquatic Systems</a:t>
            </a:r>
          </a:p>
        </p:txBody>
      </p:sp>
    </p:spTree>
    <p:extLst>
      <p:ext uri="{BB962C8B-B14F-4D97-AF65-F5344CB8AC3E}">
        <p14:creationId xmlns:p14="http://schemas.microsoft.com/office/powerpoint/2010/main" val="4244542729"/>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2"/>
          <p:cNvSpPr>
            <a:spLocks noGrp="1"/>
          </p:cNvSpPr>
          <p:nvPr>
            <p:ph type="title"/>
          </p:nvPr>
        </p:nvSpPr>
        <p:spPr/>
        <p:txBody>
          <a:bodyPr>
            <a:normAutofit fontScale="90000"/>
          </a:bodyPr>
          <a:lstStyle/>
          <a:p>
            <a:r>
              <a:rPr lang="en-GB" smtClean="0">
                <a:latin typeface="Trebuchet MS" pitchFamily="34" charset="0"/>
              </a:rPr>
              <a:t>Conventional Forms of Wastewater Management and Sanitation</a:t>
            </a:r>
          </a:p>
        </p:txBody>
      </p:sp>
      <p:sp>
        <p:nvSpPr>
          <p:cNvPr id="15362" name="Rectangle 3"/>
          <p:cNvSpPr>
            <a:spLocks noGrp="1"/>
          </p:cNvSpPr>
          <p:nvPr>
            <p:ph type="body" idx="1"/>
          </p:nvPr>
        </p:nvSpPr>
        <p:spPr>
          <a:xfrm>
            <a:off x="360363" y="1711325"/>
            <a:ext cx="8388350" cy="4525963"/>
          </a:xfrm>
        </p:spPr>
        <p:txBody>
          <a:bodyPr/>
          <a:lstStyle/>
          <a:p>
            <a:pPr marL="0" indent="0"/>
            <a:r>
              <a:rPr lang="en-GB" dirty="0" smtClean="0">
                <a:latin typeface="Trebuchet MS" pitchFamily="34" charset="0"/>
              </a:rPr>
              <a:t>	</a:t>
            </a:r>
          </a:p>
          <a:p>
            <a:pPr marL="0" indent="0"/>
            <a:r>
              <a:rPr lang="en-GB" dirty="0" smtClean="0">
                <a:latin typeface="Trebuchet MS" pitchFamily="34" charset="0"/>
              </a:rPr>
              <a:t>	- </a:t>
            </a:r>
            <a:r>
              <a:rPr lang="en-GB" sz="2400" dirty="0" smtClean="0">
                <a:latin typeface="Trebuchet MS" pitchFamily="34" charset="0"/>
              </a:rPr>
              <a:t>Retention of solids</a:t>
            </a:r>
          </a:p>
          <a:p>
            <a:pPr marL="0" indent="0"/>
            <a:r>
              <a:rPr lang="en-GB" sz="2400" dirty="0" smtClean="0">
                <a:latin typeface="Trebuchet MS" pitchFamily="34" charset="0"/>
              </a:rPr>
              <a:t>	- Infiltration of liquids</a:t>
            </a:r>
            <a:endParaRPr lang="en-GB" dirty="0" smtClean="0">
              <a:latin typeface="Trebuchet MS" pitchFamily="34" charset="0"/>
            </a:endParaRPr>
          </a:p>
        </p:txBody>
      </p:sp>
      <p:sp>
        <p:nvSpPr>
          <p:cNvPr id="15363" name="Slide Number Placeholder 4"/>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rebuchet MS" pitchFamily="34" charset="0"/>
                <a:ea typeface="MS PGothic" pitchFamily="34" charset="-128"/>
              </a:defRPr>
            </a:lvl1pPr>
            <a:lvl2pPr marL="742950" indent="-285750" eaLnBrk="0" hangingPunct="0">
              <a:defRPr sz="2400">
                <a:solidFill>
                  <a:schemeClr val="tx1"/>
                </a:solidFill>
                <a:latin typeface="Trebuchet MS" pitchFamily="34" charset="0"/>
                <a:ea typeface="MS PGothic" pitchFamily="34" charset="-128"/>
              </a:defRPr>
            </a:lvl2pPr>
            <a:lvl3pPr marL="1143000" indent="-228600" eaLnBrk="0" hangingPunct="0">
              <a:defRPr sz="2400">
                <a:solidFill>
                  <a:schemeClr val="tx1"/>
                </a:solidFill>
                <a:latin typeface="Trebuchet MS" pitchFamily="34" charset="0"/>
                <a:ea typeface="MS PGothic" pitchFamily="34" charset="-128"/>
              </a:defRPr>
            </a:lvl3pPr>
            <a:lvl4pPr marL="1600200" indent="-228600" eaLnBrk="0" hangingPunct="0">
              <a:defRPr sz="2400">
                <a:solidFill>
                  <a:schemeClr val="tx1"/>
                </a:solidFill>
                <a:latin typeface="Trebuchet MS" pitchFamily="34" charset="0"/>
                <a:ea typeface="MS PGothic" pitchFamily="34" charset="-128"/>
              </a:defRPr>
            </a:lvl4pPr>
            <a:lvl5pPr marL="2057400" indent="-228600" eaLnBrk="0" hangingPunct="0">
              <a:defRPr sz="2400">
                <a:solidFill>
                  <a:schemeClr val="tx1"/>
                </a:solidFill>
                <a:latin typeface="Trebuchet MS" pitchFamily="34" charset="0"/>
                <a:ea typeface="MS PGothic" pitchFamily="34" charset="-128"/>
              </a:defRPr>
            </a:lvl5pPr>
            <a:lvl6pPr marL="2514600" indent="-228600" defTabSz="457200" eaLnBrk="0" fontAlgn="base" hangingPunct="0">
              <a:spcBef>
                <a:spcPct val="0"/>
              </a:spcBef>
              <a:spcAft>
                <a:spcPct val="0"/>
              </a:spcAft>
              <a:defRPr sz="2400">
                <a:solidFill>
                  <a:schemeClr val="tx1"/>
                </a:solidFill>
                <a:latin typeface="Trebuchet MS" pitchFamily="34" charset="0"/>
                <a:ea typeface="MS PGothic" pitchFamily="34" charset="-128"/>
              </a:defRPr>
            </a:lvl6pPr>
            <a:lvl7pPr marL="2971800" indent="-228600" defTabSz="457200" eaLnBrk="0" fontAlgn="base" hangingPunct="0">
              <a:spcBef>
                <a:spcPct val="0"/>
              </a:spcBef>
              <a:spcAft>
                <a:spcPct val="0"/>
              </a:spcAft>
              <a:defRPr sz="2400">
                <a:solidFill>
                  <a:schemeClr val="tx1"/>
                </a:solidFill>
                <a:latin typeface="Trebuchet MS" pitchFamily="34" charset="0"/>
                <a:ea typeface="MS PGothic" pitchFamily="34" charset="-128"/>
              </a:defRPr>
            </a:lvl7pPr>
            <a:lvl8pPr marL="3429000" indent="-228600" defTabSz="457200" eaLnBrk="0" fontAlgn="base" hangingPunct="0">
              <a:spcBef>
                <a:spcPct val="0"/>
              </a:spcBef>
              <a:spcAft>
                <a:spcPct val="0"/>
              </a:spcAft>
              <a:defRPr sz="2400">
                <a:solidFill>
                  <a:schemeClr val="tx1"/>
                </a:solidFill>
                <a:latin typeface="Trebuchet MS" pitchFamily="34" charset="0"/>
                <a:ea typeface="MS PGothic" pitchFamily="34" charset="-128"/>
              </a:defRPr>
            </a:lvl8pPr>
            <a:lvl9pPr marL="3886200" indent="-228600" defTabSz="457200" eaLnBrk="0" fontAlgn="base" hangingPunct="0">
              <a:spcBef>
                <a:spcPct val="0"/>
              </a:spcBef>
              <a:spcAft>
                <a:spcPct val="0"/>
              </a:spcAft>
              <a:defRPr sz="2400">
                <a:solidFill>
                  <a:schemeClr val="tx1"/>
                </a:solidFill>
                <a:latin typeface="Trebuchet MS" pitchFamily="34" charset="0"/>
                <a:ea typeface="MS PGothic" pitchFamily="34" charset="-128"/>
              </a:defRPr>
            </a:lvl9pPr>
          </a:lstStyle>
          <a:p>
            <a:pPr eaLnBrk="1" hangingPunct="1"/>
            <a:fld id="{9EA3AE37-D87E-47B1-A5F7-45495FF6F177}" type="slidenum">
              <a:rPr lang="en-GB" sz="1200">
                <a:solidFill>
                  <a:srgbClr val="808285"/>
                </a:solidFill>
              </a:rPr>
              <a:pPr eaLnBrk="1" hangingPunct="1"/>
              <a:t>60</a:t>
            </a:fld>
            <a:endParaRPr lang="en-GB" sz="1200">
              <a:solidFill>
                <a:srgbClr val="808285"/>
              </a:solidFill>
            </a:endParaRPr>
          </a:p>
        </p:txBody>
      </p:sp>
      <p:sp>
        <p:nvSpPr>
          <p:cNvPr id="15365" name="Textfeld 1"/>
          <p:cNvSpPr txBox="1">
            <a:spLocks noChangeArrowheads="1"/>
          </p:cNvSpPr>
          <p:nvPr/>
        </p:nvSpPr>
        <p:spPr bwMode="auto">
          <a:xfrm>
            <a:off x="1447800" y="12700"/>
            <a:ext cx="1841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rebuchet MS" pitchFamily="34" charset="0"/>
                <a:ea typeface="MS PGothic" pitchFamily="34" charset="-128"/>
              </a:defRPr>
            </a:lvl1pPr>
            <a:lvl2pPr marL="742950" indent="-285750" eaLnBrk="0" hangingPunct="0">
              <a:defRPr sz="2400">
                <a:solidFill>
                  <a:schemeClr val="tx1"/>
                </a:solidFill>
                <a:latin typeface="Trebuchet MS" pitchFamily="34" charset="0"/>
                <a:ea typeface="MS PGothic" pitchFamily="34" charset="-128"/>
              </a:defRPr>
            </a:lvl2pPr>
            <a:lvl3pPr marL="1143000" indent="-228600" eaLnBrk="0" hangingPunct="0">
              <a:defRPr sz="2400">
                <a:solidFill>
                  <a:schemeClr val="tx1"/>
                </a:solidFill>
                <a:latin typeface="Trebuchet MS" pitchFamily="34" charset="0"/>
                <a:ea typeface="MS PGothic" pitchFamily="34" charset="-128"/>
              </a:defRPr>
            </a:lvl3pPr>
            <a:lvl4pPr marL="1600200" indent="-228600" eaLnBrk="0" hangingPunct="0">
              <a:defRPr sz="2400">
                <a:solidFill>
                  <a:schemeClr val="tx1"/>
                </a:solidFill>
                <a:latin typeface="Trebuchet MS" pitchFamily="34" charset="0"/>
                <a:ea typeface="MS PGothic" pitchFamily="34" charset="-128"/>
              </a:defRPr>
            </a:lvl4pPr>
            <a:lvl5pPr marL="2057400" indent="-228600" eaLnBrk="0" hangingPunct="0">
              <a:defRPr sz="2400">
                <a:solidFill>
                  <a:schemeClr val="tx1"/>
                </a:solidFill>
                <a:latin typeface="Trebuchet MS" pitchFamily="34" charset="0"/>
                <a:ea typeface="MS PGothic" pitchFamily="34" charset="-128"/>
              </a:defRPr>
            </a:lvl5pPr>
            <a:lvl6pPr marL="2514600" indent="-228600" defTabSz="457200" eaLnBrk="0" fontAlgn="base" hangingPunct="0">
              <a:spcBef>
                <a:spcPct val="0"/>
              </a:spcBef>
              <a:spcAft>
                <a:spcPct val="0"/>
              </a:spcAft>
              <a:defRPr sz="2400">
                <a:solidFill>
                  <a:schemeClr val="tx1"/>
                </a:solidFill>
                <a:latin typeface="Trebuchet MS" pitchFamily="34" charset="0"/>
                <a:ea typeface="MS PGothic" pitchFamily="34" charset="-128"/>
              </a:defRPr>
            </a:lvl6pPr>
            <a:lvl7pPr marL="2971800" indent="-228600" defTabSz="457200" eaLnBrk="0" fontAlgn="base" hangingPunct="0">
              <a:spcBef>
                <a:spcPct val="0"/>
              </a:spcBef>
              <a:spcAft>
                <a:spcPct val="0"/>
              </a:spcAft>
              <a:defRPr sz="2400">
                <a:solidFill>
                  <a:schemeClr val="tx1"/>
                </a:solidFill>
                <a:latin typeface="Trebuchet MS" pitchFamily="34" charset="0"/>
                <a:ea typeface="MS PGothic" pitchFamily="34" charset="-128"/>
              </a:defRPr>
            </a:lvl7pPr>
            <a:lvl8pPr marL="3429000" indent="-228600" defTabSz="457200" eaLnBrk="0" fontAlgn="base" hangingPunct="0">
              <a:spcBef>
                <a:spcPct val="0"/>
              </a:spcBef>
              <a:spcAft>
                <a:spcPct val="0"/>
              </a:spcAft>
              <a:defRPr sz="2400">
                <a:solidFill>
                  <a:schemeClr val="tx1"/>
                </a:solidFill>
                <a:latin typeface="Trebuchet MS" pitchFamily="34" charset="0"/>
                <a:ea typeface="MS PGothic" pitchFamily="34" charset="-128"/>
              </a:defRPr>
            </a:lvl8pPr>
            <a:lvl9pPr marL="3886200" indent="-228600" defTabSz="457200" eaLnBrk="0" fontAlgn="base" hangingPunct="0">
              <a:spcBef>
                <a:spcPct val="0"/>
              </a:spcBef>
              <a:spcAft>
                <a:spcPct val="0"/>
              </a:spcAft>
              <a:defRPr sz="2400">
                <a:solidFill>
                  <a:schemeClr val="tx1"/>
                </a:solidFill>
                <a:latin typeface="Trebuchet MS" pitchFamily="34" charset="0"/>
                <a:ea typeface="MS PGothic" pitchFamily="34" charset="-128"/>
              </a:defRPr>
            </a:lvl9pPr>
          </a:lstStyle>
          <a:p>
            <a:pPr eaLnBrk="1" hangingPunct="1"/>
            <a:endParaRPr lang="de-DE"/>
          </a:p>
        </p:txBody>
      </p:sp>
      <p:sp>
        <p:nvSpPr>
          <p:cNvPr id="15366" name="Textfeld 2"/>
          <p:cNvSpPr txBox="1">
            <a:spLocks noChangeArrowheads="1"/>
          </p:cNvSpPr>
          <p:nvPr/>
        </p:nvSpPr>
        <p:spPr bwMode="auto">
          <a:xfrm>
            <a:off x="581025" y="1641475"/>
            <a:ext cx="3559175"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sz="2400">
                <a:solidFill>
                  <a:schemeClr val="tx1"/>
                </a:solidFill>
                <a:latin typeface="Trebuchet MS" pitchFamily="34" charset="0"/>
                <a:ea typeface="MS PGothic" pitchFamily="34" charset="-128"/>
              </a:defRPr>
            </a:lvl1pPr>
            <a:lvl2pPr marL="742950" indent="-285750" eaLnBrk="0" hangingPunct="0">
              <a:defRPr sz="2400">
                <a:solidFill>
                  <a:schemeClr val="tx1"/>
                </a:solidFill>
                <a:latin typeface="Trebuchet MS" pitchFamily="34" charset="0"/>
                <a:ea typeface="MS PGothic" pitchFamily="34" charset="-128"/>
              </a:defRPr>
            </a:lvl2pPr>
            <a:lvl3pPr marL="1143000" indent="-228600" eaLnBrk="0" hangingPunct="0">
              <a:defRPr sz="2400">
                <a:solidFill>
                  <a:schemeClr val="tx1"/>
                </a:solidFill>
                <a:latin typeface="Trebuchet MS" pitchFamily="34" charset="0"/>
                <a:ea typeface="MS PGothic" pitchFamily="34" charset="-128"/>
              </a:defRPr>
            </a:lvl3pPr>
            <a:lvl4pPr marL="1600200" indent="-228600" eaLnBrk="0" hangingPunct="0">
              <a:defRPr sz="2400">
                <a:solidFill>
                  <a:schemeClr val="tx1"/>
                </a:solidFill>
                <a:latin typeface="Trebuchet MS" pitchFamily="34" charset="0"/>
                <a:ea typeface="MS PGothic" pitchFamily="34" charset="-128"/>
              </a:defRPr>
            </a:lvl4pPr>
            <a:lvl5pPr marL="2057400" indent="-228600" eaLnBrk="0" hangingPunct="0">
              <a:defRPr sz="2400">
                <a:solidFill>
                  <a:schemeClr val="tx1"/>
                </a:solidFill>
                <a:latin typeface="Trebuchet MS" pitchFamily="34" charset="0"/>
                <a:ea typeface="MS PGothic" pitchFamily="34" charset="-128"/>
              </a:defRPr>
            </a:lvl5pPr>
            <a:lvl6pPr marL="2514600" indent="-228600" defTabSz="457200" eaLnBrk="0" fontAlgn="base" hangingPunct="0">
              <a:spcBef>
                <a:spcPct val="0"/>
              </a:spcBef>
              <a:spcAft>
                <a:spcPct val="0"/>
              </a:spcAft>
              <a:defRPr sz="2400">
                <a:solidFill>
                  <a:schemeClr val="tx1"/>
                </a:solidFill>
                <a:latin typeface="Trebuchet MS" pitchFamily="34" charset="0"/>
                <a:ea typeface="MS PGothic" pitchFamily="34" charset="-128"/>
              </a:defRPr>
            </a:lvl6pPr>
            <a:lvl7pPr marL="2971800" indent="-228600" defTabSz="457200" eaLnBrk="0" fontAlgn="base" hangingPunct="0">
              <a:spcBef>
                <a:spcPct val="0"/>
              </a:spcBef>
              <a:spcAft>
                <a:spcPct val="0"/>
              </a:spcAft>
              <a:defRPr sz="2400">
                <a:solidFill>
                  <a:schemeClr val="tx1"/>
                </a:solidFill>
                <a:latin typeface="Trebuchet MS" pitchFamily="34" charset="0"/>
                <a:ea typeface="MS PGothic" pitchFamily="34" charset="-128"/>
              </a:defRPr>
            </a:lvl7pPr>
            <a:lvl8pPr marL="3429000" indent="-228600" defTabSz="457200" eaLnBrk="0" fontAlgn="base" hangingPunct="0">
              <a:spcBef>
                <a:spcPct val="0"/>
              </a:spcBef>
              <a:spcAft>
                <a:spcPct val="0"/>
              </a:spcAft>
              <a:defRPr sz="2400">
                <a:solidFill>
                  <a:schemeClr val="tx1"/>
                </a:solidFill>
                <a:latin typeface="Trebuchet MS" pitchFamily="34" charset="0"/>
                <a:ea typeface="MS PGothic" pitchFamily="34" charset="-128"/>
              </a:defRPr>
            </a:lvl8pPr>
            <a:lvl9pPr marL="3886200" indent="-228600" defTabSz="457200" eaLnBrk="0" fontAlgn="base" hangingPunct="0">
              <a:spcBef>
                <a:spcPct val="0"/>
              </a:spcBef>
              <a:spcAft>
                <a:spcPct val="0"/>
              </a:spcAft>
              <a:defRPr sz="2400">
                <a:solidFill>
                  <a:schemeClr val="tx1"/>
                </a:solidFill>
                <a:latin typeface="Trebuchet MS" pitchFamily="34" charset="0"/>
                <a:ea typeface="MS PGothic" pitchFamily="34" charset="-128"/>
              </a:defRPr>
            </a:lvl9pPr>
          </a:lstStyle>
          <a:p>
            <a:pPr eaLnBrk="1" hangingPunct="1">
              <a:buFont typeface="Arial" pitchFamily="34" charset="0"/>
              <a:buChar char="•"/>
            </a:pPr>
            <a:r>
              <a:rPr lang="en-GB" sz="2000" b="1"/>
              <a:t>Dry (pit) systems </a:t>
            </a:r>
            <a:r>
              <a:rPr lang="en-GB" sz="2000"/>
              <a:t>(on-site)</a:t>
            </a:r>
          </a:p>
          <a:p>
            <a:pPr eaLnBrk="1" hangingPunct="1"/>
            <a:endParaRPr lang="en-GB" sz="2000"/>
          </a:p>
        </p:txBody>
      </p:sp>
      <p:sp>
        <p:nvSpPr>
          <p:cNvPr id="15367" name="Textfeld 9"/>
          <p:cNvSpPr txBox="1">
            <a:spLocks noChangeArrowheads="1"/>
          </p:cNvSpPr>
          <p:nvPr/>
        </p:nvSpPr>
        <p:spPr bwMode="auto">
          <a:xfrm>
            <a:off x="4787900" y="1628775"/>
            <a:ext cx="3559175"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sz="2400">
                <a:solidFill>
                  <a:schemeClr val="tx1"/>
                </a:solidFill>
                <a:latin typeface="Trebuchet MS" pitchFamily="34" charset="0"/>
                <a:ea typeface="MS PGothic" pitchFamily="34" charset="-128"/>
              </a:defRPr>
            </a:lvl1pPr>
            <a:lvl2pPr marL="742950" indent="-285750" eaLnBrk="0" hangingPunct="0">
              <a:defRPr sz="2400">
                <a:solidFill>
                  <a:schemeClr val="tx1"/>
                </a:solidFill>
                <a:latin typeface="Trebuchet MS" pitchFamily="34" charset="0"/>
                <a:ea typeface="MS PGothic" pitchFamily="34" charset="-128"/>
              </a:defRPr>
            </a:lvl2pPr>
            <a:lvl3pPr marL="1143000" indent="-228600" eaLnBrk="0" hangingPunct="0">
              <a:defRPr sz="2400">
                <a:solidFill>
                  <a:schemeClr val="tx1"/>
                </a:solidFill>
                <a:latin typeface="Trebuchet MS" pitchFamily="34" charset="0"/>
                <a:ea typeface="MS PGothic" pitchFamily="34" charset="-128"/>
              </a:defRPr>
            </a:lvl3pPr>
            <a:lvl4pPr marL="1600200" indent="-228600" eaLnBrk="0" hangingPunct="0">
              <a:defRPr sz="2400">
                <a:solidFill>
                  <a:schemeClr val="tx1"/>
                </a:solidFill>
                <a:latin typeface="Trebuchet MS" pitchFamily="34" charset="0"/>
                <a:ea typeface="MS PGothic" pitchFamily="34" charset="-128"/>
              </a:defRPr>
            </a:lvl4pPr>
            <a:lvl5pPr marL="2057400" indent="-228600" eaLnBrk="0" hangingPunct="0">
              <a:defRPr sz="2400">
                <a:solidFill>
                  <a:schemeClr val="tx1"/>
                </a:solidFill>
                <a:latin typeface="Trebuchet MS" pitchFamily="34" charset="0"/>
                <a:ea typeface="MS PGothic" pitchFamily="34" charset="-128"/>
              </a:defRPr>
            </a:lvl5pPr>
            <a:lvl6pPr marL="2514600" indent="-228600" defTabSz="457200" eaLnBrk="0" fontAlgn="base" hangingPunct="0">
              <a:spcBef>
                <a:spcPct val="0"/>
              </a:spcBef>
              <a:spcAft>
                <a:spcPct val="0"/>
              </a:spcAft>
              <a:defRPr sz="2400">
                <a:solidFill>
                  <a:schemeClr val="tx1"/>
                </a:solidFill>
                <a:latin typeface="Trebuchet MS" pitchFamily="34" charset="0"/>
                <a:ea typeface="MS PGothic" pitchFamily="34" charset="-128"/>
              </a:defRPr>
            </a:lvl6pPr>
            <a:lvl7pPr marL="2971800" indent="-228600" defTabSz="457200" eaLnBrk="0" fontAlgn="base" hangingPunct="0">
              <a:spcBef>
                <a:spcPct val="0"/>
              </a:spcBef>
              <a:spcAft>
                <a:spcPct val="0"/>
              </a:spcAft>
              <a:defRPr sz="2400">
                <a:solidFill>
                  <a:schemeClr val="tx1"/>
                </a:solidFill>
                <a:latin typeface="Trebuchet MS" pitchFamily="34" charset="0"/>
                <a:ea typeface="MS PGothic" pitchFamily="34" charset="-128"/>
              </a:defRPr>
            </a:lvl7pPr>
            <a:lvl8pPr marL="3429000" indent="-228600" defTabSz="457200" eaLnBrk="0" fontAlgn="base" hangingPunct="0">
              <a:spcBef>
                <a:spcPct val="0"/>
              </a:spcBef>
              <a:spcAft>
                <a:spcPct val="0"/>
              </a:spcAft>
              <a:defRPr sz="2400">
                <a:solidFill>
                  <a:schemeClr val="tx1"/>
                </a:solidFill>
                <a:latin typeface="Trebuchet MS" pitchFamily="34" charset="0"/>
                <a:ea typeface="MS PGothic" pitchFamily="34" charset="-128"/>
              </a:defRPr>
            </a:lvl8pPr>
            <a:lvl9pPr marL="3886200" indent="-228600" defTabSz="457200" eaLnBrk="0" fontAlgn="base" hangingPunct="0">
              <a:spcBef>
                <a:spcPct val="0"/>
              </a:spcBef>
              <a:spcAft>
                <a:spcPct val="0"/>
              </a:spcAft>
              <a:defRPr sz="2400">
                <a:solidFill>
                  <a:schemeClr val="tx1"/>
                </a:solidFill>
                <a:latin typeface="Trebuchet MS" pitchFamily="34" charset="0"/>
                <a:ea typeface="MS PGothic" pitchFamily="34" charset="-128"/>
              </a:defRPr>
            </a:lvl9pPr>
          </a:lstStyle>
          <a:p>
            <a:pPr eaLnBrk="1" hangingPunct="1">
              <a:buFont typeface="Arial" pitchFamily="34" charset="0"/>
              <a:buChar char="•"/>
            </a:pPr>
            <a:r>
              <a:rPr lang="en-GB" sz="2000" b="1"/>
              <a:t>Waterborne systems </a:t>
            </a:r>
            <a:r>
              <a:rPr lang="en-GB" sz="2000"/>
              <a:t>(centralised)</a:t>
            </a:r>
          </a:p>
          <a:p>
            <a:pPr eaLnBrk="1" hangingPunct="1"/>
            <a:endParaRPr lang="en-GB" sz="2000"/>
          </a:p>
        </p:txBody>
      </p:sp>
      <p:pic>
        <p:nvPicPr>
          <p:cNvPr id="15368" name="Bild 3" descr="toilet.pn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99125" y="3465513"/>
            <a:ext cx="1755775" cy="2473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9" name="Text Box 19"/>
          <p:cNvSpPr txBox="1">
            <a:spLocks noChangeArrowheads="1"/>
          </p:cNvSpPr>
          <p:nvPr/>
        </p:nvSpPr>
        <p:spPr bwMode="auto">
          <a:xfrm>
            <a:off x="5673725" y="5948363"/>
            <a:ext cx="2673350"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spAutoFit/>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Trebuchet MS" pitchFamily="34" charset="0"/>
                <a:ea typeface="MS PGothic" pitchFamily="34" charset="-128"/>
              </a:defRPr>
            </a:lvl1pPr>
            <a:lvl2pPr marL="742950" indent="-28575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Trebuchet MS" pitchFamily="34" charset="0"/>
                <a:ea typeface="MS PGothic" pitchFamily="34" charset="-128"/>
              </a:defRPr>
            </a:lvl2pPr>
            <a:lvl3pPr marL="11430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Trebuchet MS" pitchFamily="34" charset="0"/>
                <a:ea typeface="MS PGothic" pitchFamily="34" charset="-128"/>
              </a:defRPr>
            </a:lvl3pPr>
            <a:lvl4pPr marL="16002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Trebuchet MS" pitchFamily="34" charset="0"/>
                <a:ea typeface="MS PGothic" pitchFamily="34" charset="-128"/>
              </a:defRPr>
            </a:lvl4pPr>
            <a:lvl5pPr marL="20574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Trebuchet MS" pitchFamily="34" charset="0"/>
                <a:ea typeface="MS PGothic" pitchFamily="34" charset="-128"/>
              </a:defRPr>
            </a:lvl5pPr>
            <a:lvl6pPr marL="25146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Trebuchet MS" pitchFamily="34" charset="0"/>
                <a:ea typeface="MS PGothic" pitchFamily="34" charset="-128"/>
              </a:defRPr>
            </a:lvl6pPr>
            <a:lvl7pPr marL="29718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Trebuchet MS" pitchFamily="34" charset="0"/>
                <a:ea typeface="MS PGothic" pitchFamily="34" charset="-128"/>
              </a:defRPr>
            </a:lvl7pPr>
            <a:lvl8pPr marL="34290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Trebuchet MS" pitchFamily="34" charset="0"/>
                <a:ea typeface="MS PGothic" pitchFamily="34" charset="-128"/>
              </a:defRPr>
            </a:lvl8pPr>
            <a:lvl9pPr marL="38862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Trebuchet MS" pitchFamily="34" charset="0"/>
                <a:ea typeface="MS PGothic" pitchFamily="34" charset="-128"/>
              </a:defRPr>
            </a:lvl9pPr>
          </a:lstStyle>
          <a:p>
            <a:pPr defTabSz="914400" eaLnBrk="1" hangingPunct="1">
              <a:spcBef>
                <a:spcPts val="500"/>
              </a:spcBef>
            </a:pPr>
            <a:r>
              <a:rPr lang="en-GB" sz="800" i="1">
                <a:solidFill>
                  <a:srgbClr val="000000"/>
                </a:solidFill>
              </a:rPr>
              <a:t>Source: </a:t>
            </a:r>
            <a:r>
              <a:rPr lang="en-GB" sz="800" i="1">
                <a:solidFill>
                  <a:srgbClr val="000000"/>
                </a:solidFill>
                <a:hlinkClick r:id="rId3"/>
              </a:rPr>
              <a:t>http://i.bnet.com/blogs/toilet.png</a:t>
            </a:r>
            <a:r>
              <a:rPr lang="en-GB" sz="800" i="1">
                <a:solidFill>
                  <a:srgbClr val="000000"/>
                </a:solidFill>
              </a:rPr>
              <a:t> [Accessed: 30.01.2012]</a:t>
            </a:r>
          </a:p>
        </p:txBody>
      </p:sp>
      <p:cxnSp>
        <p:nvCxnSpPr>
          <p:cNvPr id="6" name="Gerade Verbindung 5"/>
          <p:cNvCxnSpPr>
            <a:cxnSpLocks noChangeShapeType="1"/>
            <a:stCxn id="15362" idx="0"/>
            <a:endCxn id="15362" idx="2"/>
          </p:cNvCxnSpPr>
          <p:nvPr/>
        </p:nvCxnSpPr>
        <p:spPr bwMode="auto">
          <a:xfrm>
            <a:off x="4554538" y="1711325"/>
            <a:ext cx="0" cy="4525963"/>
          </a:xfrm>
          <a:prstGeom prst="line">
            <a:avLst/>
          </a:prstGeom>
          <a:noFill/>
          <a:ln w="25400">
            <a:solidFill>
              <a:srgbClr val="000000"/>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pic>
        <p:nvPicPr>
          <p:cNvPr id="15371" name="Bild 6" descr="Conventional Pit Latrine.jpg"/>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4213" y="3240088"/>
            <a:ext cx="2851150" cy="285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02275545"/>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p:cNvSpPr>
            <a:spLocks noGrp="1"/>
          </p:cNvSpPr>
          <p:nvPr>
            <p:ph type="title"/>
          </p:nvPr>
        </p:nvSpPr>
        <p:spPr/>
        <p:txBody>
          <a:bodyPr>
            <a:normAutofit fontScale="90000"/>
          </a:bodyPr>
          <a:lstStyle/>
          <a:p>
            <a:r>
              <a:rPr lang="en-GB" smtClean="0">
                <a:latin typeface="Trebuchet MS" pitchFamily="34" charset="0"/>
              </a:rPr>
              <a:t>Sustainable Sanitation is a simple Approach</a:t>
            </a:r>
          </a:p>
        </p:txBody>
      </p:sp>
      <p:sp>
        <p:nvSpPr>
          <p:cNvPr id="21506" name="Rectangle 3"/>
          <p:cNvSpPr>
            <a:spLocks noGrp="1"/>
          </p:cNvSpPr>
          <p:nvPr>
            <p:ph type="body" idx="1"/>
          </p:nvPr>
        </p:nvSpPr>
        <p:spPr>
          <a:xfrm>
            <a:off x="360363" y="1695450"/>
            <a:ext cx="8388350" cy="4525963"/>
          </a:xfrm>
        </p:spPr>
        <p:txBody>
          <a:bodyPr>
            <a:normAutofit fontScale="92500" lnSpcReduction="20000"/>
          </a:bodyPr>
          <a:lstStyle/>
          <a:p>
            <a:pPr marL="0" indent="0"/>
            <a:endParaRPr lang="en-GB" sz="1200" smtClean="0">
              <a:latin typeface="Trebuchet MS" pitchFamily="34" charset="0"/>
            </a:endParaRPr>
          </a:p>
          <a:p>
            <a:pPr lvl="1"/>
            <a:r>
              <a:rPr lang="en-GB" smtClean="0">
                <a:latin typeface="Trebuchet MS" pitchFamily="34" charset="0"/>
              </a:rPr>
              <a:t> The essential </a:t>
            </a:r>
            <a:r>
              <a:rPr lang="en-GB" b="1" smtClean="0">
                <a:latin typeface="Trebuchet MS" pitchFamily="34" charset="0"/>
              </a:rPr>
              <a:t>principles</a:t>
            </a:r>
          </a:p>
          <a:p>
            <a:pPr lvl="2">
              <a:buFont typeface="Arial" pitchFamily="34" charset="0"/>
              <a:buChar char="•"/>
            </a:pPr>
            <a:r>
              <a:rPr lang="en-GB" smtClean="0">
                <a:latin typeface="Trebuchet MS" pitchFamily="34" charset="0"/>
              </a:rPr>
              <a:t> </a:t>
            </a:r>
            <a:r>
              <a:rPr lang="en-GB" smtClean="0">
                <a:solidFill>
                  <a:srgbClr val="376092"/>
                </a:solidFill>
                <a:latin typeface="Trebuchet MS" pitchFamily="34" charset="0"/>
              </a:rPr>
              <a:t>Wastewater and excreta should not be considered as a waste, but as valuable resources</a:t>
            </a:r>
            <a:r>
              <a:rPr lang="en-GB" smtClean="0">
                <a:latin typeface="Trebuchet MS" pitchFamily="34" charset="0"/>
              </a:rPr>
              <a:t>.</a:t>
            </a:r>
          </a:p>
          <a:p>
            <a:pPr lvl="2">
              <a:buFont typeface="Arial" pitchFamily="34" charset="0"/>
              <a:buChar char="•"/>
            </a:pPr>
            <a:r>
              <a:rPr lang="en-GB" smtClean="0">
                <a:latin typeface="Trebuchet MS" pitchFamily="34" charset="0"/>
              </a:rPr>
              <a:t> Sanitation systems should be organised in a </a:t>
            </a:r>
            <a:r>
              <a:rPr lang="en-GB" smtClean="0">
                <a:solidFill>
                  <a:srgbClr val="376092"/>
                </a:solidFill>
                <a:latin typeface="Trebuchet MS" pitchFamily="34" charset="0"/>
              </a:rPr>
              <a:t>socially acceptable </a:t>
            </a:r>
            <a:r>
              <a:rPr lang="en-GB" smtClean="0">
                <a:latin typeface="Trebuchet MS" pitchFamily="34" charset="0"/>
              </a:rPr>
              <a:t>and </a:t>
            </a:r>
            <a:r>
              <a:rPr lang="en-GB" smtClean="0">
                <a:solidFill>
                  <a:srgbClr val="376092"/>
                </a:solidFill>
                <a:latin typeface="Trebuchet MS" pitchFamily="34" charset="0"/>
              </a:rPr>
              <a:t>economically viable </a:t>
            </a:r>
            <a:r>
              <a:rPr lang="en-GB" smtClean="0">
                <a:latin typeface="Trebuchet MS" pitchFamily="34" charset="0"/>
              </a:rPr>
              <a:t>manner.</a:t>
            </a:r>
          </a:p>
          <a:p>
            <a:pPr lvl="1"/>
            <a:endParaRPr lang="en-GB" smtClean="0">
              <a:latin typeface="Trebuchet MS" pitchFamily="34" charset="0"/>
            </a:endParaRPr>
          </a:p>
          <a:p>
            <a:pPr lvl="1"/>
            <a:r>
              <a:rPr lang="en-GB" smtClean="0">
                <a:latin typeface="Trebuchet MS" pitchFamily="34" charset="0"/>
              </a:rPr>
              <a:t> There is no </a:t>
            </a:r>
            <a:r>
              <a:rPr lang="en-GB" altLang="en-GB" smtClean="0">
                <a:latin typeface="Trebuchet MS" pitchFamily="34" charset="0"/>
              </a:rPr>
              <a:t>“</a:t>
            </a:r>
            <a:r>
              <a:rPr lang="en-GB" smtClean="0">
                <a:latin typeface="Trebuchet MS" pitchFamily="34" charset="0"/>
              </a:rPr>
              <a:t>one-fits-all</a:t>
            </a:r>
            <a:r>
              <a:rPr lang="en-GB" altLang="en-GB" smtClean="0">
                <a:latin typeface="Trebuchet MS" pitchFamily="34" charset="0"/>
              </a:rPr>
              <a:t>”</a:t>
            </a:r>
            <a:r>
              <a:rPr lang="en-GB" smtClean="0">
                <a:latin typeface="Trebuchet MS" pitchFamily="34" charset="0"/>
              </a:rPr>
              <a:t> approach, much rather, the most adequate solution has to be found from case to case, considering climate and water availability, agricultural practices, socio-cultural preferences, affordability, safety, and technical prerequisites, etc.</a:t>
            </a:r>
          </a:p>
        </p:txBody>
      </p:sp>
      <p:sp>
        <p:nvSpPr>
          <p:cNvPr id="22531" name="Slide Number Placeholder 4"/>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rebuchet MS" pitchFamily="34" charset="0"/>
                <a:ea typeface="MS PGothic" pitchFamily="34" charset="-128"/>
              </a:defRPr>
            </a:lvl1pPr>
            <a:lvl2pPr marL="742950" indent="-285750" eaLnBrk="0" hangingPunct="0">
              <a:defRPr sz="2400">
                <a:solidFill>
                  <a:schemeClr val="tx1"/>
                </a:solidFill>
                <a:latin typeface="Trebuchet MS" pitchFamily="34" charset="0"/>
                <a:ea typeface="MS PGothic" pitchFamily="34" charset="-128"/>
              </a:defRPr>
            </a:lvl2pPr>
            <a:lvl3pPr marL="1143000" indent="-228600" eaLnBrk="0" hangingPunct="0">
              <a:defRPr sz="2400">
                <a:solidFill>
                  <a:schemeClr val="tx1"/>
                </a:solidFill>
                <a:latin typeface="Trebuchet MS" pitchFamily="34" charset="0"/>
                <a:ea typeface="MS PGothic" pitchFamily="34" charset="-128"/>
              </a:defRPr>
            </a:lvl3pPr>
            <a:lvl4pPr marL="1600200" indent="-228600" eaLnBrk="0" hangingPunct="0">
              <a:defRPr sz="2400">
                <a:solidFill>
                  <a:schemeClr val="tx1"/>
                </a:solidFill>
                <a:latin typeface="Trebuchet MS" pitchFamily="34" charset="0"/>
                <a:ea typeface="MS PGothic" pitchFamily="34" charset="-128"/>
              </a:defRPr>
            </a:lvl4pPr>
            <a:lvl5pPr marL="2057400" indent="-228600" eaLnBrk="0" hangingPunct="0">
              <a:defRPr sz="2400">
                <a:solidFill>
                  <a:schemeClr val="tx1"/>
                </a:solidFill>
                <a:latin typeface="Trebuchet MS" pitchFamily="34" charset="0"/>
                <a:ea typeface="MS PGothic" pitchFamily="34" charset="-128"/>
              </a:defRPr>
            </a:lvl5pPr>
            <a:lvl6pPr marL="2514600" indent="-228600" defTabSz="457200" eaLnBrk="0" fontAlgn="base" hangingPunct="0">
              <a:spcBef>
                <a:spcPct val="0"/>
              </a:spcBef>
              <a:spcAft>
                <a:spcPct val="0"/>
              </a:spcAft>
              <a:defRPr sz="2400">
                <a:solidFill>
                  <a:schemeClr val="tx1"/>
                </a:solidFill>
                <a:latin typeface="Trebuchet MS" pitchFamily="34" charset="0"/>
                <a:ea typeface="MS PGothic" pitchFamily="34" charset="-128"/>
              </a:defRPr>
            </a:lvl6pPr>
            <a:lvl7pPr marL="2971800" indent="-228600" defTabSz="457200" eaLnBrk="0" fontAlgn="base" hangingPunct="0">
              <a:spcBef>
                <a:spcPct val="0"/>
              </a:spcBef>
              <a:spcAft>
                <a:spcPct val="0"/>
              </a:spcAft>
              <a:defRPr sz="2400">
                <a:solidFill>
                  <a:schemeClr val="tx1"/>
                </a:solidFill>
                <a:latin typeface="Trebuchet MS" pitchFamily="34" charset="0"/>
                <a:ea typeface="MS PGothic" pitchFamily="34" charset="-128"/>
              </a:defRPr>
            </a:lvl7pPr>
            <a:lvl8pPr marL="3429000" indent="-228600" defTabSz="457200" eaLnBrk="0" fontAlgn="base" hangingPunct="0">
              <a:spcBef>
                <a:spcPct val="0"/>
              </a:spcBef>
              <a:spcAft>
                <a:spcPct val="0"/>
              </a:spcAft>
              <a:defRPr sz="2400">
                <a:solidFill>
                  <a:schemeClr val="tx1"/>
                </a:solidFill>
                <a:latin typeface="Trebuchet MS" pitchFamily="34" charset="0"/>
                <a:ea typeface="MS PGothic" pitchFamily="34" charset="-128"/>
              </a:defRPr>
            </a:lvl8pPr>
            <a:lvl9pPr marL="3886200" indent="-228600" defTabSz="457200" eaLnBrk="0" fontAlgn="base" hangingPunct="0">
              <a:spcBef>
                <a:spcPct val="0"/>
              </a:spcBef>
              <a:spcAft>
                <a:spcPct val="0"/>
              </a:spcAft>
              <a:defRPr sz="2400">
                <a:solidFill>
                  <a:schemeClr val="tx1"/>
                </a:solidFill>
                <a:latin typeface="Trebuchet MS" pitchFamily="34" charset="0"/>
                <a:ea typeface="MS PGothic" pitchFamily="34" charset="-128"/>
              </a:defRPr>
            </a:lvl9pPr>
          </a:lstStyle>
          <a:p>
            <a:pPr eaLnBrk="1" hangingPunct="1"/>
            <a:fld id="{15F1EF8C-B67C-4207-A4C3-19C27A8B904B}" type="slidenum">
              <a:rPr lang="en-GB" sz="1200">
                <a:solidFill>
                  <a:srgbClr val="808285"/>
                </a:solidFill>
              </a:rPr>
              <a:pPr eaLnBrk="1" hangingPunct="1"/>
              <a:t>61</a:t>
            </a:fld>
            <a:endParaRPr lang="en-GB" sz="1200">
              <a:solidFill>
                <a:srgbClr val="808285"/>
              </a:solidFill>
            </a:endParaRPr>
          </a:p>
        </p:txBody>
      </p:sp>
      <p:sp>
        <p:nvSpPr>
          <p:cNvPr id="22533" name="Textfeld 1"/>
          <p:cNvSpPr txBox="1">
            <a:spLocks noChangeArrowheads="1"/>
          </p:cNvSpPr>
          <p:nvPr/>
        </p:nvSpPr>
        <p:spPr bwMode="auto">
          <a:xfrm>
            <a:off x="1447800" y="12700"/>
            <a:ext cx="1841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rebuchet MS" pitchFamily="34" charset="0"/>
                <a:ea typeface="MS PGothic" pitchFamily="34" charset="-128"/>
              </a:defRPr>
            </a:lvl1pPr>
            <a:lvl2pPr marL="742950" indent="-285750" eaLnBrk="0" hangingPunct="0">
              <a:defRPr sz="2400">
                <a:solidFill>
                  <a:schemeClr val="tx1"/>
                </a:solidFill>
                <a:latin typeface="Trebuchet MS" pitchFamily="34" charset="0"/>
                <a:ea typeface="MS PGothic" pitchFamily="34" charset="-128"/>
              </a:defRPr>
            </a:lvl2pPr>
            <a:lvl3pPr marL="1143000" indent="-228600" eaLnBrk="0" hangingPunct="0">
              <a:defRPr sz="2400">
                <a:solidFill>
                  <a:schemeClr val="tx1"/>
                </a:solidFill>
                <a:latin typeface="Trebuchet MS" pitchFamily="34" charset="0"/>
                <a:ea typeface="MS PGothic" pitchFamily="34" charset="-128"/>
              </a:defRPr>
            </a:lvl3pPr>
            <a:lvl4pPr marL="1600200" indent="-228600" eaLnBrk="0" hangingPunct="0">
              <a:defRPr sz="2400">
                <a:solidFill>
                  <a:schemeClr val="tx1"/>
                </a:solidFill>
                <a:latin typeface="Trebuchet MS" pitchFamily="34" charset="0"/>
                <a:ea typeface="MS PGothic" pitchFamily="34" charset="-128"/>
              </a:defRPr>
            </a:lvl4pPr>
            <a:lvl5pPr marL="2057400" indent="-228600" eaLnBrk="0" hangingPunct="0">
              <a:defRPr sz="2400">
                <a:solidFill>
                  <a:schemeClr val="tx1"/>
                </a:solidFill>
                <a:latin typeface="Trebuchet MS" pitchFamily="34" charset="0"/>
                <a:ea typeface="MS PGothic" pitchFamily="34" charset="-128"/>
              </a:defRPr>
            </a:lvl5pPr>
            <a:lvl6pPr marL="2514600" indent="-228600" defTabSz="457200" eaLnBrk="0" fontAlgn="base" hangingPunct="0">
              <a:spcBef>
                <a:spcPct val="0"/>
              </a:spcBef>
              <a:spcAft>
                <a:spcPct val="0"/>
              </a:spcAft>
              <a:defRPr sz="2400">
                <a:solidFill>
                  <a:schemeClr val="tx1"/>
                </a:solidFill>
                <a:latin typeface="Trebuchet MS" pitchFamily="34" charset="0"/>
                <a:ea typeface="MS PGothic" pitchFamily="34" charset="-128"/>
              </a:defRPr>
            </a:lvl6pPr>
            <a:lvl7pPr marL="2971800" indent="-228600" defTabSz="457200" eaLnBrk="0" fontAlgn="base" hangingPunct="0">
              <a:spcBef>
                <a:spcPct val="0"/>
              </a:spcBef>
              <a:spcAft>
                <a:spcPct val="0"/>
              </a:spcAft>
              <a:defRPr sz="2400">
                <a:solidFill>
                  <a:schemeClr val="tx1"/>
                </a:solidFill>
                <a:latin typeface="Trebuchet MS" pitchFamily="34" charset="0"/>
                <a:ea typeface="MS PGothic" pitchFamily="34" charset="-128"/>
              </a:defRPr>
            </a:lvl7pPr>
            <a:lvl8pPr marL="3429000" indent="-228600" defTabSz="457200" eaLnBrk="0" fontAlgn="base" hangingPunct="0">
              <a:spcBef>
                <a:spcPct val="0"/>
              </a:spcBef>
              <a:spcAft>
                <a:spcPct val="0"/>
              </a:spcAft>
              <a:defRPr sz="2400">
                <a:solidFill>
                  <a:schemeClr val="tx1"/>
                </a:solidFill>
                <a:latin typeface="Trebuchet MS" pitchFamily="34" charset="0"/>
                <a:ea typeface="MS PGothic" pitchFamily="34" charset="-128"/>
              </a:defRPr>
            </a:lvl8pPr>
            <a:lvl9pPr marL="3886200" indent="-228600" defTabSz="457200" eaLnBrk="0" fontAlgn="base" hangingPunct="0">
              <a:spcBef>
                <a:spcPct val="0"/>
              </a:spcBef>
              <a:spcAft>
                <a:spcPct val="0"/>
              </a:spcAft>
              <a:defRPr sz="2400">
                <a:solidFill>
                  <a:schemeClr val="tx1"/>
                </a:solidFill>
                <a:latin typeface="Trebuchet MS" pitchFamily="34" charset="0"/>
                <a:ea typeface="MS PGothic" pitchFamily="34" charset="-128"/>
              </a:defRPr>
            </a:lvl9pPr>
          </a:lstStyle>
          <a:p>
            <a:pPr eaLnBrk="1" hangingPunct="1"/>
            <a:endParaRPr lang="de-DE"/>
          </a:p>
        </p:txBody>
      </p:sp>
    </p:spTree>
    <p:extLst>
      <p:ext uri="{BB962C8B-B14F-4D97-AF65-F5344CB8AC3E}">
        <p14:creationId xmlns:p14="http://schemas.microsoft.com/office/powerpoint/2010/main" val="1908537347"/>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Promising</a:t>
            </a:r>
            <a:r>
              <a:rPr lang="en-US" dirty="0" smtClean="0"/>
              <a:t> technologies for </a:t>
            </a:r>
            <a:r>
              <a:rPr lang="en-US" dirty="0"/>
              <a:t>international </a:t>
            </a:r>
            <a:r>
              <a:rPr lang="en-US" dirty="0" smtClean="0"/>
              <a:t>sanitation</a:t>
            </a:r>
            <a:endParaRPr lang="en-US" dirty="0"/>
          </a:p>
        </p:txBody>
      </p:sp>
      <p:sp>
        <p:nvSpPr>
          <p:cNvPr id="3" name="Content Placeholder 2"/>
          <p:cNvSpPr>
            <a:spLocks noGrp="1"/>
          </p:cNvSpPr>
          <p:nvPr>
            <p:ph idx="1"/>
          </p:nvPr>
        </p:nvSpPr>
        <p:spPr/>
        <p:txBody>
          <a:bodyPr>
            <a:normAutofit/>
          </a:bodyPr>
          <a:lstStyle/>
          <a:p>
            <a:r>
              <a:rPr lang="en-US" dirty="0" smtClean="0"/>
              <a:t>Key features: </a:t>
            </a:r>
          </a:p>
          <a:p>
            <a:pPr lvl="1"/>
            <a:r>
              <a:rPr lang="en-US" dirty="0" smtClean="0"/>
              <a:t>Decentralized (small scale) so communities take ownership/benefit</a:t>
            </a:r>
          </a:p>
          <a:p>
            <a:pPr lvl="1"/>
            <a:r>
              <a:rPr lang="en-US" dirty="0" smtClean="0"/>
              <a:t>Low energy costs (ideally no Electricity-reliance)</a:t>
            </a:r>
          </a:p>
          <a:p>
            <a:pPr lvl="1"/>
            <a:r>
              <a:rPr lang="en-US" dirty="0" smtClean="0"/>
              <a:t>Low water usage</a:t>
            </a:r>
          </a:p>
          <a:p>
            <a:pPr lvl="1"/>
            <a:r>
              <a:rPr lang="en-US" dirty="0" smtClean="0"/>
              <a:t>Ideally, value added product (</a:t>
            </a:r>
            <a:r>
              <a:rPr lang="en-US" dirty="0" err="1" smtClean="0"/>
              <a:t>e.g</a:t>
            </a:r>
            <a:r>
              <a:rPr lang="en-US" dirty="0" smtClean="0"/>
              <a:t> fertilizer, natural beauty)</a:t>
            </a:r>
          </a:p>
          <a:p>
            <a:endParaRPr lang="en-US" dirty="0"/>
          </a:p>
        </p:txBody>
      </p:sp>
    </p:spTree>
    <p:extLst>
      <p:ext uri="{BB962C8B-B14F-4D97-AF65-F5344CB8AC3E}">
        <p14:creationId xmlns:p14="http://schemas.microsoft.com/office/powerpoint/2010/main" val="3020337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5167313" cy="3887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19" name="AutoShape 2" descr="https://mail.google.com/mail/u/0/?ui=2&amp;ik=09d6872393&amp;view=att&amp;th=142251f87d216da8&amp;attid=0.2&amp;disp=emb&amp;zw&amp;atsh=1"/>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4820" name="AutoShape 4" descr="https://mail.google.com/mail/u/0/?ui=2&amp;ik=09d6872393&amp;view=att&amp;th=142251f87d216da8&amp;attid=0.2&amp;disp=emb&amp;zw&amp;atsh=1"/>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pic>
        <p:nvPicPr>
          <p:cNvPr id="34821" name="Picture 6" descr="BarrongLompoNearShoreEnterococci.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508625" y="836613"/>
            <a:ext cx="2735263" cy="294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2" name="Picture 7" descr="BarrongLompoOffShoreEnterococci.jp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435600" y="3933825"/>
            <a:ext cx="2884488" cy="292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23" name="Title 9"/>
          <p:cNvSpPr>
            <a:spLocks noGrp="1"/>
          </p:cNvSpPr>
          <p:nvPr>
            <p:ph type="title"/>
          </p:nvPr>
        </p:nvSpPr>
        <p:spPr>
          <a:xfrm>
            <a:off x="-228600" y="4508501"/>
            <a:ext cx="5791200" cy="139700"/>
          </a:xfrm>
        </p:spPr>
        <p:txBody>
          <a:bodyPr>
            <a:noAutofit/>
          </a:bodyPr>
          <a:lstStyle/>
          <a:p>
            <a:pPr eaLnBrk="1" hangingPunct="1"/>
            <a:r>
              <a:rPr lang="en-US" altLang="en-US" sz="3600" dirty="0" smtClean="0"/>
              <a:t>E.g. The </a:t>
            </a:r>
            <a:r>
              <a:rPr lang="en-US" altLang="en-US" sz="3600" dirty="0" smtClean="0"/>
              <a:t>Challenge for Small </a:t>
            </a:r>
            <a:r>
              <a:rPr lang="en-US" altLang="en-US" sz="3600" dirty="0" smtClean="0"/>
              <a:t>Islands in Indonesia</a:t>
            </a:r>
            <a:endParaRPr lang="en-US" altLang="en-US" sz="3600" dirty="0" smtClean="0"/>
          </a:p>
        </p:txBody>
      </p:sp>
      <p:sp>
        <p:nvSpPr>
          <p:cNvPr id="34824" name="TextBox 10"/>
          <p:cNvSpPr txBox="1">
            <a:spLocks noChangeArrowheads="1"/>
          </p:cNvSpPr>
          <p:nvPr/>
        </p:nvSpPr>
        <p:spPr bwMode="auto">
          <a:xfrm>
            <a:off x="395288" y="5084763"/>
            <a:ext cx="4494212" cy="1477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dirty="0"/>
              <a:t>Fresh water is very limited</a:t>
            </a:r>
          </a:p>
          <a:p>
            <a:pPr eaLnBrk="1" hangingPunct="1"/>
            <a:r>
              <a:rPr lang="en-US" altLang="en-US" dirty="0"/>
              <a:t>Coral reefs sensitive to waste</a:t>
            </a:r>
          </a:p>
          <a:p>
            <a:pPr eaLnBrk="1" hangingPunct="1"/>
            <a:r>
              <a:rPr lang="en-US" altLang="en-US" dirty="0"/>
              <a:t>Agriculture: only bananas?</a:t>
            </a:r>
          </a:p>
          <a:p>
            <a:pPr eaLnBrk="1" hangingPunct="1"/>
            <a:r>
              <a:rPr lang="en-US" altLang="en-US" dirty="0"/>
              <a:t>Energy: all imported (kerosene; electricity)</a:t>
            </a:r>
          </a:p>
          <a:p>
            <a:pPr eaLnBrk="1" hangingPunct="1"/>
            <a:r>
              <a:rPr lang="en-US" altLang="en-US" dirty="0"/>
              <a:t>Most of population: use beaches as toilet</a:t>
            </a:r>
          </a:p>
        </p:txBody>
      </p:sp>
    </p:spTree>
    <p:extLst>
      <p:ext uri="{BB962C8B-B14F-4D97-AF65-F5344CB8AC3E}">
        <p14:creationId xmlns:p14="http://schemas.microsoft.com/office/powerpoint/2010/main" val="3217679248"/>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GB" altLang="en-US">
                <a:solidFill>
                  <a:srgbClr val="808080"/>
                </a:solidFill>
              </a:rPr>
              <a:t>Sandec Training Tool</a:t>
            </a:r>
          </a:p>
        </p:txBody>
      </p:sp>
      <p:sp>
        <p:nvSpPr>
          <p:cNvPr id="30723" name="Rectangle 2"/>
          <p:cNvSpPr>
            <a:spLocks noGrp="1" noChangeArrowheads="1"/>
          </p:cNvSpPr>
          <p:nvPr>
            <p:ph type="title"/>
          </p:nvPr>
        </p:nvSpPr>
        <p:spPr>
          <a:xfrm>
            <a:off x="1871663" y="404813"/>
            <a:ext cx="7524750" cy="792162"/>
          </a:xfrm>
          <a:noFill/>
        </p:spPr>
        <p:txBody>
          <a:bodyPr/>
          <a:lstStyle/>
          <a:p>
            <a:pPr eaLnBrk="1" hangingPunct="1"/>
            <a:r>
              <a:rPr lang="de-CH" altLang="en-US" sz="2000" smtClean="0"/>
              <a:t>Example System: </a:t>
            </a:r>
            <a:r>
              <a:rPr lang="en-GB" altLang="zh-CN" sz="2000" smtClean="0">
                <a:ea typeface="SimSun" panose="02010600030101010101" pitchFamily="2" charset="-122"/>
              </a:rPr>
              <a:t>Waterless system with urine diversion</a:t>
            </a:r>
            <a:r>
              <a:rPr lang="en-US" altLang="zh-CN" sz="2000" smtClean="0">
                <a:ea typeface="SimSun" panose="02010600030101010101" pitchFamily="2" charset="-122"/>
              </a:rPr>
              <a:t> </a:t>
            </a:r>
            <a:endParaRPr lang="en-US" altLang="en-US" sz="2000" smtClean="0"/>
          </a:p>
        </p:txBody>
      </p:sp>
      <p:sp>
        <p:nvSpPr>
          <p:cNvPr id="92163" name="AutoShape 3"/>
          <p:cNvSpPr>
            <a:spLocks noChangeArrowheads="1"/>
          </p:cNvSpPr>
          <p:nvPr/>
        </p:nvSpPr>
        <p:spPr bwMode="auto">
          <a:xfrm>
            <a:off x="5681663" y="2673350"/>
            <a:ext cx="1731962" cy="433388"/>
          </a:xfrm>
          <a:prstGeom prst="rightArrow">
            <a:avLst>
              <a:gd name="adj1" fmla="val 52380"/>
              <a:gd name="adj2" fmla="val 58039"/>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smtClean="0">
              <a:solidFill>
                <a:srgbClr val="000000"/>
              </a:solidFill>
            </a:endParaRPr>
          </a:p>
        </p:txBody>
      </p:sp>
      <p:sp>
        <p:nvSpPr>
          <p:cNvPr id="92164" name="AutoShape 4"/>
          <p:cNvSpPr>
            <a:spLocks noChangeArrowheads="1"/>
          </p:cNvSpPr>
          <p:nvPr/>
        </p:nvSpPr>
        <p:spPr bwMode="auto">
          <a:xfrm>
            <a:off x="3373438" y="2673350"/>
            <a:ext cx="863600" cy="433388"/>
          </a:xfrm>
          <a:prstGeom prst="rightArrow">
            <a:avLst>
              <a:gd name="adj1" fmla="val 52380"/>
              <a:gd name="adj2" fmla="val 28940"/>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smtClean="0">
              <a:solidFill>
                <a:srgbClr val="000000"/>
              </a:solidFill>
            </a:endParaRPr>
          </a:p>
        </p:txBody>
      </p:sp>
      <p:sp>
        <p:nvSpPr>
          <p:cNvPr id="92165" name="AutoShape 5"/>
          <p:cNvSpPr>
            <a:spLocks noChangeArrowheads="1"/>
          </p:cNvSpPr>
          <p:nvPr/>
        </p:nvSpPr>
        <p:spPr bwMode="auto">
          <a:xfrm>
            <a:off x="1793875" y="2673350"/>
            <a:ext cx="863600" cy="433388"/>
          </a:xfrm>
          <a:prstGeom prst="rightArrow">
            <a:avLst>
              <a:gd name="adj1" fmla="val 52380"/>
              <a:gd name="adj2" fmla="val 28940"/>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smtClean="0">
              <a:solidFill>
                <a:srgbClr val="000000"/>
              </a:solidFill>
            </a:endParaRPr>
          </a:p>
        </p:txBody>
      </p:sp>
      <p:sp>
        <p:nvSpPr>
          <p:cNvPr id="30727" name="Rectangle 6"/>
          <p:cNvSpPr>
            <a:spLocks noChangeArrowheads="1"/>
          </p:cNvSpPr>
          <p:nvPr/>
        </p:nvSpPr>
        <p:spPr bwMode="auto">
          <a:xfrm>
            <a:off x="352425" y="2673350"/>
            <a:ext cx="1441450" cy="1439863"/>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smtClean="0">
              <a:solidFill>
                <a:srgbClr val="000000"/>
              </a:solidFill>
            </a:endParaRPr>
          </a:p>
        </p:txBody>
      </p:sp>
      <p:sp>
        <p:nvSpPr>
          <p:cNvPr id="92167" name="Rectangle 7"/>
          <p:cNvSpPr>
            <a:spLocks noChangeArrowheads="1"/>
          </p:cNvSpPr>
          <p:nvPr/>
        </p:nvSpPr>
        <p:spPr bwMode="auto">
          <a:xfrm>
            <a:off x="2657475" y="1954213"/>
            <a:ext cx="1441450" cy="1439862"/>
          </a:xfrm>
          <a:prstGeom prst="rect">
            <a:avLst/>
          </a:prstGeom>
          <a:solidFill>
            <a:srgbClr val="FF99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smtClean="0">
              <a:solidFill>
                <a:srgbClr val="000000"/>
              </a:solidFill>
            </a:endParaRPr>
          </a:p>
        </p:txBody>
      </p:sp>
      <p:sp>
        <p:nvSpPr>
          <p:cNvPr id="92168" name="Rectangle 8"/>
          <p:cNvSpPr>
            <a:spLocks noChangeArrowheads="1"/>
          </p:cNvSpPr>
          <p:nvPr/>
        </p:nvSpPr>
        <p:spPr bwMode="auto">
          <a:xfrm>
            <a:off x="7410450" y="1954213"/>
            <a:ext cx="1441450" cy="1439862"/>
          </a:xfrm>
          <a:prstGeom prst="rect">
            <a:avLst/>
          </a:prstGeom>
          <a:solidFill>
            <a:srgbClr val="3399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smtClean="0">
              <a:solidFill>
                <a:srgbClr val="000000"/>
              </a:solidFill>
            </a:endParaRPr>
          </a:p>
        </p:txBody>
      </p:sp>
      <p:grpSp>
        <p:nvGrpSpPr>
          <p:cNvPr id="2" name="Group 9"/>
          <p:cNvGrpSpPr>
            <a:grpSpLocks/>
          </p:cNvGrpSpPr>
          <p:nvPr/>
        </p:nvGrpSpPr>
        <p:grpSpPr bwMode="auto">
          <a:xfrm>
            <a:off x="1879600" y="1873250"/>
            <a:ext cx="576263" cy="1627188"/>
            <a:chOff x="1292" y="799"/>
            <a:chExt cx="363" cy="817"/>
          </a:xfrm>
        </p:grpSpPr>
        <p:sp>
          <p:nvSpPr>
            <p:cNvPr id="30762" name="Oval 10"/>
            <p:cNvSpPr>
              <a:spLocks noChangeArrowheads="1"/>
            </p:cNvSpPr>
            <p:nvPr/>
          </p:nvSpPr>
          <p:spPr bwMode="auto">
            <a:xfrm rot="-5400000">
              <a:off x="1065" y="1026"/>
              <a:ext cx="817" cy="363"/>
            </a:xfrm>
            <a:prstGeom prst="ellipse">
              <a:avLst/>
            </a:prstGeom>
            <a:solidFill>
              <a:srgbClr val="6633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smtClean="0">
                <a:solidFill>
                  <a:srgbClr val="000000"/>
                </a:solidFill>
              </a:endParaRPr>
            </a:p>
          </p:txBody>
        </p:sp>
        <p:sp>
          <p:nvSpPr>
            <p:cNvPr id="30763" name="Text Box 11"/>
            <p:cNvSpPr txBox="1">
              <a:spLocks noChangeArrowheads="1"/>
            </p:cNvSpPr>
            <p:nvPr/>
          </p:nvSpPr>
          <p:spPr bwMode="auto">
            <a:xfrm rot="-5400000">
              <a:off x="1262" y="1088"/>
              <a:ext cx="45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50000"/>
                </a:spcBef>
                <a:spcAft>
                  <a:spcPct val="0"/>
                </a:spcAft>
              </a:pPr>
              <a:r>
                <a:rPr lang="de-CH" altLang="en-US" sz="1600" smtClean="0">
                  <a:solidFill>
                    <a:srgbClr val="FFFFFF"/>
                  </a:solidFill>
                </a:rPr>
                <a:t>Faeces</a:t>
              </a:r>
              <a:endParaRPr lang="en-US" altLang="en-US" sz="1600" smtClean="0">
                <a:solidFill>
                  <a:srgbClr val="FFFFFF"/>
                </a:solidFill>
              </a:endParaRPr>
            </a:p>
          </p:txBody>
        </p:sp>
      </p:grpSp>
      <p:sp>
        <p:nvSpPr>
          <p:cNvPr id="30731" name="Text Box 12"/>
          <p:cNvSpPr txBox="1">
            <a:spLocks noChangeArrowheads="1"/>
          </p:cNvSpPr>
          <p:nvPr/>
        </p:nvSpPr>
        <p:spPr bwMode="auto">
          <a:xfrm>
            <a:off x="425450" y="2746375"/>
            <a:ext cx="1295400" cy="10699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50000"/>
              </a:spcBef>
              <a:spcAft>
                <a:spcPct val="0"/>
              </a:spcAft>
            </a:pPr>
            <a:r>
              <a:rPr lang="de-CH" altLang="en-US" sz="1600" smtClean="0">
                <a:solidFill>
                  <a:srgbClr val="000000"/>
                </a:solidFill>
              </a:rPr>
              <a:t>Urine Diverting Dry Toilet &amp; Urinal</a:t>
            </a:r>
            <a:endParaRPr lang="en-US" altLang="en-US" sz="1600" smtClean="0">
              <a:solidFill>
                <a:srgbClr val="000000"/>
              </a:solidFill>
            </a:endParaRPr>
          </a:p>
        </p:txBody>
      </p:sp>
      <p:sp>
        <p:nvSpPr>
          <p:cNvPr id="92173" name="Text Box 13"/>
          <p:cNvSpPr txBox="1">
            <a:spLocks noChangeArrowheads="1"/>
          </p:cNvSpPr>
          <p:nvPr/>
        </p:nvSpPr>
        <p:spPr bwMode="auto">
          <a:xfrm>
            <a:off x="2700338" y="2027238"/>
            <a:ext cx="1368425" cy="8255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50000"/>
              </a:spcBef>
              <a:spcAft>
                <a:spcPct val="0"/>
              </a:spcAft>
            </a:pPr>
            <a:r>
              <a:rPr lang="de-CH" altLang="en-US" sz="1600" smtClean="0">
                <a:solidFill>
                  <a:srgbClr val="000000"/>
                </a:solidFill>
              </a:rPr>
              <a:t>Double Dehydration Vaults</a:t>
            </a:r>
            <a:endParaRPr lang="en-US" altLang="en-US" sz="1600" smtClean="0">
              <a:solidFill>
                <a:srgbClr val="000000"/>
              </a:solidFill>
            </a:endParaRPr>
          </a:p>
        </p:txBody>
      </p:sp>
      <p:sp>
        <p:nvSpPr>
          <p:cNvPr id="92174" name="Rectangle 14"/>
          <p:cNvSpPr>
            <a:spLocks noChangeArrowheads="1"/>
          </p:cNvSpPr>
          <p:nvPr/>
        </p:nvSpPr>
        <p:spPr bwMode="auto">
          <a:xfrm>
            <a:off x="4241800" y="1954213"/>
            <a:ext cx="1441450" cy="1439862"/>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smtClean="0">
              <a:solidFill>
                <a:srgbClr val="000000"/>
              </a:solidFill>
            </a:endParaRPr>
          </a:p>
        </p:txBody>
      </p:sp>
      <p:sp>
        <p:nvSpPr>
          <p:cNvPr id="92175" name="Text Box 15"/>
          <p:cNvSpPr txBox="1">
            <a:spLocks noChangeArrowheads="1"/>
          </p:cNvSpPr>
          <p:nvPr/>
        </p:nvSpPr>
        <p:spPr bwMode="auto">
          <a:xfrm>
            <a:off x="4316413" y="2027238"/>
            <a:ext cx="1295400" cy="13144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50000"/>
              </a:spcBef>
              <a:spcAft>
                <a:spcPct val="0"/>
              </a:spcAft>
            </a:pPr>
            <a:r>
              <a:rPr lang="de-CH" altLang="en-US" sz="1600" smtClean="0">
                <a:solidFill>
                  <a:srgbClr val="000000"/>
                </a:solidFill>
              </a:rPr>
              <a:t>Human Powered Emptying and Transport</a:t>
            </a:r>
            <a:endParaRPr lang="en-US" altLang="en-US" sz="1600" smtClean="0">
              <a:solidFill>
                <a:srgbClr val="000000"/>
              </a:solidFill>
            </a:endParaRPr>
          </a:p>
        </p:txBody>
      </p:sp>
      <p:sp>
        <p:nvSpPr>
          <p:cNvPr id="92176" name="Text Box 16"/>
          <p:cNvSpPr txBox="1">
            <a:spLocks noChangeArrowheads="1"/>
          </p:cNvSpPr>
          <p:nvPr/>
        </p:nvSpPr>
        <p:spPr bwMode="auto">
          <a:xfrm>
            <a:off x="7481888" y="2027238"/>
            <a:ext cx="1295400" cy="107791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50000"/>
              </a:spcBef>
              <a:spcAft>
                <a:spcPct val="0"/>
              </a:spcAft>
            </a:pPr>
            <a:r>
              <a:rPr lang="de-CH" altLang="en-US" sz="1600" smtClean="0">
                <a:solidFill>
                  <a:srgbClr val="000000"/>
                </a:solidFill>
              </a:rPr>
              <a:t>Application of  Treated Faeces to Crops</a:t>
            </a:r>
            <a:endParaRPr lang="en-US" altLang="en-US" sz="1600" smtClean="0">
              <a:solidFill>
                <a:srgbClr val="000000"/>
              </a:solidFill>
            </a:endParaRPr>
          </a:p>
        </p:txBody>
      </p:sp>
      <p:sp>
        <p:nvSpPr>
          <p:cNvPr id="92177" name="AutoShape 17"/>
          <p:cNvSpPr>
            <a:spLocks noChangeArrowheads="1"/>
          </p:cNvSpPr>
          <p:nvPr/>
        </p:nvSpPr>
        <p:spPr bwMode="auto">
          <a:xfrm>
            <a:off x="3370263" y="3706813"/>
            <a:ext cx="863600" cy="433387"/>
          </a:xfrm>
          <a:prstGeom prst="rightArrow">
            <a:avLst>
              <a:gd name="adj1" fmla="val 52380"/>
              <a:gd name="adj2" fmla="val 28940"/>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smtClean="0">
              <a:solidFill>
                <a:srgbClr val="000000"/>
              </a:solidFill>
            </a:endParaRPr>
          </a:p>
        </p:txBody>
      </p:sp>
      <p:sp>
        <p:nvSpPr>
          <p:cNvPr id="92178" name="Rectangle 18"/>
          <p:cNvSpPr>
            <a:spLocks noChangeArrowheads="1"/>
          </p:cNvSpPr>
          <p:nvPr/>
        </p:nvSpPr>
        <p:spPr bwMode="auto">
          <a:xfrm>
            <a:off x="7407275" y="3492500"/>
            <a:ext cx="1441450" cy="1439863"/>
          </a:xfrm>
          <a:prstGeom prst="rect">
            <a:avLst/>
          </a:prstGeom>
          <a:solidFill>
            <a:srgbClr val="3399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smtClean="0">
              <a:solidFill>
                <a:srgbClr val="000000"/>
              </a:solidFill>
            </a:endParaRPr>
          </a:p>
        </p:txBody>
      </p:sp>
      <p:sp>
        <p:nvSpPr>
          <p:cNvPr id="92179" name="Text Box 19"/>
          <p:cNvSpPr txBox="1">
            <a:spLocks noChangeArrowheads="1"/>
          </p:cNvSpPr>
          <p:nvPr/>
        </p:nvSpPr>
        <p:spPr bwMode="auto">
          <a:xfrm>
            <a:off x="7478713" y="3563938"/>
            <a:ext cx="1295400" cy="95408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50000"/>
              </a:spcBef>
              <a:spcAft>
                <a:spcPct val="0"/>
              </a:spcAft>
            </a:pPr>
            <a:r>
              <a:rPr lang="de-CH" altLang="en-US" sz="1600" smtClean="0">
                <a:solidFill>
                  <a:srgbClr val="000000"/>
                </a:solidFill>
              </a:rPr>
              <a:t>Application of Urine</a:t>
            </a:r>
          </a:p>
          <a:p>
            <a:pPr eaLnBrk="1" fontAlgn="base" hangingPunct="1">
              <a:spcBef>
                <a:spcPct val="50000"/>
              </a:spcBef>
              <a:spcAft>
                <a:spcPct val="0"/>
              </a:spcAft>
            </a:pPr>
            <a:r>
              <a:rPr lang="de-CH" altLang="en-US" sz="1600" smtClean="0">
                <a:solidFill>
                  <a:srgbClr val="000000"/>
                </a:solidFill>
              </a:rPr>
              <a:t>To Crops</a:t>
            </a:r>
          </a:p>
        </p:txBody>
      </p:sp>
      <p:sp>
        <p:nvSpPr>
          <p:cNvPr id="92180" name="Rectangle 20"/>
          <p:cNvSpPr>
            <a:spLocks noChangeArrowheads="1"/>
          </p:cNvSpPr>
          <p:nvPr/>
        </p:nvSpPr>
        <p:spPr bwMode="auto">
          <a:xfrm>
            <a:off x="2654300" y="3492500"/>
            <a:ext cx="1441450" cy="1439863"/>
          </a:xfrm>
          <a:prstGeom prst="rect">
            <a:avLst/>
          </a:prstGeom>
          <a:solidFill>
            <a:srgbClr val="FF99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smtClean="0">
              <a:solidFill>
                <a:srgbClr val="000000"/>
              </a:solidFill>
            </a:endParaRPr>
          </a:p>
        </p:txBody>
      </p:sp>
      <p:sp>
        <p:nvSpPr>
          <p:cNvPr id="92181" name="Text Box 21"/>
          <p:cNvSpPr txBox="1">
            <a:spLocks noChangeArrowheads="1"/>
          </p:cNvSpPr>
          <p:nvPr/>
        </p:nvSpPr>
        <p:spPr bwMode="auto">
          <a:xfrm>
            <a:off x="2725738" y="3565525"/>
            <a:ext cx="1295400" cy="5810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50000"/>
              </a:spcBef>
              <a:spcAft>
                <a:spcPct val="0"/>
              </a:spcAft>
            </a:pPr>
            <a:r>
              <a:rPr lang="de-CH" altLang="en-US" sz="1600" smtClean="0">
                <a:solidFill>
                  <a:srgbClr val="000000"/>
                </a:solidFill>
              </a:rPr>
              <a:t>Storage</a:t>
            </a:r>
            <a:r>
              <a:rPr lang="de-CH" altLang="en-US" sz="1400" smtClean="0">
                <a:solidFill>
                  <a:srgbClr val="000000"/>
                </a:solidFill>
              </a:rPr>
              <a:t> </a:t>
            </a:r>
            <a:r>
              <a:rPr lang="de-CH" altLang="en-US" sz="1600" smtClean="0">
                <a:solidFill>
                  <a:srgbClr val="000000"/>
                </a:solidFill>
              </a:rPr>
              <a:t>Tank</a:t>
            </a:r>
            <a:endParaRPr lang="en-US" altLang="en-US" sz="1600" smtClean="0">
              <a:solidFill>
                <a:srgbClr val="000000"/>
              </a:solidFill>
            </a:endParaRPr>
          </a:p>
        </p:txBody>
      </p:sp>
      <p:sp>
        <p:nvSpPr>
          <p:cNvPr id="92182" name="Rectangle 22"/>
          <p:cNvSpPr>
            <a:spLocks noChangeArrowheads="1"/>
          </p:cNvSpPr>
          <p:nvPr/>
        </p:nvSpPr>
        <p:spPr bwMode="auto">
          <a:xfrm>
            <a:off x="4238625" y="3492500"/>
            <a:ext cx="1441450" cy="1439863"/>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smtClean="0">
              <a:solidFill>
                <a:srgbClr val="000000"/>
              </a:solidFill>
            </a:endParaRPr>
          </a:p>
        </p:txBody>
      </p:sp>
      <p:sp>
        <p:nvSpPr>
          <p:cNvPr id="92183" name="Text Box 23"/>
          <p:cNvSpPr txBox="1">
            <a:spLocks noChangeArrowheads="1"/>
          </p:cNvSpPr>
          <p:nvPr/>
        </p:nvSpPr>
        <p:spPr bwMode="auto">
          <a:xfrm>
            <a:off x="4313238" y="3565525"/>
            <a:ext cx="1295400" cy="5810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50000"/>
              </a:spcBef>
              <a:spcAft>
                <a:spcPct val="0"/>
              </a:spcAft>
            </a:pPr>
            <a:r>
              <a:rPr lang="de-CH" altLang="en-US" sz="1600" smtClean="0">
                <a:solidFill>
                  <a:srgbClr val="000000"/>
                </a:solidFill>
              </a:rPr>
              <a:t>Jerry Can / Tank</a:t>
            </a:r>
            <a:endParaRPr lang="en-US" altLang="en-US" sz="1600" smtClean="0">
              <a:solidFill>
                <a:srgbClr val="000000"/>
              </a:solidFill>
            </a:endParaRPr>
          </a:p>
        </p:txBody>
      </p:sp>
      <p:sp>
        <p:nvSpPr>
          <p:cNvPr id="92184" name="AutoShape 24"/>
          <p:cNvSpPr>
            <a:spLocks noChangeArrowheads="1"/>
          </p:cNvSpPr>
          <p:nvPr/>
        </p:nvSpPr>
        <p:spPr bwMode="auto">
          <a:xfrm>
            <a:off x="5680075" y="3708400"/>
            <a:ext cx="1727200" cy="433388"/>
          </a:xfrm>
          <a:prstGeom prst="rightArrow">
            <a:avLst>
              <a:gd name="adj1" fmla="val 52380"/>
              <a:gd name="adj2" fmla="val 57880"/>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smtClean="0">
              <a:solidFill>
                <a:srgbClr val="000000"/>
              </a:solidFill>
            </a:endParaRPr>
          </a:p>
        </p:txBody>
      </p:sp>
      <p:sp>
        <p:nvSpPr>
          <p:cNvPr id="92185" name="AutoShape 25"/>
          <p:cNvSpPr>
            <a:spLocks noChangeArrowheads="1"/>
          </p:cNvSpPr>
          <p:nvPr/>
        </p:nvSpPr>
        <p:spPr bwMode="auto">
          <a:xfrm>
            <a:off x="1916113" y="5759450"/>
            <a:ext cx="757237" cy="433388"/>
          </a:xfrm>
          <a:prstGeom prst="rightArrow">
            <a:avLst>
              <a:gd name="adj1" fmla="val 52380"/>
              <a:gd name="adj2" fmla="val 25376"/>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smtClean="0">
              <a:solidFill>
                <a:srgbClr val="000000"/>
              </a:solidFill>
            </a:endParaRPr>
          </a:p>
        </p:txBody>
      </p:sp>
      <p:sp>
        <p:nvSpPr>
          <p:cNvPr id="92186" name="Oval 26"/>
          <p:cNvSpPr>
            <a:spLocks noChangeArrowheads="1"/>
          </p:cNvSpPr>
          <p:nvPr/>
        </p:nvSpPr>
        <p:spPr bwMode="auto">
          <a:xfrm rot="-5400000">
            <a:off x="1370013" y="5753100"/>
            <a:ext cx="1557337" cy="576263"/>
          </a:xfrm>
          <a:prstGeom prst="ellipse">
            <a:avLst/>
          </a:pr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smtClean="0">
              <a:solidFill>
                <a:srgbClr val="000000"/>
              </a:solidFill>
            </a:endParaRPr>
          </a:p>
        </p:txBody>
      </p:sp>
      <p:sp>
        <p:nvSpPr>
          <p:cNvPr id="92187" name="Text Box 27"/>
          <p:cNvSpPr txBox="1">
            <a:spLocks noChangeArrowheads="1"/>
          </p:cNvSpPr>
          <p:nvPr/>
        </p:nvSpPr>
        <p:spPr bwMode="auto">
          <a:xfrm rot="-5400000">
            <a:off x="1527969" y="5738019"/>
            <a:ext cx="129381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50000"/>
              </a:spcBef>
              <a:spcAft>
                <a:spcPct val="0"/>
              </a:spcAft>
            </a:pPr>
            <a:r>
              <a:rPr lang="de-CH" altLang="en-US" sz="1600" smtClean="0">
                <a:solidFill>
                  <a:srgbClr val="000000"/>
                </a:solidFill>
              </a:rPr>
              <a:t>Greywater</a:t>
            </a:r>
            <a:endParaRPr lang="en-US" altLang="en-US" sz="1600" smtClean="0">
              <a:solidFill>
                <a:srgbClr val="000000"/>
              </a:solidFill>
            </a:endParaRPr>
          </a:p>
        </p:txBody>
      </p:sp>
      <p:grpSp>
        <p:nvGrpSpPr>
          <p:cNvPr id="3" name="Group 28"/>
          <p:cNvGrpSpPr>
            <a:grpSpLocks/>
          </p:cNvGrpSpPr>
          <p:nvPr/>
        </p:nvGrpSpPr>
        <p:grpSpPr bwMode="auto">
          <a:xfrm>
            <a:off x="2660650" y="5314950"/>
            <a:ext cx="1441450" cy="1436688"/>
            <a:chOff x="3742" y="3160"/>
            <a:chExt cx="908" cy="905"/>
          </a:xfrm>
        </p:grpSpPr>
        <p:sp>
          <p:nvSpPr>
            <p:cNvPr id="30760" name="Rectangle 29"/>
            <p:cNvSpPr>
              <a:spLocks noChangeArrowheads="1"/>
            </p:cNvSpPr>
            <p:nvPr/>
          </p:nvSpPr>
          <p:spPr bwMode="auto">
            <a:xfrm>
              <a:off x="3742" y="3160"/>
              <a:ext cx="908" cy="905"/>
            </a:xfrm>
            <a:prstGeom prst="rect">
              <a:avLst/>
            </a:prstGeom>
            <a:solidFill>
              <a:srgbClr val="00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smtClean="0">
                <a:solidFill>
                  <a:srgbClr val="000000"/>
                </a:solidFill>
              </a:endParaRPr>
            </a:p>
          </p:txBody>
        </p:sp>
        <p:sp>
          <p:nvSpPr>
            <p:cNvPr id="30761" name="Text Box 30"/>
            <p:cNvSpPr txBox="1">
              <a:spLocks noChangeArrowheads="1"/>
            </p:cNvSpPr>
            <p:nvPr/>
          </p:nvSpPr>
          <p:spPr bwMode="auto">
            <a:xfrm>
              <a:off x="3788" y="3203"/>
              <a:ext cx="816" cy="49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50000"/>
                </a:spcBef>
                <a:spcAft>
                  <a:spcPct val="0"/>
                </a:spcAft>
              </a:pPr>
              <a:r>
                <a:rPr lang="de-CH" altLang="en-US" sz="1600" smtClean="0">
                  <a:solidFill>
                    <a:srgbClr val="000000"/>
                  </a:solidFill>
                </a:rPr>
                <a:t>Greywater Treatment</a:t>
              </a:r>
            </a:p>
            <a:p>
              <a:pPr eaLnBrk="1" fontAlgn="base" hangingPunct="1">
                <a:spcBef>
                  <a:spcPct val="50000"/>
                </a:spcBef>
                <a:spcAft>
                  <a:spcPct val="0"/>
                </a:spcAft>
              </a:pPr>
              <a:endParaRPr lang="en-US" altLang="en-US" sz="900" smtClean="0">
                <a:solidFill>
                  <a:srgbClr val="000000"/>
                </a:solidFill>
              </a:endParaRPr>
            </a:p>
          </p:txBody>
        </p:sp>
      </p:grpSp>
      <p:sp>
        <p:nvSpPr>
          <p:cNvPr id="92191" name="AutoShape 31"/>
          <p:cNvSpPr>
            <a:spLocks noChangeArrowheads="1"/>
          </p:cNvSpPr>
          <p:nvPr/>
        </p:nvSpPr>
        <p:spPr bwMode="auto">
          <a:xfrm>
            <a:off x="1792288" y="3692525"/>
            <a:ext cx="863600" cy="433388"/>
          </a:xfrm>
          <a:prstGeom prst="rightArrow">
            <a:avLst>
              <a:gd name="adj1" fmla="val 52380"/>
              <a:gd name="adj2" fmla="val 28940"/>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smtClean="0">
              <a:solidFill>
                <a:srgbClr val="000000"/>
              </a:solidFill>
            </a:endParaRPr>
          </a:p>
        </p:txBody>
      </p:sp>
      <p:sp>
        <p:nvSpPr>
          <p:cNvPr id="92192" name="Oval 32"/>
          <p:cNvSpPr>
            <a:spLocks noChangeArrowheads="1"/>
          </p:cNvSpPr>
          <p:nvPr/>
        </p:nvSpPr>
        <p:spPr bwMode="auto">
          <a:xfrm rot="-5400000">
            <a:off x="1365250" y="4083051"/>
            <a:ext cx="1601787" cy="576262"/>
          </a:xfrm>
          <a:prstGeom prst="ellipse">
            <a:avLst/>
          </a:prstGeom>
          <a:solidFill>
            <a:srgbClr val="CCCC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smtClean="0">
              <a:solidFill>
                <a:srgbClr val="000000"/>
              </a:solidFill>
            </a:endParaRPr>
          </a:p>
        </p:txBody>
      </p:sp>
      <p:sp>
        <p:nvSpPr>
          <p:cNvPr id="92193" name="Text Box 33"/>
          <p:cNvSpPr txBox="1">
            <a:spLocks noChangeArrowheads="1"/>
          </p:cNvSpPr>
          <p:nvPr/>
        </p:nvSpPr>
        <p:spPr bwMode="auto">
          <a:xfrm rot="-5400000">
            <a:off x="1819275" y="4208463"/>
            <a:ext cx="7143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50000"/>
              </a:spcBef>
              <a:spcAft>
                <a:spcPct val="0"/>
              </a:spcAft>
            </a:pPr>
            <a:r>
              <a:rPr lang="de-CH" altLang="en-US" sz="1600" smtClean="0">
                <a:solidFill>
                  <a:srgbClr val="FFFFFF"/>
                </a:solidFill>
              </a:rPr>
              <a:t>Urine</a:t>
            </a:r>
            <a:endParaRPr lang="en-US" altLang="en-US" sz="1600" smtClean="0">
              <a:solidFill>
                <a:srgbClr val="FFFFFF"/>
              </a:solidFill>
            </a:endParaRPr>
          </a:p>
        </p:txBody>
      </p:sp>
      <p:sp>
        <p:nvSpPr>
          <p:cNvPr id="30751" name="Text Box 34"/>
          <p:cNvSpPr txBox="1">
            <a:spLocks noChangeArrowheads="1"/>
          </p:cNvSpPr>
          <p:nvPr/>
        </p:nvSpPr>
        <p:spPr bwMode="auto">
          <a:xfrm>
            <a:off x="5826125" y="1022350"/>
            <a:ext cx="1439863" cy="825500"/>
          </a:xfrm>
          <a:prstGeom prst="rect">
            <a:avLst/>
          </a:prstGeom>
          <a:solidFill>
            <a:schemeClr val="tx2">
              <a:alpha val="50195"/>
            </a:schemeClr>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r>
              <a:rPr lang="de-CH" altLang="en-US" sz="1600" smtClean="0">
                <a:solidFill>
                  <a:srgbClr val="FFFFFF"/>
                </a:solidFill>
              </a:rPr>
              <a:t>(Semi-) Centralised Treatment</a:t>
            </a:r>
            <a:endParaRPr lang="en-US" altLang="en-US" sz="1600" smtClean="0">
              <a:solidFill>
                <a:srgbClr val="FFFFFF"/>
              </a:solidFill>
            </a:endParaRPr>
          </a:p>
        </p:txBody>
      </p:sp>
      <p:sp>
        <p:nvSpPr>
          <p:cNvPr id="30752" name="Text Box 35"/>
          <p:cNvSpPr txBox="1">
            <a:spLocks noChangeArrowheads="1"/>
          </p:cNvSpPr>
          <p:nvPr/>
        </p:nvSpPr>
        <p:spPr bwMode="auto">
          <a:xfrm>
            <a:off x="354013" y="1023938"/>
            <a:ext cx="1439862" cy="825500"/>
          </a:xfrm>
          <a:prstGeom prst="rect">
            <a:avLst/>
          </a:prstGeom>
          <a:solidFill>
            <a:schemeClr val="tx2">
              <a:alpha val="50195"/>
            </a:schemeClr>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r>
              <a:rPr lang="de-CH" altLang="en-US" sz="1600" smtClean="0">
                <a:solidFill>
                  <a:srgbClr val="FFFFFF"/>
                </a:solidFill>
              </a:rPr>
              <a:t>User Interface</a:t>
            </a:r>
          </a:p>
          <a:p>
            <a:pPr algn="ctr" eaLnBrk="1" fontAlgn="base" hangingPunct="1">
              <a:spcBef>
                <a:spcPct val="0"/>
              </a:spcBef>
              <a:spcAft>
                <a:spcPct val="0"/>
              </a:spcAft>
            </a:pPr>
            <a:endParaRPr lang="en-US" altLang="en-US" sz="1600" smtClean="0">
              <a:solidFill>
                <a:srgbClr val="FFFFFF"/>
              </a:solidFill>
            </a:endParaRPr>
          </a:p>
        </p:txBody>
      </p:sp>
      <p:sp>
        <p:nvSpPr>
          <p:cNvPr id="30753" name="Text Box 36"/>
          <p:cNvSpPr txBox="1">
            <a:spLocks noChangeArrowheads="1"/>
          </p:cNvSpPr>
          <p:nvPr/>
        </p:nvSpPr>
        <p:spPr bwMode="auto">
          <a:xfrm>
            <a:off x="2657475" y="1022350"/>
            <a:ext cx="1439863" cy="825500"/>
          </a:xfrm>
          <a:prstGeom prst="rect">
            <a:avLst/>
          </a:prstGeom>
          <a:solidFill>
            <a:schemeClr val="tx2">
              <a:alpha val="50195"/>
            </a:schemeClr>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r>
              <a:rPr lang="de-CH" altLang="en-US" sz="1600" smtClean="0">
                <a:solidFill>
                  <a:srgbClr val="FFFFFF"/>
                </a:solidFill>
              </a:rPr>
              <a:t>Collection and Storage/</a:t>
            </a:r>
            <a:br>
              <a:rPr lang="de-CH" altLang="en-US" sz="1600" smtClean="0">
                <a:solidFill>
                  <a:srgbClr val="FFFFFF"/>
                </a:solidFill>
              </a:rPr>
            </a:br>
            <a:r>
              <a:rPr lang="de-CH" altLang="en-US" sz="1600" smtClean="0">
                <a:solidFill>
                  <a:srgbClr val="FFFFFF"/>
                </a:solidFill>
              </a:rPr>
              <a:t>Treatment</a:t>
            </a:r>
            <a:endParaRPr lang="en-US" altLang="en-US" sz="1600" smtClean="0">
              <a:solidFill>
                <a:srgbClr val="FFFFFF"/>
              </a:solidFill>
            </a:endParaRPr>
          </a:p>
        </p:txBody>
      </p:sp>
      <p:sp>
        <p:nvSpPr>
          <p:cNvPr id="30754" name="Text Box 37"/>
          <p:cNvSpPr txBox="1">
            <a:spLocks noChangeArrowheads="1"/>
          </p:cNvSpPr>
          <p:nvPr/>
        </p:nvSpPr>
        <p:spPr bwMode="auto">
          <a:xfrm>
            <a:off x="4241800" y="1022350"/>
            <a:ext cx="1439863" cy="825500"/>
          </a:xfrm>
          <a:prstGeom prst="rect">
            <a:avLst/>
          </a:prstGeom>
          <a:solidFill>
            <a:schemeClr val="tx2">
              <a:alpha val="50195"/>
            </a:schemeClr>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r>
              <a:rPr lang="de-CH" altLang="en-US" sz="1600" smtClean="0">
                <a:solidFill>
                  <a:srgbClr val="FFFFFF"/>
                </a:solidFill>
              </a:rPr>
              <a:t>Conveyance</a:t>
            </a:r>
          </a:p>
          <a:p>
            <a:pPr algn="ctr" eaLnBrk="1" fontAlgn="base" hangingPunct="1">
              <a:spcBef>
                <a:spcPct val="0"/>
              </a:spcBef>
              <a:spcAft>
                <a:spcPct val="0"/>
              </a:spcAft>
            </a:pPr>
            <a:endParaRPr lang="de-CH" altLang="en-US" sz="1600" smtClean="0">
              <a:solidFill>
                <a:srgbClr val="FFFFFF"/>
              </a:solidFill>
            </a:endParaRPr>
          </a:p>
          <a:p>
            <a:pPr algn="ctr" eaLnBrk="1" fontAlgn="base" hangingPunct="1">
              <a:spcBef>
                <a:spcPct val="0"/>
              </a:spcBef>
              <a:spcAft>
                <a:spcPct val="0"/>
              </a:spcAft>
            </a:pPr>
            <a:endParaRPr lang="en-US" altLang="en-US" sz="1600" smtClean="0">
              <a:solidFill>
                <a:srgbClr val="FFFFFF"/>
              </a:solidFill>
            </a:endParaRPr>
          </a:p>
        </p:txBody>
      </p:sp>
      <p:sp>
        <p:nvSpPr>
          <p:cNvPr id="30755" name="Text Box 38"/>
          <p:cNvSpPr txBox="1">
            <a:spLocks noChangeArrowheads="1"/>
          </p:cNvSpPr>
          <p:nvPr/>
        </p:nvSpPr>
        <p:spPr bwMode="auto">
          <a:xfrm>
            <a:off x="7418388" y="1022350"/>
            <a:ext cx="1439862" cy="825500"/>
          </a:xfrm>
          <a:prstGeom prst="rect">
            <a:avLst/>
          </a:prstGeom>
          <a:solidFill>
            <a:schemeClr val="tx2">
              <a:alpha val="50195"/>
            </a:schemeClr>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r>
              <a:rPr lang="de-CH" altLang="en-US" sz="1600" smtClean="0">
                <a:solidFill>
                  <a:srgbClr val="FFFFFF"/>
                </a:solidFill>
              </a:rPr>
              <a:t>Use and/or Disposal</a:t>
            </a:r>
            <a:br>
              <a:rPr lang="de-CH" altLang="en-US" sz="1600" smtClean="0">
                <a:solidFill>
                  <a:srgbClr val="FFFFFF"/>
                </a:solidFill>
              </a:rPr>
            </a:br>
            <a:endParaRPr lang="en-US" altLang="en-US" sz="1600" smtClean="0">
              <a:solidFill>
                <a:srgbClr val="FFFFFF"/>
              </a:solidFill>
            </a:endParaRPr>
          </a:p>
        </p:txBody>
      </p:sp>
      <p:sp>
        <p:nvSpPr>
          <p:cNvPr id="30756" name="Text Box 39"/>
          <p:cNvSpPr txBox="1">
            <a:spLocks noChangeArrowheads="1"/>
          </p:cNvSpPr>
          <p:nvPr/>
        </p:nvSpPr>
        <p:spPr bwMode="auto">
          <a:xfrm>
            <a:off x="6748463" y="52388"/>
            <a:ext cx="1966912" cy="13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r" fontAlgn="base">
              <a:spcBef>
                <a:spcPct val="0"/>
              </a:spcBef>
              <a:spcAft>
                <a:spcPct val="0"/>
              </a:spcAft>
            </a:pPr>
            <a:r>
              <a:rPr lang="de-DE" altLang="en-US" sz="900" b="1" smtClean="0">
                <a:solidFill>
                  <a:srgbClr val="FFFFFF"/>
                </a:solidFill>
                <a:latin typeface="TheSerif B5 Plain" pitchFamily="28" charset="0"/>
              </a:rPr>
              <a:t>Systems and Technologies</a:t>
            </a:r>
          </a:p>
        </p:txBody>
      </p:sp>
      <p:sp>
        <p:nvSpPr>
          <p:cNvPr id="41" name="AutoShape 24"/>
          <p:cNvSpPr>
            <a:spLocks noChangeArrowheads="1"/>
          </p:cNvSpPr>
          <p:nvPr/>
        </p:nvSpPr>
        <p:spPr bwMode="auto">
          <a:xfrm>
            <a:off x="4140200" y="5661025"/>
            <a:ext cx="3240088" cy="506413"/>
          </a:xfrm>
          <a:prstGeom prst="rightArrow">
            <a:avLst>
              <a:gd name="adj1" fmla="val 52380"/>
              <a:gd name="adj2" fmla="val 57761"/>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smtClean="0">
              <a:solidFill>
                <a:srgbClr val="000000"/>
              </a:solidFill>
            </a:endParaRPr>
          </a:p>
        </p:txBody>
      </p:sp>
      <p:sp>
        <p:nvSpPr>
          <p:cNvPr id="42" name="Rectangle 18"/>
          <p:cNvSpPr>
            <a:spLocks noChangeArrowheads="1"/>
          </p:cNvSpPr>
          <p:nvPr/>
        </p:nvSpPr>
        <p:spPr bwMode="auto">
          <a:xfrm>
            <a:off x="7380288" y="5084763"/>
            <a:ext cx="1441450" cy="1439862"/>
          </a:xfrm>
          <a:prstGeom prst="rect">
            <a:avLst/>
          </a:prstGeom>
          <a:solidFill>
            <a:srgbClr val="3399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smtClean="0">
              <a:solidFill>
                <a:srgbClr val="000000"/>
              </a:solidFill>
            </a:endParaRPr>
          </a:p>
        </p:txBody>
      </p:sp>
      <p:sp>
        <p:nvSpPr>
          <p:cNvPr id="43" name="Text Box 19"/>
          <p:cNvSpPr txBox="1">
            <a:spLocks noChangeArrowheads="1"/>
          </p:cNvSpPr>
          <p:nvPr/>
        </p:nvSpPr>
        <p:spPr bwMode="auto">
          <a:xfrm>
            <a:off x="7451725" y="5300663"/>
            <a:ext cx="1295400" cy="58578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50000"/>
              </a:spcBef>
              <a:spcAft>
                <a:spcPct val="0"/>
              </a:spcAft>
            </a:pPr>
            <a:r>
              <a:rPr lang="de-CH" altLang="en-US" sz="1600" smtClean="0">
                <a:solidFill>
                  <a:srgbClr val="000000"/>
                </a:solidFill>
              </a:rPr>
              <a:t>Irrigation of Crops</a:t>
            </a:r>
          </a:p>
        </p:txBody>
      </p:sp>
    </p:spTree>
    <p:extLst>
      <p:ext uri="{BB962C8B-B14F-4D97-AF65-F5344CB8AC3E}">
        <p14:creationId xmlns:p14="http://schemas.microsoft.com/office/powerpoint/2010/main" val="54470037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2165"/>
                                        </p:tgtEl>
                                        <p:attrNameLst>
                                          <p:attrName>style.visibility</p:attrName>
                                        </p:attrNameLst>
                                      </p:cBhvr>
                                      <p:to>
                                        <p:strVal val="visible"/>
                                      </p:to>
                                    </p:set>
                                    <p:animEffect transition="in" filter="blinds(horizontal)">
                                      <p:cBhvr>
                                        <p:cTn id="7" dur="500"/>
                                        <p:tgtEl>
                                          <p:spTgt spid="92165"/>
                                        </p:tgtEl>
                                      </p:cBhvr>
                                    </p:animEffect>
                                  </p:childTnLst>
                                </p:cTn>
                              </p:par>
                              <p:par>
                                <p:cTn id="8" presetID="3" presetClass="entr" presetSubtype="1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blinds(horizontal)">
                                      <p:cBhvr>
                                        <p:cTn id="10" dur="500"/>
                                        <p:tgtEl>
                                          <p:spTgt spid="2"/>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92191"/>
                                        </p:tgtEl>
                                        <p:attrNameLst>
                                          <p:attrName>style.visibility</p:attrName>
                                        </p:attrNameLst>
                                      </p:cBhvr>
                                      <p:to>
                                        <p:strVal val="visible"/>
                                      </p:to>
                                    </p:set>
                                    <p:animEffect transition="in" filter="blinds(horizontal)">
                                      <p:cBhvr>
                                        <p:cTn id="13" dur="500"/>
                                        <p:tgtEl>
                                          <p:spTgt spid="92191"/>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92192"/>
                                        </p:tgtEl>
                                        <p:attrNameLst>
                                          <p:attrName>style.visibility</p:attrName>
                                        </p:attrNameLst>
                                      </p:cBhvr>
                                      <p:to>
                                        <p:strVal val="visible"/>
                                      </p:to>
                                    </p:set>
                                    <p:animEffect transition="in" filter="blinds(horizontal)">
                                      <p:cBhvr>
                                        <p:cTn id="16" dur="500"/>
                                        <p:tgtEl>
                                          <p:spTgt spid="92192"/>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92186"/>
                                        </p:tgtEl>
                                        <p:attrNameLst>
                                          <p:attrName>style.visibility</p:attrName>
                                        </p:attrNameLst>
                                      </p:cBhvr>
                                      <p:to>
                                        <p:strVal val="visible"/>
                                      </p:to>
                                    </p:set>
                                    <p:animEffect transition="in" filter="blinds(horizontal)">
                                      <p:cBhvr>
                                        <p:cTn id="19" dur="500"/>
                                        <p:tgtEl>
                                          <p:spTgt spid="92186"/>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92187"/>
                                        </p:tgtEl>
                                        <p:attrNameLst>
                                          <p:attrName>style.visibility</p:attrName>
                                        </p:attrNameLst>
                                      </p:cBhvr>
                                      <p:to>
                                        <p:strVal val="visible"/>
                                      </p:to>
                                    </p:set>
                                    <p:animEffect transition="in" filter="blinds(horizontal)">
                                      <p:cBhvr>
                                        <p:cTn id="22" dur="500"/>
                                        <p:tgtEl>
                                          <p:spTgt spid="92187"/>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92193"/>
                                        </p:tgtEl>
                                        <p:attrNameLst>
                                          <p:attrName>style.visibility</p:attrName>
                                        </p:attrNameLst>
                                      </p:cBhvr>
                                      <p:to>
                                        <p:strVal val="visible"/>
                                      </p:to>
                                    </p:set>
                                    <p:animEffect transition="in" filter="blinds(horizontal)">
                                      <p:cBhvr>
                                        <p:cTn id="25" dur="500"/>
                                        <p:tgtEl>
                                          <p:spTgt spid="92193"/>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3" presetClass="entr" presetSubtype="10" fill="hold" grpId="0" nodeType="clickEffect">
                                  <p:stCondLst>
                                    <p:cond delay="0"/>
                                  </p:stCondLst>
                                  <p:childTnLst>
                                    <p:set>
                                      <p:cBhvr>
                                        <p:cTn id="29" dur="1" fill="hold">
                                          <p:stCondLst>
                                            <p:cond delay="0"/>
                                          </p:stCondLst>
                                        </p:cTn>
                                        <p:tgtEl>
                                          <p:spTgt spid="92164"/>
                                        </p:tgtEl>
                                        <p:attrNameLst>
                                          <p:attrName>style.visibility</p:attrName>
                                        </p:attrNameLst>
                                      </p:cBhvr>
                                      <p:to>
                                        <p:strVal val="visible"/>
                                      </p:to>
                                    </p:set>
                                    <p:animEffect transition="in" filter="blinds(horizontal)">
                                      <p:cBhvr>
                                        <p:cTn id="30" dur="500"/>
                                        <p:tgtEl>
                                          <p:spTgt spid="92164"/>
                                        </p:tgtEl>
                                      </p:cBhvr>
                                    </p:animEffect>
                                  </p:childTnLst>
                                </p:cTn>
                              </p:par>
                              <p:par>
                                <p:cTn id="31" presetID="3" presetClass="entr" presetSubtype="10" fill="hold" grpId="0" nodeType="withEffect">
                                  <p:stCondLst>
                                    <p:cond delay="0"/>
                                  </p:stCondLst>
                                  <p:childTnLst>
                                    <p:set>
                                      <p:cBhvr>
                                        <p:cTn id="32" dur="1" fill="hold">
                                          <p:stCondLst>
                                            <p:cond delay="0"/>
                                          </p:stCondLst>
                                        </p:cTn>
                                        <p:tgtEl>
                                          <p:spTgt spid="92167"/>
                                        </p:tgtEl>
                                        <p:attrNameLst>
                                          <p:attrName>style.visibility</p:attrName>
                                        </p:attrNameLst>
                                      </p:cBhvr>
                                      <p:to>
                                        <p:strVal val="visible"/>
                                      </p:to>
                                    </p:set>
                                    <p:animEffect transition="in" filter="blinds(horizontal)">
                                      <p:cBhvr>
                                        <p:cTn id="33" dur="500"/>
                                        <p:tgtEl>
                                          <p:spTgt spid="92167"/>
                                        </p:tgtEl>
                                      </p:cBhvr>
                                    </p:animEffect>
                                  </p:childTnLst>
                                </p:cTn>
                              </p:par>
                              <p:par>
                                <p:cTn id="34" presetID="3" presetClass="entr" presetSubtype="10" fill="hold" grpId="0" nodeType="withEffect">
                                  <p:stCondLst>
                                    <p:cond delay="0"/>
                                  </p:stCondLst>
                                  <p:childTnLst>
                                    <p:set>
                                      <p:cBhvr>
                                        <p:cTn id="35" dur="1" fill="hold">
                                          <p:stCondLst>
                                            <p:cond delay="0"/>
                                          </p:stCondLst>
                                        </p:cTn>
                                        <p:tgtEl>
                                          <p:spTgt spid="92173"/>
                                        </p:tgtEl>
                                        <p:attrNameLst>
                                          <p:attrName>style.visibility</p:attrName>
                                        </p:attrNameLst>
                                      </p:cBhvr>
                                      <p:to>
                                        <p:strVal val="visible"/>
                                      </p:to>
                                    </p:set>
                                    <p:animEffect transition="in" filter="blinds(horizontal)">
                                      <p:cBhvr>
                                        <p:cTn id="36" dur="500"/>
                                        <p:tgtEl>
                                          <p:spTgt spid="92173"/>
                                        </p:tgtEl>
                                      </p:cBhvr>
                                    </p:animEffect>
                                  </p:childTnLst>
                                </p:cTn>
                              </p:par>
                              <p:par>
                                <p:cTn id="37" presetID="3" presetClass="entr" presetSubtype="10" fill="hold" grpId="0" nodeType="withEffect">
                                  <p:stCondLst>
                                    <p:cond delay="0"/>
                                  </p:stCondLst>
                                  <p:childTnLst>
                                    <p:set>
                                      <p:cBhvr>
                                        <p:cTn id="38" dur="1" fill="hold">
                                          <p:stCondLst>
                                            <p:cond delay="0"/>
                                          </p:stCondLst>
                                        </p:cTn>
                                        <p:tgtEl>
                                          <p:spTgt spid="92177"/>
                                        </p:tgtEl>
                                        <p:attrNameLst>
                                          <p:attrName>style.visibility</p:attrName>
                                        </p:attrNameLst>
                                      </p:cBhvr>
                                      <p:to>
                                        <p:strVal val="visible"/>
                                      </p:to>
                                    </p:set>
                                    <p:animEffect transition="in" filter="blinds(horizontal)">
                                      <p:cBhvr>
                                        <p:cTn id="39" dur="500"/>
                                        <p:tgtEl>
                                          <p:spTgt spid="92177"/>
                                        </p:tgtEl>
                                      </p:cBhvr>
                                    </p:animEffect>
                                  </p:childTnLst>
                                </p:cTn>
                              </p:par>
                              <p:par>
                                <p:cTn id="40" presetID="3" presetClass="entr" presetSubtype="10" fill="hold" grpId="0" nodeType="withEffect">
                                  <p:stCondLst>
                                    <p:cond delay="0"/>
                                  </p:stCondLst>
                                  <p:childTnLst>
                                    <p:set>
                                      <p:cBhvr>
                                        <p:cTn id="41" dur="1" fill="hold">
                                          <p:stCondLst>
                                            <p:cond delay="0"/>
                                          </p:stCondLst>
                                        </p:cTn>
                                        <p:tgtEl>
                                          <p:spTgt spid="92180"/>
                                        </p:tgtEl>
                                        <p:attrNameLst>
                                          <p:attrName>style.visibility</p:attrName>
                                        </p:attrNameLst>
                                      </p:cBhvr>
                                      <p:to>
                                        <p:strVal val="visible"/>
                                      </p:to>
                                    </p:set>
                                    <p:animEffect transition="in" filter="blinds(horizontal)">
                                      <p:cBhvr>
                                        <p:cTn id="42" dur="500"/>
                                        <p:tgtEl>
                                          <p:spTgt spid="92180"/>
                                        </p:tgtEl>
                                      </p:cBhvr>
                                    </p:animEffect>
                                  </p:childTnLst>
                                </p:cTn>
                              </p:par>
                              <p:par>
                                <p:cTn id="43" presetID="3" presetClass="entr" presetSubtype="10" fill="hold" grpId="0" nodeType="withEffect">
                                  <p:stCondLst>
                                    <p:cond delay="0"/>
                                  </p:stCondLst>
                                  <p:childTnLst>
                                    <p:set>
                                      <p:cBhvr>
                                        <p:cTn id="44" dur="1" fill="hold">
                                          <p:stCondLst>
                                            <p:cond delay="0"/>
                                          </p:stCondLst>
                                        </p:cTn>
                                        <p:tgtEl>
                                          <p:spTgt spid="92181"/>
                                        </p:tgtEl>
                                        <p:attrNameLst>
                                          <p:attrName>style.visibility</p:attrName>
                                        </p:attrNameLst>
                                      </p:cBhvr>
                                      <p:to>
                                        <p:strVal val="visible"/>
                                      </p:to>
                                    </p:set>
                                    <p:animEffect transition="in" filter="blinds(horizontal)">
                                      <p:cBhvr>
                                        <p:cTn id="45" dur="500"/>
                                        <p:tgtEl>
                                          <p:spTgt spid="92181"/>
                                        </p:tgtEl>
                                      </p:cBhvr>
                                    </p:animEffect>
                                  </p:childTnLst>
                                </p:cTn>
                              </p:par>
                            </p:childTnLst>
                          </p:cTn>
                        </p:par>
                      </p:childTnLst>
                    </p:cTn>
                  </p:par>
                  <p:par>
                    <p:cTn id="46" fill="hold" nodeType="clickPar">
                      <p:stCondLst>
                        <p:cond delay="indefinite"/>
                      </p:stCondLst>
                      <p:childTnLst>
                        <p:par>
                          <p:cTn id="47" fill="hold" nodeType="withGroup">
                            <p:stCondLst>
                              <p:cond delay="0"/>
                            </p:stCondLst>
                            <p:childTnLst>
                              <p:par>
                                <p:cTn id="48" presetID="3" presetClass="entr" presetSubtype="10" fill="hold" grpId="0" nodeType="clickEffect">
                                  <p:stCondLst>
                                    <p:cond delay="0"/>
                                  </p:stCondLst>
                                  <p:childTnLst>
                                    <p:set>
                                      <p:cBhvr>
                                        <p:cTn id="49" dur="1" fill="hold">
                                          <p:stCondLst>
                                            <p:cond delay="0"/>
                                          </p:stCondLst>
                                        </p:cTn>
                                        <p:tgtEl>
                                          <p:spTgt spid="92174"/>
                                        </p:tgtEl>
                                        <p:attrNameLst>
                                          <p:attrName>style.visibility</p:attrName>
                                        </p:attrNameLst>
                                      </p:cBhvr>
                                      <p:to>
                                        <p:strVal val="visible"/>
                                      </p:to>
                                    </p:set>
                                    <p:animEffect transition="in" filter="blinds(horizontal)">
                                      <p:cBhvr>
                                        <p:cTn id="50" dur="500"/>
                                        <p:tgtEl>
                                          <p:spTgt spid="92174"/>
                                        </p:tgtEl>
                                      </p:cBhvr>
                                    </p:animEffect>
                                  </p:childTnLst>
                                </p:cTn>
                              </p:par>
                              <p:par>
                                <p:cTn id="51" presetID="3" presetClass="entr" presetSubtype="10" fill="hold" grpId="0" nodeType="withEffect">
                                  <p:stCondLst>
                                    <p:cond delay="0"/>
                                  </p:stCondLst>
                                  <p:childTnLst>
                                    <p:set>
                                      <p:cBhvr>
                                        <p:cTn id="52" dur="1" fill="hold">
                                          <p:stCondLst>
                                            <p:cond delay="0"/>
                                          </p:stCondLst>
                                        </p:cTn>
                                        <p:tgtEl>
                                          <p:spTgt spid="92175"/>
                                        </p:tgtEl>
                                        <p:attrNameLst>
                                          <p:attrName>style.visibility</p:attrName>
                                        </p:attrNameLst>
                                      </p:cBhvr>
                                      <p:to>
                                        <p:strVal val="visible"/>
                                      </p:to>
                                    </p:set>
                                    <p:animEffect transition="in" filter="blinds(horizontal)">
                                      <p:cBhvr>
                                        <p:cTn id="53" dur="500"/>
                                        <p:tgtEl>
                                          <p:spTgt spid="92175"/>
                                        </p:tgtEl>
                                      </p:cBhvr>
                                    </p:animEffect>
                                  </p:childTnLst>
                                </p:cTn>
                              </p:par>
                              <p:par>
                                <p:cTn id="54" presetID="3" presetClass="entr" presetSubtype="10" fill="hold" grpId="0" nodeType="withEffect">
                                  <p:stCondLst>
                                    <p:cond delay="0"/>
                                  </p:stCondLst>
                                  <p:childTnLst>
                                    <p:set>
                                      <p:cBhvr>
                                        <p:cTn id="55" dur="1" fill="hold">
                                          <p:stCondLst>
                                            <p:cond delay="0"/>
                                          </p:stCondLst>
                                        </p:cTn>
                                        <p:tgtEl>
                                          <p:spTgt spid="92182"/>
                                        </p:tgtEl>
                                        <p:attrNameLst>
                                          <p:attrName>style.visibility</p:attrName>
                                        </p:attrNameLst>
                                      </p:cBhvr>
                                      <p:to>
                                        <p:strVal val="visible"/>
                                      </p:to>
                                    </p:set>
                                    <p:animEffect transition="in" filter="blinds(horizontal)">
                                      <p:cBhvr>
                                        <p:cTn id="56" dur="500"/>
                                        <p:tgtEl>
                                          <p:spTgt spid="92182"/>
                                        </p:tgtEl>
                                      </p:cBhvr>
                                    </p:animEffect>
                                  </p:childTnLst>
                                </p:cTn>
                              </p:par>
                              <p:par>
                                <p:cTn id="57" presetID="3" presetClass="entr" presetSubtype="10" fill="hold" grpId="0" nodeType="withEffect">
                                  <p:stCondLst>
                                    <p:cond delay="0"/>
                                  </p:stCondLst>
                                  <p:childTnLst>
                                    <p:set>
                                      <p:cBhvr>
                                        <p:cTn id="58" dur="1" fill="hold">
                                          <p:stCondLst>
                                            <p:cond delay="0"/>
                                          </p:stCondLst>
                                        </p:cTn>
                                        <p:tgtEl>
                                          <p:spTgt spid="92183"/>
                                        </p:tgtEl>
                                        <p:attrNameLst>
                                          <p:attrName>style.visibility</p:attrName>
                                        </p:attrNameLst>
                                      </p:cBhvr>
                                      <p:to>
                                        <p:strVal val="visible"/>
                                      </p:to>
                                    </p:set>
                                    <p:animEffect transition="in" filter="blinds(horizontal)">
                                      <p:cBhvr>
                                        <p:cTn id="59" dur="500"/>
                                        <p:tgtEl>
                                          <p:spTgt spid="92183"/>
                                        </p:tgtEl>
                                      </p:cBhvr>
                                    </p:animEffect>
                                  </p:childTnLst>
                                </p:cTn>
                              </p:par>
                            </p:childTnLst>
                          </p:cTn>
                        </p:par>
                      </p:childTnLst>
                    </p:cTn>
                  </p:par>
                  <p:par>
                    <p:cTn id="60" fill="hold" nodeType="clickPar">
                      <p:stCondLst>
                        <p:cond delay="indefinite"/>
                      </p:stCondLst>
                      <p:childTnLst>
                        <p:par>
                          <p:cTn id="61" fill="hold" nodeType="withGroup">
                            <p:stCondLst>
                              <p:cond delay="0"/>
                            </p:stCondLst>
                            <p:childTnLst>
                              <p:par>
                                <p:cTn id="62" presetID="3" presetClass="entr" presetSubtype="10" fill="hold" grpId="0" nodeType="clickEffect">
                                  <p:stCondLst>
                                    <p:cond delay="0"/>
                                  </p:stCondLst>
                                  <p:childTnLst>
                                    <p:set>
                                      <p:cBhvr>
                                        <p:cTn id="63" dur="1" fill="hold">
                                          <p:stCondLst>
                                            <p:cond delay="0"/>
                                          </p:stCondLst>
                                        </p:cTn>
                                        <p:tgtEl>
                                          <p:spTgt spid="92163"/>
                                        </p:tgtEl>
                                        <p:attrNameLst>
                                          <p:attrName>style.visibility</p:attrName>
                                        </p:attrNameLst>
                                      </p:cBhvr>
                                      <p:to>
                                        <p:strVal val="visible"/>
                                      </p:to>
                                    </p:set>
                                    <p:animEffect transition="in" filter="blinds(horizontal)">
                                      <p:cBhvr>
                                        <p:cTn id="64" dur="500"/>
                                        <p:tgtEl>
                                          <p:spTgt spid="92163"/>
                                        </p:tgtEl>
                                      </p:cBhvr>
                                    </p:animEffect>
                                  </p:childTnLst>
                                </p:cTn>
                              </p:par>
                              <p:par>
                                <p:cTn id="65" presetID="3" presetClass="entr" presetSubtype="10" fill="hold" grpId="0" nodeType="withEffect">
                                  <p:stCondLst>
                                    <p:cond delay="0"/>
                                  </p:stCondLst>
                                  <p:childTnLst>
                                    <p:set>
                                      <p:cBhvr>
                                        <p:cTn id="66" dur="1" fill="hold">
                                          <p:stCondLst>
                                            <p:cond delay="0"/>
                                          </p:stCondLst>
                                        </p:cTn>
                                        <p:tgtEl>
                                          <p:spTgt spid="92168"/>
                                        </p:tgtEl>
                                        <p:attrNameLst>
                                          <p:attrName>style.visibility</p:attrName>
                                        </p:attrNameLst>
                                      </p:cBhvr>
                                      <p:to>
                                        <p:strVal val="visible"/>
                                      </p:to>
                                    </p:set>
                                    <p:animEffect transition="in" filter="blinds(horizontal)">
                                      <p:cBhvr>
                                        <p:cTn id="67" dur="500"/>
                                        <p:tgtEl>
                                          <p:spTgt spid="92168"/>
                                        </p:tgtEl>
                                      </p:cBhvr>
                                    </p:animEffect>
                                  </p:childTnLst>
                                </p:cTn>
                              </p:par>
                              <p:par>
                                <p:cTn id="68" presetID="3" presetClass="entr" presetSubtype="10" fill="hold" grpId="0" nodeType="withEffect">
                                  <p:stCondLst>
                                    <p:cond delay="0"/>
                                  </p:stCondLst>
                                  <p:childTnLst>
                                    <p:set>
                                      <p:cBhvr>
                                        <p:cTn id="69" dur="1" fill="hold">
                                          <p:stCondLst>
                                            <p:cond delay="0"/>
                                          </p:stCondLst>
                                        </p:cTn>
                                        <p:tgtEl>
                                          <p:spTgt spid="92176"/>
                                        </p:tgtEl>
                                        <p:attrNameLst>
                                          <p:attrName>style.visibility</p:attrName>
                                        </p:attrNameLst>
                                      </p:cBhvr>
                                      <p:to>
                                        <p:strVal val="visible"/>
                                      </p:to>
                                    </p:set>
                                    <p:animEffect transition="in" filter="blinds(horizontal)">
                                      <p:cBhvr>
                                        <p:cTn id="70" dur="500"/>
                                        <p:tgtEl>
                                          <p:spTgt spid="92176"/>
                                        </p:tgtEl>
                                      </p:cBhvr>
                                    </p:animEffect>
                                  </p:childTnLst>
                                </p:cTn>
                              </p:par>
                              <p:par>
                                <p:cTn id="71" presetID="3" presetClass="entr" presetSubtype="10" fill="hold" grpId="0" nodeType="withEffect">
                                  <p:stCondLst>
                                    <p:cond delay="0"/>
                                  </p:stCondLst>
                                  <p:childTnLst>
                                    <p:set>
                                      <p:cBhvr>
                                        <p:cTn id="72" dur="1" fill="hold">
                                          <p:stCondLst>
                                            <p:cond delay="0"/>
                                          </p:stCondLst>
                                        </p:cTn>
                                        <p:tgtEl>
                                          <p:spTgt spid="92178"/>
                                        </p:tgtEl>
                                        <p:attrNameLst>
                                          <p:attrName>style.visibility</p:attrName>
                                        </p:attrNameLst>
                                      </p:cBhvr>
                                      <p:to>
                                        <p:strVal val="visible"/>
                                      </p:to>
                                    </p:set>
                                    <p:animEffect transition="in" filter="blinds(horizontal)">
                                      <p:cBhvr>
                                        <p:cTn id="73" dur="500"/>
                                        <p:tgtEl>
                                          <p:spTgt spid="92178"/>
                                        </p:tgtEl>
                                      </p:cBhvr>
                                    </p:animEffect>
                                  </p:childTnLst>
                                </p:cTn>
                              </p:par>
                              <p:par>
                                <p:cTn id="74" presetID="3" presetClass="entr" presetSubtype="10" fill="hold" grpId="0" nodeType="withEffect">
                                  <p:stCondLst>
                                    <p:cond delay="0"/>
                                  </p:stCondLst>
                                  <p:childTnLst>
                                    <p:set>
                                      <p:cBhvr>
                                        <p:cTn id="75" dur="1" fill="hold">
                                          <p:stCondLst>
                                            <p:cond delay="0"/>
                                          </p:stCondLst>
                                        </p:cTn>
                                        <p:tgtEl>
                                          <p:spTgt spid="92179"/>
                                        </p:tgtEl>
                                        <p:attrNameLst>
                                          <p:attrName>style.visibility</p:attrName>
                                        </p:attrNameLst>
                                      </p:cBhvr>
                                      <p:to>
                                        <p:strVal val="visible"/>
                                      </p:to>
                                    </p:set>
                                    <p:animEffect transition="in" filter="blinds(horizontal)">
                                      <p:cBhvr>
                                        <p:cTn id="76" dur="500"/>
                                        <p:tgtEl>
                                          <p:spTgt spid="92179"/>
                                        </p:tgtEl>
                                      </p:cBhvr>
                                    </p:animEffect>
                                  </p:childTnLst>
                                </p:cTn>
                              </p:par>
                              <p:par>
                                <p:cTn id="77" presetID="3" presetClass="entr" presetSubtype="10" fill="hold" grpId="0" nodeType="withEffect">
                                  <p:stCondLst>
                                    <p:cond delay="0"/>
                                  </p:stCondLst>
                                  <p:childTnLst>
                                    <p:set>
                                      <p:cBhvr>
                                        <p:cTn id="78" dur="1" fill="hold">
                                          <p:stCondLst>
                                            <p:cond delay="0"/>
                                          </p:stCondLst>
                                        </p:cTn>
                                        <p:tgtEl>
                                          <p:spTgt spid="92184"/>
                                        </p:tgtEl>
                                        <p:attrNameLst>
                                          <p:attrName>style.visibility</p:attrName>
                                        </p:attrNameLst>
                                      </p:cBhvr>
                                      <p:to>
                                        <p:strVal val="visible"/>
                                      </p:to>
                                    </p:set>
                                    <p:animEffect transition="in" filter="blinds(horizontal)">
                                      <p:cBhvr>
                                        <p:cTn id="79" dur="500"/>
                                        <p:tgtEl>
                                          <p:spTgt spid="92184"/>
                                        </p:tgtEl>
                                      </p:cBhvr>
                                    </p:animEffect>
                                  </p:childTnLst>
                                </p:cTn>
                              </p:par>
                            </p:childTnLst>
                          </p:cTn>
                        </p:par>
                      </p:childTnLst>
                    </p:cTn>
                  </p:par>
                  <p:par>
                    <p:cTn id="80" fill="hold" nodeType="clickPar">
                      <p:stCondLst>
                        <p:cond delay="indefinite"/>
                      </p:stCondLst>
                      <p:childTnLst>
                        <p:par>
                          <p:cTn id="81" fill="hold" nodeType="withGroup">
                            <p:stCondLst>
                              <p:cond delay="0"/>
                            </p:stCondLst>
                            <p:childTnLst>
                              <p:par>
                                <p:cTn id="82" presetID="3" presetClass="entr" presetSubtype="10" fill="hold" grpId="0" nodeType="clickEffect">
                                  <p:stCondLst>
                                    <p:cond delay="0"/>
                                  </p:stCondLst>
                                  <p:childTnLst>
                                    <p:set>
                                      <p:cBhvr>
                                        <p:cTn id="83" dur="1" fill="hold">
                                          <p:stCondLst>
                                            <p:cond delay="0"/>
                                          </p:stCondLst>
                                        </p:cTn>
                                        <p:tgtEl>
                                          <p:spTgt spid="92185"/>
                                        </p:tgtEl>
                                        <p:attrNameLst>
                                          <p:attrName>style.visibility</p:attrName>
                                        </p:attrNameLst>
                                      </p:cBhvr>
                                      <p:to>
                                        <p:strVal val="visible"/>
                                      </p:to>
                                    </p:set>
                                    <p:animEffect transition="in" filter="blinds(horizontal)">
                                      <p:cBhvr>
                                        <p:cTn id="84" dur="500"/>
                                        <p:tgtEl>
                                          <p:spTgt spid="92185"/>
                                        </p:tgtEl>
                                      </p:cBhvr>
                                    </p:animEffect>
                                  </p:childTnLst>
                                </p:cTn>
                              </p:par>
                              <p:par>
                                <p:cTn id="85" presetID="3" presetClass="entr" presetSubtype="10" fill="hold" nodeType="withEffect">
                                  <p:stCondLst>
                                    <p:cond delay="0"/>
                                  </p:stCondLst>
                                  <p:childTnLst>
                                    <p:set>
                                      <p:cBhvr>
                                        <p:cTn id="86" dur="1" fill="hold">
                                          <p:stCondLst>
                                            <p:cond delay="0"/>
                                          </p:stCondLst>
                                        </p:cTn>
                                        <p:tgtEl>
                                          <p:spTgt spid="3"/>
                                        </p:tgtEl>
                                        <p:attrNameLst>
                                          <p:attrName>style.visibility</p:attrName>
                                        </p:attrNameLst>
                                      </p:cBhvr>
                                      <p:to>
                                        <p:strVal val="visible"/>
                                      </p:to>
                                    </p:set>
                                    <p:animEffect transition="in" filter="blinds(horizontal)">
                                      <p:cBhvr>
                                        <p:cTn id="87" dur="500"/>
                                        <p:tgtEl>
                                          <p:spTgt spid="3"/>
                                        </p:tgtEl>
                                      </p:cBhvr>
                                    </p:animEffect>
                                  </p:childTnLst>
                                </p:cTn>
                              </p:par>
                              <p:par>
                                <p:cTn id="88" presetID="3" presetClass="entr" presetSubtype="10" fill="hold" grpId="0" nodeType="withEffect">
                                  <p:stCondLst>
                                    <p:cond delay="0"/>
                                  </p:stCondLst>
                                  <p:childTnLst>
                                    <p:set>
                                      <p:cBhvr>
                                        <p:cTn id="89" dur="1" fill="hold">
                                          <p:stCondLst>
                                            <p:cond delay="0"/>
                                          </p:stCondLst>
                                        </p:cTn>
                                        <p:tgtEl>
                                          <p:spTgt spid="41"/>
                                        </p:tgtEl>
                                        <p:attrNameLst>
                                          <p:attrName>style.visibility</p:attrName>
                                        </p:attrNameLst>
                                      </p:cBhvr>
                                      <p:to>
                                        <p:strVal val="visible"/>
                                      </p:to>
                                    </p:set>
                                    <p:animEffect transition="in" filter="blinds(horizontal)">
                                      <p:cBhvr>
                                        <p:cTn id="90" dur="500"/>
                                        <p:tgtEl>
                                          <p:spTgt spid="41"/>
                                        </p:tgtEl>
                                      </p:cBhvr>
                                    </p:animEffect>
                                  </p:childTnLst>
                                </p:cTn>
                              </p:par>
                              <p:par>
                                <p:cTn id="91" presetID="3" presetClass="entr" presetSubtype="10" fill="hold" grpId="0" nodeType="withEffect">
                                  <p:stCondLst>
                                    <p:cond delay="0"/>
                                  </p:stCondLst>
                                  <p:childTnLst>
                                    <p:set>
                                      <p:cBhvr>
                                        <p:cTn id="92" dur="1" fill="hold">
                                          <p:stCondLst>
                                            <p:cond delay="0"/>
                                          </p:stCondLst>
                                        </p:cTn>
                                        <p:tgtEl>
                                          <p:spTgt spid="42"/>
                                        </p:tgtEl>
                                        <p:attrNameLst>
                                          <p:attrName>style.visibility</p:attrName>
                                        </p:attrNameLst>
                                      </p:cBhvr>
                                      <p:to>
                                        <p:strVal val="visible"/>
                                      </p:to>
                                    </p:set>
                                    <p:animEffect transition="in" filter="blinds(horizontal)">
                                      <p:cBhvr>
                                        <p:cTn id="93" dur="500"/>
                                        <p:tgtEl>
                                          <p:spTgt spid="42"/>
                                        </p:tgtEl>
                                      </p:cBhvr>
                                    </p:animEffect>
                                  </p:childTnLst>
                                </p:cTn>
                              </p:par>
                              <p:par>
                                <p:cTn id="94" presetID="3" presetClass="entr" presetSubtype="10" fill="hold" grpId="0" nodeType="withEffect">
                                  <p:stCondLst>
                                    <p:cond delay="0"/>
                                  </p:stCondLst>
                                  <p:childTnLst>
                                    <p:set>
                                      <p:cBhvr>
                                        <p:cTn id="95" dur="1" fill="hold">
                                          <p:stCondLst>
                                            <p:cond delay="0"/>
                                          </p:stCondLst>
                                        </p:cTn>
                                        <p:tgtEl>
                                          <p:spTgt spid="43"/>
                                        </p:tgtEl>
                                        <p:attrNameLst>
                                          <p:attrName>style.visibility</p:attrName>
                                        </p:attrNameLst>
                                      </p:cBhvr>
                                      <p:to>
                                        <p:strVal val="visible"/>
                                      </p:to>
                                    </p:set>
                                    <p:animEffect transition="in" filter="blinds(horizontal)">
                                      <p:cBhvr>
                                        <p:cTn id="96"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163" grpId="0" animBg="1"/>
      <p:bldP spid="92164" grpId="0" animBg="1"/>
      <p:bldP spid="92165" grpId="0" animBg="1"/>
      <p:bldP spid="92167" grpId="0" animBg="1"/>
      <p:bldP spid="92168" grpId="0" animBg="1"/>
      <p:bldP spid="92173" grpId="0" animBg="1"/>
      <p:bldP spid="92174" grpId="0" animBg="1"/>
      <p:bldP spid="92175" grpId="0" animBg="1"/>
      <p:bldP spid="92176" grpId="0" animBg="1"/>
      <p:bldP spid="92177" grpId="0" animBg="1"/>
      <p:bldP spid="92178" grpId="0" animBg="1"/>
      <p:bldP spid="92179" grpId="0" animBg="1"/>
      <p:bldP spid="92180" grpId="0" animBg="1"/>
      <p:bldP spid="92181" grpId="0" animBg="1"/>
      <p:bldP spid="92182" grpId="0" animBg="1"/>
      <p:bldP spid="92183" grpId="0" animBg="1"/>
      <p:bldP spid="92184" grpId="0" animBg="1"/>
      <p:bldP spid="92185" grpId="0" animBg="1"/>
      <p:bldP spid="92186" grpId="0" animBg="1"/>
      <p:bldP spid="92187" grpId="0"/>
      <p:bldP spid="92191" grpId="0" animBg="1"/>
      <p:bldP spid="92192" grpId="0" animBg="1"/>
      <p:bldP spid="92193" grpId="0"/>
      <p:bldP spid="41" grpId="0" animBg="1"/>
      <p:bldP spid="42" grpId="0" animBg="1"/>
      <p:bldP spid="43"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228601"/>
            <a:ext cx="7772400" cy="914400"/>
          </a:xfrm>
        </p:spPr>
        <p:txBody>
          <a:bodyPr>
            <a:normAutofit fontScale="90000"/>
          </a:bodyPr>
          <a:lstStyle/>
          <a:p>
            <a:r>
              <a:rPr lang="en-US" dirty="0" smtClean="0"/>
              <a:t>Distributed systems for Excreta or </a:t>
            </a:r>
            <a:r>
              <a:rPr lang="en-US" dirty="0" err="1" smtClean="0"/>
              <a:t>blackwater</a:t>
            </a:r>
            <a:endParaRPr lang="en-US" dirty="0"/>
          </a:p>
        </p:txBody>
      </p:sp>
      <p:sp>
        <p:nvSpPr>
          <p:cNvPr id="3" name="Subtitle 2"/>
          <p:cNvSpPr>
            <a:spLocks noGrp="1"/>
          </p:cNvSpPr>
          <p:nvPr>
            <p:ph type="subTitle" idx="1"/>
          </p:nvPr>
        </p:nvSpPr>
        <p:spPr>
          <a:xfrm>
            <a:off x="2349064" y="3231998"/>
            <a:ext cx="3093107" cy="1335315"/>
          </a:xfrm>
        </p:spPr>
        <p:txBody>
          <a:bodyPr/>
          <a:lstStyle/>
          <a:p>
            <a:endParaRPr lang="en-US" dirty="0"/>
          </a:p>
        </p:txBody>
      </p:sp>
      <p:pic>
        <p:nvPicPr>
          <p:cNvPr id="1028"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95346" y="2038118"/>
            <a:ext cx="1857830" cy="18578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53132" y="4247579"/>
            <a:ext cx="2051799" cy="25460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0" name="Picture 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2736" y="1825336"/>
            <a:ext cx="2140527" cy="32107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752857" y="1007811"/>
            <a:ext cx="3080139" cy="954107"/>
          </a:xfrm>
          <a:prstGeom prst="rect">
            <a:avLst/>
          </a:prstGeom>
          <a:noFill/>
        </p:spPr>
        <p:txBody>
          <a:bodyPr wrap="none" rtlCol="0">
            <a:spAutoFit/>
          </a:bodyPr>
          <a:lstStyle/>
          <a:p>
            <a:r>
              <a:rPr lang="en-US" sz="2800" dirty="0" smtClean="0"/>
              <a:t>Compost it:</a:t>
            </a:r>
          </a:p>
          <a:p>
            <a:r>
              <a:rPr lang="en-US" sz="2800" dirty="0" smtClean="0"/>
              <a:t>(Aerobic treatment)</a:t>
            </a:r>
            <a:endParaRPr lang="en-US" sz="2800" dirty="0"/>
          </a:p>
        </p:txBody>
      </p:sp>
      <p:pic>
        <p:nvPicPr>
          <p:cNvPr id="1027"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74962" y="4616532"/>
            <a:ext cx="1451428" cy="22206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Box 8"/>
          <p:cNvSpPr txBox="1"/>
          <p:nvPr/>
        </p:nvSpPr>
        <p:spPr>
          <a:xfrm>
            <a:off x="5562600" y="1063229"/>
            <a:ext cx="3440814" cy="954107"/>
          </a:xfrm>
          <a:prstGeom prst="rect">
            <a:avLst/>
          </a:prstGeom>
          <a:noFill/>
        </p:spPr>
        <p:txBody>
          <a:bodyPr wrap="none" rtlCol="0">
            <a:spAutoFit/>
          </a:bodyPr>
          <a:lstStyle/>
          <a:p>
            <a:r>
              <a:rPr lang="en-US" sz="2800" dirty="0" smtClean="0"/>
              <a:t>Digest to biogas:</a:t>
            </a:r>
          </a:p>
          <a:p>
            <a:r>
              <a:rPr lang="en-US" sz="2800" dirty="0" smtClean="0"/>
              <a:t>(Anaerobic treatment)</a:t>
            </a:r>
            <a:endParaRPr lang="en-US" sz="2800" dirty="0"/>
          </a:p>
        </p:txBody>
      </p:sp>
      <p:pic>
        <p:nvPicPr>
          <p:cNvPr id="6147" name="Picture 3"/>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181600" y="1961918"/>
            <a:ext cx="3835995" cy="24127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8" name="Picture 4"/>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349557" y="4374664"/>
            <a:ext cx="1866900" cy="2447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33203796"/>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
            <a:ext cx="8229600" cy="1143000"/>
          </a:xfrm>
        </p:spPr>
        <p:txBody>
          <a:bodyPr/>
          <a:lstStyle/>
          <a:p>
            <a:r>
              <a:rPr lang="en-US" dirty="0" smtClean="0"/>
              <a:t>Composting toilets</a:t>
            </a:r>
            <a:endParaRPr lang="en-US" dirty="0"/>
          </a:p>
        </p:txBody>
      </p:sp>
      <p:sp>
        <p:nvSpPr>
          <p:cNvPr id="3" name="Content Placeholder 2"/>
          <p:cNvSpPr>
            <a:spLocks noGrp="1"/>
          </p:cNvSpPr>
          <p:nvPr>
            <p:ph idx="1"/>
          </p:nvPr>
        </p:nvSpPr>
        <p:spPr/>
        <p:txBody>
          <a:bodyPr/>
          <a:lstStyle/>
          <a:p>
            <a:endParaRPr lang="en-US" dirty="0"/>
          </a:p>
        </p:txBody>
      </p:sp>
      <p:pic>
        <p:nvPicPr>
          <p:cNvPr id="307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52800" y="838200"/>
            <a:ext cx="5628210" cy="26070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15385" r="17484" b="30428"/>
          <a:stretch/>
        </p:blipFill>
        <p:spPr bwMode="auto">
          <a:xfrm>
            <a:off x="-36260" y="3604746"/>
            <a:ext cx="9165020" cy="32075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76593930"/>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Learning Objectives, Wastewater treatment and Waste-to-Energy</a:t>
            </a:r>
            <a:endParaRPr lang="en-US" dirty="0"/>
          </a:p>
        </p:txBody>
      </p:sp>
      <p:sp>
        <p:nvSpPr>
          <p:cNvPr id="3" name="Content Placeholder 2"/>
          <p:cNvSpPr>
            <a:spLocks noGrp="1"/>
          </p:cNvSpPr>
          <p:nvPr>
            <p:ph idx="1"/>
          </p:nvPr>
        </p:nvSpPr>
        <p:spPr/>
        <p:txBody>
          <a:bodyPr>
            <a:normAutofit fontScale="47500" lnSpcReduction="20000"/>
          </a:bodyPr>
          <a:lstStyle/>
          <a:p>
            <a:r>
              <a:rPr lang="en-US" dirty="0"/>
              <a:t>Recognize the various embedded energy in domestic wastewater (heat, nutrients, and organic carbon</a:t>
            </a:r>
            <a:r>
              <a:rPr lang="en-US" dirty="0" smtClean="0"/>
              <a:t>) and that most of the COD, and nutrients come from excreta (urine and feces)</a:t>
            </a:r>
          </a:p>
          <a:p>
            <a:r>
              <a:rPr lang="en-US" dirty="0" smtClean="0"/>
              <a:t>Describe the elements of a functioning centralized sanitation system (User Interface, conveyance, centralized treatment system, disposal and/or reuse of treatment products)</a:t>
            </a:r>
          </a:p>
          <a:p>
            <a:r>
              <a:rPr lang="en-US" dirty="0" smtClean="0"/>
              <a:t>Recognize sanitation options that don’t rely on centralized treatment (e.g. composting toilets, urine diverting dehydrating toilets, septic systems, constructed wetlands, biogas reactors)</a:t>
            </a:r>
          </a:p>
          <a:p>
            <a:r>
              <a:rPr lang="en-US" dirty="0" smtClean="0"/>
              <a:t>Sketch out a typical US wastewater treatment plant and recognize the two greatest electricity demands (aeration of activated sludge and pumps to move wastewater)</a:t>
            </a:r>
          </a:p>
          <a:p>
            <a:r>
              <a:rPr lang="en-US" dirty="0" smtClean="0"/>
              <a:t>Recognize the key benefits of of anaerobic digestion of wastewater organic matter to “biogas” (sludge reduction, production of useable biofuel, opportunity for co-digestion of wastewater organics with local food industry wastes (e.g. brewery wastes, food scraps, manure, cheese and yogurt whey)</a:t>
            </a:r>
            <a:endParaRPr lang="en-US" dirty="0"/>
          </a:p>
          <a:p>
            <a:r>
              <a:rPr lang="en-US" dirty="0" smtClean="0"/>
              <a:t>Describe the overall biological conversions and key microorganisms for the following emerging/advanced biological treatment reactors</a:t>
            </a:r>
          </a:p>
          <a:p>
            <a:pPr lvl="1"/>
            <a:r>
              <a:rPr lang="en-US" dirty="0" smtClean="0"/>
              <a:t>UASBs, EBPR, </a:t>
            </a:r>
            <a:r>
              <a:rPr lang="en-US" dirty="0" err="1" smtClean="0"/>
              <a:t>Anammox</a:t>
            </a:r>
            <a:r>
              <a:rPr lang="en-US" dirty="0" smtClean="0"/>
              <a:t>, GSBR, MEC/MFC, Anaerobic membrane bioreactors (MBRs), algal ponds</a:t>
            </a:r>
          </a:p>
          <a:p>
            <a:r>
              <a:rPr lang="en-US" dirty="0" smtClean="0"/>
              <a:t>Describe the following chemical treatment to recover nutrients from wastewater</a:t>
            </a:r>
          </a:p>
          <a:p>
            <a:pPr lvl="1"/>
            <a:r>
              <a:rPr lang="en-US" dirty="0" smtClean="0"/>
              <a:t>Struvite precipitation and ammonia stripping</a:t>
            </a:r>
          </a:p>
          <a:p>
            <a:endParaRPr lang="en-US" dirty="0"/>
          </a:p>
        </p:txBody>
      </p:sp>
    </p:spTree>
    <p:extLst>
      <p:ext uri="{BB962C8B-B14F-4D97-AF65-F5344CB8AC3E}">
        <p14:creationId xmlns:p14="http://schemas.microsoft.com/office/powerpoint/2010/main" val="331206390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a:p>
        </p:txBody>
      </p:sp>
      <p:pic>
        <p:nvPicPr>
          <p:cNvPr id="409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6294" y="304800"/>
            <a:ext cx="7737106" cy="58166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6374215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Rectangle 2"/>
          <p:cNvSpPr>
            <a:spLocks noGrp="1"/>
          </p:cNvSpPr>
          <p:nvPr>
            <p:ph type="title"/>
          </p:nvPr>
        </p:nvSpPr>
        <p:spPr/>
        <p:txBody>
          <a:bodyPr/>
          <a:lstStyle/>
          <a:p>
            <a:r>
              <a:rPr lang="en-GB" dirty="0" smtClean="0">
                <a:latin typeface="Trebuchet MS" pitchFamily="34" charset="0"/>
              </a:rPr>
              <a:t>Nutrients</a:t>
            </a:r>
          </a:p>
        </p:txBody>
      </p:sp>
      <p:sp>
        <p:nvSpPr>
          <p:cNvPr id="14338" name="Rectangle 3"/>
          <p:cNvSpPr>
            <a:spLocks noGrp="1"/>
          </p:cNvSpPr>
          <p:nvPr>
            <p:ph type="body" idx="1"/>
          </p:nvPr>
        </p:nvSpPr>
        <p:spPr>
          <a:xfrm>
            <a:off x="431800" y="1695450"/>
            <a:ext cx="4902200" cy="4629150"/>
          </a:xfrm>
        </p:spPr>
        <p:txBody>
          <a:bodyPr>
            <a:normAutofit fontScale="70000" lnSpcReduction="20000"/>
          </a:bodyPr>
          <a:lstStyle/>
          <a:p>
            <a:pPr>
              <a:buFont typeface="Arial" pitchFamily="34" charset="0"/>
              <a:buChar char="•"/>
            </a:pPr>
            <a:r>
              <a:rPr lang="en-GB" dirty="0" smtClean="0">
                <a:latin typeface="Trebuchet MS" pitchFamily="34" charset="0"/>
              </a:rPr>
              <a:t>Nutrients are chemicals that all organism need to live and grow.</a:t>
            </a:r>
          </a:p>
          <a:p>
            <a:pPr>
              <a:buFont typeface="Arial" pitchFamily="34" charset="0"/>
              <a:buChar char="•"/>
            </a:pPr>
            <a:r>
              <a:rPr lang="en-GB" dirty="0" smtClean="0">
                <a:latin typeface="Trebuchet MS" pitchFamily="34" charset="0"/>
              </a:rPr>
              <a:t>95 – 98% of living matter </a:t>
            </a:r>
            <a:br>
              <a:rPr lang="en-GB" dirty="0" smtClean="0">
                <a:latin typeface="Trebuchet MS" pitchFamily="34" charset="0"/>
              </a:rPr>
            </a:br>
            <a:r>
              <a:rPr lang="en-GB" dirty="0" smtClean="0">
                <a:latin typeface="Trebuchet MS" pitchFamily="34" charset="0"/>
              </a:rPr>
              <a:t>consists of </a:t>
            </a:r>
            <a:r>
              <a:rPr lang="en-GB" b="1" dirty="0" smtClean="0">
                <a:latin typeface="Trebuchet MS" pitchFamily="34" charset="0"/>
              </a:rPr>
              <a:t>C, H, O </a:t>
            </a:r>
            <a:br>
              <a:rPr lang="en-GB" b="1" dirty="0" smtClean="0">
                <a:latin typeface="Trebuchet MS" pitchFamily="34" charset="0"/>
              </a:rPr>
            </a:br>
            <a:r>
              <a:rPr lang="en-GB" sz="800" dirty="0" smtClean="0">
                <a:latin typeface="Trebuchet MS" pitchFamily="34" charset="0"/>
              </a:rPr>
              <a:t>(MAHENDRAPPA 2007)</a:t>
            </a:r>
          </a:p>
          <a:p>
            <a:pPr>
              <a:buFont typeface="Arial" pitchFamily="34" charset="0"/>
              <a:buChar char="•"/>
            </a:pPr>
            <a:endParaRPr lang="en-GB" sz="800" dirty="0" smtClean="0">
              <a:latin typeface="Trebuchet MS" pitchFamily="34" charset="0"/>
            </a:endParaRPr>
          </a:p>
          <a:p>
            <a:pPr>
              <a:buFont typeface="Arial" pitchFamily="34" charset="0"/>
              <a:buChar char="•"/>
            </a:pPr>
            <a:r>
              <a:rPr lang="en-GB" dirty="0" smtClean="0">
                <a:latin typeface="Trebuchet MS" pitchFamily="34" charset="0"/>
              </a:rPr>
              <a:t>Although only needed in small</a:t>
            </a:r>
            <a:br>
              <a:rPr lang="en-GB" dirty="0" smtClean="0">
                <a:latin typeface="Trebuchet MS" pitchFamily="34" charset="0"/>
              </a:rPr>
            </a:br>
            <a:r>
              <a:rPr lang="en-GB" dirty="0" smtClean="0">
                <a:latin typeface="Trebuchet MS" pitchFamily="34" charset="0"/>
              </a:rPr>
              <a:t>amounts, macro- and micro-</a:t>
            </a:r>
            <a:br>
              <a:rPr lang="en-GB" dirty="0" smtClean="0">
                <a:latin typeface="Trebuchet MS" pitchFamily="34" charset="0"/>
              </a:rPr>
            </a:br>
            <a:r>
              <a:rPr lang="en-GB" dirty="0" smtClean="0">
                <a:latin typeface="Trebuchet MS" pitchFamily="34" charset="0"/>
              </a:rPr>
              <a:t>nutrients are </a:t>
            </a:r>
            <a:r>
              <a:rPr lang="en-GB" dirty="0" smtClean="0">
                <a:solidFill>
                  <a:srgbClr val="17375E"/>
                </a:solidFill>
                <a:latin typeface="Trebuchet MS" pitchFamily="34" charset="0"/>
              </a:rPr>
              <a:t>essential</a:t>
            </a:r>
            <a:r>
              <a:rPr lang="en-GB" dirty="0" smtClean="0">
                <a:latin typeface="Trebuchet MS" pitchFamily="34" charset="0"/>
              </a:rPr>
              <a:t> for plant </a:t>
            </a:r>
            <a:br>
              <a:rPr lang="en-GB" dirty="0" smtClean="0">
                <a:latin typeface="Trebuchet MS" pitchFamily="34" charset="0"/>
              </a:rPr>
            </a:br>
            <a:r>
              <a:rPr lang="en-GB" dirty="0" smtClean="0">
                <a:latin typeface="Trebuchet MS" pitchFamily="34" charset="0"/>
              </a:rPr>
              <a:t>growth, blooming, photosynthesis,</a:t>
            </a:r>
            <a:br>
              <a:rPr lang="en-GB" dirty="0" smtClean="0">
                <a:latin typeface="Trebuchet MS" pitchFamily="34" charset="0"/>
              </a:rPr>
            </a:br>
            <a:r>
              <a:rPr lang="en-GB" dirty="0" smtClean="0">
                <a:latin typeface="Trebuchet MS" pitchFamily="34" charset="0"/>
              </a:rPr>
              <a:t>etc.</a:t>
            </a:r>
          </a:p>
          <a:p>
            <a:pPr>
              <a:buFont typeface="Arial" pitchFamily="34" charset="0"/>
              <a:buChar char="•"/>
            </a:pPr>
            <a:r>
              <a:rPr lang="en-GB" dirty="0" smtClean="0">
                <a:latin typeface="Trebuchet MS" pitchFamily="34" charset="0"/>
              </a:rPr>
              <a:t>In relation to water manage-</a:t>
            </a:r>
            <a:br>
              <a:rPr lang="en-GB" dirty="0" smtClean="0">
                <a:latin typeface="Trebuchet MS" pitchFamily="34" charset="0"/>
              </a:rPr>
            </a:br>
            <a:r>
              <a:rPr lang="en-GB" dirty="0" err="1" smtClean="0">
                <a:latin typeface="Trebuchet MS" pitchFamily="34" charset="0"/>
              </a:rPr>
              <a:t>ment</a:t>
            </a:r>
            <a:r>
              <a:rPr lang="en-GB" dirty="0" smtClean="0">
                <a:latin typeface="Trebuchet MS" pitchFamily="34" charset="0"/>
              </a:rPr>
              <a:t> and sanitation, </a:t>
            </a:r>
            <a:r>
              <a:rPr lang="en-GB" b="1" dirty="0" smtClean="0">
                <a:solidFill>
                  <a:srgbClr val="000000"/>
                </a:solidFill>
                <a:latin typeface="Trebuchet MS" pitchFamily="34" charset="0"/>
              </a:rPr>
              <a:t>N and P </a:t>
            </a:r>
            <a:br>
              <a:rPr lang="en-GB" b="1" dirty="0" smtClean="0">
                <a:solidFill>
                  <a:srgbClr val="000000"/>
                </a:solidFill>
                <a:latin typeface="Trebuchet MS" pitchFamily="34" charset="0"/>
              </a:rPr>
            </a:br>
            <a:r>
              <a:rPr lang="en-GB" dirty="0" smtClean="0">
                <a:solidFill>
                  <a:srgbClr val="000000"/>
                </a:solidFill>
                <a:latin typeface="Trebuchet MS" pitchFamily="34" charset="0"/>
              </a:rPr>
              <a:t>are of high priority because </a:t>
            </a:r>
            <a:r>
              <a:rPr lang="en-GB" dirty="0" smtClean="0">
                <a:latin typeface="Trebuchet MS" pitchFamily="34" charset="0"/>
              </a:rPr>
              <a:t>of</a:t>
            </a:r>
            <a:br>
              <a:rPr lang="en-GB" dirty="0" smtClean="0">
                <a:latin typeface="Trebuchet MS" pitchFamily="34" charset="0"/>
              </a:rPr>
            </a:br>
            <a:r>
              <a:rPr lang="en-GB" dirty="0" smtClean="0">
                <a:latin typeface="Trebuchet MS" pitchFamily="34" charset="0"/>
              </a:rPr>
              <a:t>their high potential to cause eutrophication.</a:t>
            </a:r>
          </a:p>
        </p:txBody>
      </p:sp>
      <p:sp>
        <p:nvSpPr>
          <p:cNvPr id="14339" name="Slide Number Placeholder 4"/>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rebuchet MS" pitchFamily="34" charset="0"/>
                <a:ea typeface="MS PGothic" pitchFamily="34" charset="-128"/>
              </a:defRPr>
            </a:lvl1pPr>
            <a:lvl2pPr marL="742950" indent="-285750" eaLnBrk="0" hangingPunct="0">
              <a:defRPr sz="2400">
                <a:solidFill>
                  <a:schemeClr val="tx1"/>
                </a:solidFill>
                <a:latin typeface="Trebuchet MS" pitchFamily="34" charset="0"/>
                <a:ea typeface="MS PGothic" pitchFamily="34" charset="-128"/>
              </a:defRPr>
            </a:lvl2pPr>
            <a:lvl3pPr marL="1143000" indent="-228600" eaLnBrk="0" hangingPunct="0">
              <a:defRPr sz="2400">
                <a:solidFill>
                  <a:schemeClr val="tx1"/>
                </a:solidFill>
                <a:latin typeface="Trebuchet MS" pitchFamily="34" charset="0"/>
                <a:ea typeface="MS PGothic" pitchFamily="34" charset="-128"/>
              </a:defRPr>
            </a:lvl3pPr>
            <a:lvl4pPr marL="1600200" indent="-228600" eaLnBrk="0" hangingPunct="0">
              <a:defRPr sz="2400">
                <a:solidFill>
                  <a:schemeClr val="tx1"/>
                </a:solidFill>
                <a:latin typeface="Trebuchet MS" pitchFamily="34" charset="0"/>
                <a:ea typeface="MS PGothic" pitchFamily="34" charset="-128"/>
              </a:defRPr>
            </a:lvl4pPr>
            <a:lvl5pPr marL="2057400" indent="-228600" eaLnBrk="0" hangingPunct="0">
              <a:defRPr sz="2400">
                <a:solidFill>
                  <a:schemeClr val="tx1"/>
                </a:solidFill>
                <a:latin typeface="Trebuchet MS" pitchFamily="34" charset="0"/>
                <a:ea typeface="MS PGothic" pitchFamily="34" charset="-128"/>
              </a:defRPr>
            </a:lvl5pPr>
            <a:lvl6pPr marL="2514600" indent="-228600" defTabSz="457200" eaLnBrk="0" fontAlgn="base" hangingPunct="0">
              <a:spcBef>
                <a:spcPct val="0"/>
              </a:spcBef>
              <a:spcAft>
                <a:spcPct val="0"/>
              </a:spcAft>
              <a:defRPr sz="2400">
                <a:solidFill>
                  <a:schemeClr val="tx1"/>
                </a:solidFill>
                <a:latin typeface="Trebuchet MS" pitchFamily="34" charset="0"/>
                <a:ea typeface="MS PGothic" pitchFamily="34" charset="-128"/>
              </a:defRPr>
            </a:lvl6pPr>
            <a:lvl7pPr marL="2971800" indent="-228600" defTabSz="457200" eaLnBrk="0" fontAlgn="base" hangingPunct="0">
              <a:spcBef>
                <a:spcPct val="0"/>
              </a:spcBef>
              <a:spcAft>
                <a:spcPct val="0"/>
              </a:spcAft>
              <a:defRPr sz="2400">
                <a:solidFill>
                  <a:schemeClr val="tx1"/>
                </a:solidFill>
                <a:latin typeface="Trebuchet MS" pitchFamily="34" charset="0"/>
                <a:ea typeface="MS PGothic" pitchFamily="34" charset="-128"/>
              </a:defRPr>
            </a:lvl7pPr>
            <a:lvl8pPr marL="3429000" indent="-228600" defTabSz="457200" eaLnBrk="0" fontAlgn="base" hangingPunct="0">
              <a:spcBef>
                <a:spcPct val="0"/>
              </a:spcBef>
              <a:spcAft>
                <a:spcPct val="0"/>
              </a:spcAft>
              <a:defRPr sz="2400">
                <a:solidFill>
                  <a:schemeClr val="tx1"/>
                </a:solidFill>
                <a:latin typeface="Trebuchet MS" pitchFamily="34" charset="0"/>
                <a:ea typeface="MS PGothic" pitchFamily="34" charset="-128"/>
              </a:defRPr>
            </a:lvl8pPr>
            <a:lvl9pPr marL="3886200" indent="-228600" defTabSz="457200" eaLnBrk="0" fontAlgn="base" hangingPunct="0">
              <a:spcBef>
                <a:spcPct val="0"/>
              </a:spcBef>
              <a:spcAft>
                <a:spcPct val="0"/>
              </a:spcAft>
              <a:defRPr sz="2400">
                <a:solidFill>
                  <a:schemeClr val="tx1"/>
                </a:solidFill>
                <a:latin typeface="Trebuchet MS" pitchFamily="34" charset="0"/>
                <a:ea typeface="MS PGothic" pitchFamily="34" charset="-128"/>
              </a:defRPr>
            </a:lvl9pPr>
          </a:lstStyle>
          <a:p>
            <a:pPr eaLnBrk="1" hangingPunct="1"/>
            <a:fld id="{B7B58BA3-7DBF-4FC9-9464-6F032D2E182F}" type="slidenum">
              <a:rPr lang="en-GB" sz="1200">
                <a:solidFill>
                  <a:srgbClr val="808285"/>
                </a:solidFill>
              </a:rPr>
              <a:pPr eaLnBrk="1" hangingPunct="1"/>
              <a:t>8</a:t>
            </a:fld>
            <a:endParaRPr lang="en-GB" sz="1200">
              <a:solidFill>
                <a:srgbClr val="808285"/>
              </a:solidFill>
            </a:endParaRPr>
          </a:p>
        </p:txBody>
      </p:sp>
      <p:sp>
        <p:nvSpPr>
          <p:cNvPr id="14341" name="Textfeld 1"/>
          <p:cNvSpPr txBox="1">
            <a:spLocks noChangeArrowheads="1"/>
          </p:cNvSpPr>
          <p:nvPr/>
        </p:nvSpPr>
        <p:spPr bwMode="auto">
          <a:xfrm>
            <a:off x="1447800" y="12700"/>
            <a:ext cx="1841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rebuchet MS" pitchFamily="34" charset="0"/>
                <a:ea typeface="MS PGothic" pitchFamily="34" charset="-128"/>
              </a:defRPr>
            </a:lvl1pPr>
            <a:lvl2pPr marL="742950" indent="-285750" eaLnBrk="0" hangingPunct="0">
              <a:defRPr sz="2400">
                <a:solidFill>
                  <a:schemeClr val="tx1"/>
                </a:solidFill>
                <a:latin typeface="Trebuchet MS" pitchFamily="34" charset="0"/>
                <a:ea typeface="MS PGothic" pitchFamily="34" charset="-128"/>
              </a:defRPr>
            </a:lvl2pPr>
            <a:lvl3pPr marL="1143000" indent="-228600" eaLnBrk="0" hangingPunct="0">
              <a:defRPr sz="2400">
                <a:solidFill>
                  <a:schemeClr val="tx1"/>
                </a:solidFill>
                <a:latin typeface="Trebuchet MS" pitchFamily="34" charset="0"/>
                <a:ea typeface="MS PGothic" pitchFamily="34" charset="-128"/>
              </a:defRPr>
            </a:lvl3pPr>
            <a:lvl4pPr marL="1600200" indent="-228600" eaLnBrk="0" hangingPunct="0">
              <a:defRPr sz="2400">
                <a:solidFill>
                  <a:schemeClr val="tx1"/>
                </a:solidFill>
                <a:latin typeface="Trebuchet MS" pitchFamily="34" charset="0"/>
                <a:ea typeface="MS PGothic" pitchFamily="34" charset="-128"/>
              </a:defRPr>
            </a:lvl4pPr>
            <a:lvl5pPr marL="2057400" indent="-228600" eaLnBrk="0" hangingPunct="0">
              <a:defRPr sz="2400">
                <a:solidFill>
                  <a:schemeClr val="tx1"/>
                </a:solidFill>
                <a:latin typeface="Trebuchet MS" pitchFamily="34" charset="0"/>
                <a:ea typeface="MS PGothic" pitchFamily="34" charset="-128"/>
              </a:defRPr>
            </a:lvl5pPr>
            <a:lvl6pPr marL="2514600" indent="-228600" defTabSz="457200" eaLnBrk="0" fontAlgn="base" hangingPunct="0">
              <a:spcBef>
                <a:spcPct val="0"/>
              </a:spcBef>
              <a:spcAft>
                <a:spcPct val="0"/>
              </a:spcAft>
              <a:defRPr sz="2400">
                <a:solidFill>
                  <a:schemeClr val="tx1"/>
                </a:solidFill>
                <a:latin typeface="Trebuchet MS" pitchFamily="34" charset="0"/>
                <a:ea typeface="MS PGothic" pitchFamily="34" charset="-128"/>
              </a:defRPr>
            </a:lvl6pPr>
            <a:lvl7pPr marL="2971800" indent="-228600" defTabSz="457200" eaLnBrk="0" fontAlgn="base" hangingPunct="0">
              <a:spcBef>
                <a:spcPct val="0"/>
              </a:spcBef>
              <a:spcAft>
                <a:spcPct val="0"/>
              </a:spcAft>
              <a:defRPr sz="2400">
                <a:solidFill>
                  <a:schemeClr val="tx1"/>
                </a:solidFill>
                <a:latin typeface="Trebuchet MS" pitchFamily="34" charset="0"/>
                <a:ea typeface="MS PGothic" pitchFamily="34" charset="-128"/>
              </a:defRPr>
            </a:lvl7pPr>
            <a:lvl8pPr marL="3429000" indent="-228600" defTabSz="457200" eaLnBrk="0" fontAlgn="base" hangingPunct="0">
              <a:spcBef>
                <a:spcPct val="0"/>
              </a:spcBef>
              <a:spcAft>
                <a:spcPct val="0"/>
              </a:spcAft>
              <a:defRPr sz="2400">
                <a:solidFill>
                  <a:schemeClr val="tx1"/>
                </a:solidFill>
                <a:latin typeface="Trebuchet MS" pitchFamily="34" charset="0"/>
                <a:ea typeface="MS PGothic" pitchFamily="34" charset="-128"/>
              </a:defRPr>
            </a:lvl8pPr>
            <a:lvl9pPr marL="3886200" indent="-228600" defTabSz="457200" eaLnBrk="0" fontAlgn="base" hangingPunct="0">
              <a:spcBef>
                <a:spcPct val="0"/>
              </a:spcBef>
              <a:spcAft>
                <a:spcPct val="0"/>
              </a:spcAft>
              <a:defRPr sz="2400">
                <a:solidFill>
                  <a:schemeClr val="tx1"/>
                </a:solidFill>
                <a:latin typeface="Trebuchet MS" pitchFamily="34" charset="0"/>
                <a:ea typeface="MS PGothic" pitchFamily="34" charset="-128"/>
              </a:defRPr>
            </a:lvl9pPr>
          </a:lstStyle>
          <a:p>
            <a:pPr eaLnBrk="1" hangingPunct="1"/>
            <a:endParaRPr lang="de-DE"/>
          </a:p>
        </p:txBody>
      </p:sp>
      <p:grpSp>
        <p:nvGrpSpPr>
          <p:cNvPr id="14342" name="Gruppierung 14"/>
          <p:cNvGrpSpPr>
            <a:grpSpLocks/>
          </p:cNvGrpSpPr>
          <p:nvPr/>
        </p:nvGrpSpPr>
        <p:grpSpPr bwMode="auto">
          <a:xfrm>
            <a:off x="4949825" y="2057400"/>
            <a:ext cx="4041775" cy="3805238"/>
            <a:chOff x="3918408" y="1220788"/>
            <a:chExt cx="4898447" cy="4247850"/>
          </a:xfrm>
        </p:grpSpPr>
        <p:pic>
          <p:nvPicPr>
            <p:cNvPr id="14345"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r="70"/>
            <a:stretch>
              <a:fillRect/>
            </a:stretch>
          </p:blipFill>
          <p:spPr bwMode="auto">
            <a:xfrm>
              <a:off x="3918408" y="1288578"/>
              <a:ext cx="2419627" cy="40485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17" name="AutoShape 13"/>
            <p:cNvSpPr>
              <a:spLocks noChangeArrowheads="1"/>
            </p:cNvSpPr>
            <p:nvPr/>
          </p:nvSpPr>
          <p:spPr bwMode="auto">
            <a:xfrm rot="9540000">
              <a:off x="5355619" y="1573447"/>
              <a:ext cx="1281369" cy="311899"/>
            </a:xfrm>
            <a:prstGeom prst="rightArrow">
              <a:avLst>
                <a:gd name="adj1" fmla="val 50000"/>
                <a:gd name="adj2" fmla="val 49992"/>
              </a:avLst>
            </a:prstGeom>
            <a:solidFill>
              <a:srgbClr val="3598BA"/>
            </a:solidFill>
            <a:ln w="9525">
              <a:noFill/>
              <a:round/>
              <a:headEnd/>
              <a:tailEnd/>
            </a:ln>
          </p:spPr>
          <p:txBody>
            <a:bodyPr wrap="none" anchor="ctr"/>
            <a:lstStyle/>
            <a:p>
              <a:pPr defTabSz="914400" fontAlgn="auto">
                <a:spcBef>
                  <a:spcPts val="0"/>
                </a:spcBef>
                <a:spcAft>
                  <a:spcPts val="0"/>
                </a:spcAft>
                <a:defRPr/>
              </a:pPr>
              <a:endParaRPr lang="en-US" kern="0">
                <a:solidFill>
                  <a:sysClr val="windowText" lastClr="000000"/>
                </a:solidFill>
                <a:latin typeface="Trebuchet MS" charset="0"/>
                <a:ea typeface="ＭＳ Ｐゴシック" charset="-128"/>
                <a:cs typeface="ＭＳ Ｐゴシック" charset="-128"/>
              </a:endParaRPr>
            </a:p>
          </p:txBody>
        </p:sp>
        <p:sp>
          <p:nvSpPr>
            <p:cNvPr id="14347" name="AutoShape 14"/>
            <p:cNvSpPr>
              <a:spLocks noChangeArrowheads="1"/>
            </p:cNvSpPr>
            <p:nvPr/>
          </p:nvSpPr>
          <p:spPr bwMode="auto">
            <a:xfrm>
              <a:off x="6481762" y="2937683"/>
              <a:ext cx="2322393" cy="1727200"/>
            </a:xfrm>
            <a:prstGeom prst="roundRect">
              <a:avLst>
                <a:gd name="adj" fmla="val 6523"/>
              </a:avLst>
            </a:prstGeom>
            <a:solidFill>
              <a:srgbClr val="3598BA"/>
            </a:solidFill>
            <a:ln>
              <a:noFill/>
            </a:ln>
            <a:extLst>
              <a:ext uri="{91240B29-F687-4F45-9708-019B960494DF}">
                <a14:hiddenLine xmlns:a14="http://schemas.microsoft.com/office/drawing/2010/main" w="9525">
                  <a:solidFill>
                    <a:srgbClr val="000000"/>
                  </a:solidFill>
                  <a:round/>
                  <a:headEnd/>
                  <a:tailEnd/>
                </a14:hiddenLine>
              </a:ext>
            </a:extLst>
          </p:spPr>
          <p:txBody>
            <a:bodyPr lIns="90000" tIns="46800" rIns="90000" bIns="46800"/>
            <a:lstStyle/>
            <a:p>
              <a:pPr>
                <a:spcBef>
                  <a:spcPts val="1250"/>
                </a:spcBef>
                <a:spcAft>
                  <a:spcPts val="60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800" b="1" dirty="0">
                  <a:solidFill>
                    <a:srgbClr val="FFFFFF"/>
                  </a:solidFill>
                  <a:latin typeface="Century Gothic" pitchFamily="34" charset="0"/>
                </a:rPr>
                <a:t>Macronutrients</a:t>
              </a:r>
            </a:p>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b="1" dirty="0">
                  <a:solidFill>
                    <a:srgbClr val="FFFFFF"/>
                  </a:solidFill>
                  <a:latin typeface="Century Gothic" pitchFamily="34" charset="0"/>
                </a:rPr>
                <a:t>Nitrogen (N)</a:t>
              </a:r>
            </a:p>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b="1" dirty="0">
                  <a:solidFill>
                    <a:srgbClr val="FFFFFF"/>
                  </a:solidFill>
                  <a:latin typeface="Century Gothic" pitchFamily="34" charset="0"/>
                </a:rPr>
                <a:t>Phosphorus (P) </a:t>
              </a:r>
            </a:p>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b="1" dirty="0">
                  <a:solidFill>
                    <a:srgbClr val="FFFFFF"/>
                  </a:solidFill>
                  <a:latin typeface="Century Gothic" pitchFamily="34" charset="0"/>
                </a:rPr>
                <a:t>Potassium (K)</a:t>
              </a:r>
            </a:p>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b="1" dirty="0" err="1">
                  <a:solidFill>
                    <a:srgbClr val="FFFFFF"/>
                  </a:solidFill>
                  <a:latin typeface="Century Gothic" pitchFamily="34" charset="0"/>
                </a:rPr>
                <a:t>Sulphur</a:t>
              </a:r>
              <a:r>
                <a:rPr lang="en-US" sz="1200" b="1" dirty="0">
                  <a:solidFill>
                    <a:srgbClr val="FFFFFF"/>
                  </a:solidFill>
                  <a:latin typeface="Century Gothic" pitchFamily="34" charset="0"/>
                </a:rPr>
                <a:t> (S)</a:t>
              </a:r>
            </a:p>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b="1" dirty="0">
                  <a:solidFill>
                    <a:srgbClr val="FFFFFF"/>
                  </a:solidFill>
                  <a:latin typeface="Century Gothic" pitchFamily="34" charset="0"/>
                </a:rPr>
                <a:t>Magnesium (Mg)</a:t>
              </a:r>
            </a:p>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b="1" dirty="0">
                  <a:solidFill>
                    <a:srgbClr val="FFFFFF"/>
                  </a:solidFill>
                  <a:latin typeface="Century Gothic" pitchFamily="34" charset="0"/>
                </a:rPr>
                <a:t>Calcium (</a:t>
              </a:r>
              <a:r>
                <a:rPr lang="en-US" sz="1200" b="1" dirty="0" err="1">
                  <a:solidFill>
                    <a:srgbClr val="FFFFFF"/>
                  </a:solidFill>
                  <a:latin typeface="Century Gothic" pitchFamily="34" charset="0"/>
                </a:rPr>
                <a:t>Ca</a:t>
              </a:r>
              <a:r>
                <a:rPr lang="en-US" sz="1200" b="1" dirty="0">
                  <a:solidFill>
                    <a:srgbClr val="FFFFFF"/>
                  </a:solidFill>
                  <a:latin typeface="Century Gothic" pitchFamily="34" charset="0"/>
                </a:rPr>
                <a:t>)</a:t>
              </a:r>
            </a:p>
          </p:txBody>
        </p:sp>
        <p:sp>
          <p:nvSpPr>
            <p:cNvPr id="14348" name="AutoShape 15"/>
            <p:cNvSpPr>
              <a:spLocks noChangeArrowheads="1"/>
            </p:cNvSpPr>
            <p:nvPr/>
          </p:nvSpPr>
          <p:spPr bwMode="auto">
            <a:xfrm>
              <a:off x="6494462" y="1220788"/>
              <a:ext cx="1600200" cy="470204"/>
            </a:xfrm>
            <a:prstGeom prst="roundRect">
              <a:avLst>
                <a:gd name="adj" fmla="val 16667"/>
              </a:avLst>
            </a:prstGeom>
            <a:solidFill>
              <a:srgbClr val="3598BA"/>
            </a:solidFill>
            <a:ln>
              <a:noFill/>
            </a:ln>
            <a:extLs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p>
              <a:pPr>
                <a:spcBef>
                  <a:spcPts val="125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de-DE" sz="2000" b="1">
                  <a:solidFill>
                    <a:srgbClr val="FFFFFF"/>
                  </a:solidFill>
                  <a:latin typeface="Century Gothic" pitchFamily="34" charset="0"/>
                </a:rPr>
                <a:t>Nutrients</a:t>
              </a:r>
            </a:p>
          </p:txBody>
        </p:sp>
        <p:sp>
          <p:nvSpPr>
            <p:cNvPr id="14349" name="AutoShape 16"/>
            <p:cNvSpPr>
              <a:spLocks noChangeArrowheads="1"/>
            </p:cNvSpPr>
            <p:nvPr/>
          </p:nvSpPr>
          <p:spPr bwMode="auto">
            <a:xfrm>
              <a:off x="6494462" y="4750976"/>
              <a:ext cx="2322393" cy="717662"/>
            </a:xfrm>
            <a:prstGeom prst="roundRect">
              <a:avLst>
                <a:gd name="adj" fmla="val 6523"/>
              </a:avLst>
            </a:prstGeom>
            <a:solidFill>
              <a:srgbClr val="3598BA"/>
            </a:solidFill>
            <a:ln>
              <a:noFill/>
            </a:ln>
            <a:extLst>
              <a:ext uri="{91240B29-F687-4F45-9708-019B960494DF}">
                <a14:hiddenLine xmlns:a14="http://schemas.microsoft.com/office/drawing/2010/main" w="9525">
                  <a:solidFill>
                    <a:srgbClr val="000000"/>
                  </a:solidFill>
                  <a:round/>
                  <a:headEnd/>
                  <a:tailEnd/>
                </a14:hiddenLine>
              </a:ext>
            </a:extLst>
          </p:spPr>
          <p:txBody>
            <a:bodyPr lIns="90000" tIns="46800" rIns="90000" bIns="46800"/>
            <a:lstStyle/>
            <a:p>
              <a:pPr>
                <a:spcBef>
                  <a:spcPts val="1250"/>
                </a:spcBef>
                <a:spcAft>
                  <a:spcPts val="60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800" b="1">
                  <a:solidFill>
                    <a:srgbClr val="FFFFFF"/>
                  </a:solidFill>
                  <a:latin typeface="Century Gothic" pitchFamily="34" charset="0"/>
                </a:rPr>
                <a:t>Micronutrients</a:t>
              </a:r>
            </a:p>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b="1">
                  <a:solidFill>
                    <a:srgbClr val="FFFFFF"/>
                  </a:solidFill>
                  <a:latin typeface="Century Gothic" pitchFamily="34" charset="0"/>
                </a:rPr>
                <a:t>Various others</a:t>
              </a:r>
            </a:p>
          </p:txBody>
        </p:sp>
        <p:sp>
          <p:nvSpPr>
            <p:cNvPr id="21" name="AutoShape 17"/>
            <p:cNvSpPr>
              <a:spLocks noChangeArrowheads="1"/>
            </p:cNvSpPr>
            <p:nvPr/>
          </p:nvSpPr>
          <p:spPr bwMode="auto">
            <a:xfrm rot="16200000">
              <a:off x="5846036" y="1944161"/>
              <a:ext cx="1118228" cy="305913"/>
            </a:xfrm>
            <a:custGeom>
              <a:avLst/>
              <a:gdLst>
                <a:gd name="T0" fmla="*/ 1295400 w 1371600"/>
                <a:gd name="T1" fmla="*/ 0 h 304800"/>
                <a:gd name="T2" fmla="*/ 1295400 w 1371600"/>
                <a:gd name="T3" fmla="*/ 152400 h 304800"/>
                <a:gd name="T4" fmla="*/ 38100 w 1371600"/>
                <a:gd name="T5" fmla="*/ 304800 h 304800"/>
                <a:gd name="T6" fmla="*/ 1371600 w 1371600"/>
                <a:gd name="T7" fmla="*/ 76200 h 304800"/>
                <a:gd name="T8" fmla="*/ 0 60000 65536"/>
                <a:gd name="T9" fmla="*/ 0 60000 65536"/>
                <a:gd name="T10" fmla="*/ 0 60000 65536"/>
                <a:gd name="T11" fmla="*/ 0 60000 65536"/>
                <a:gd name="T12" fmla="*/ 0 w 1371600"/>
                <a:gd name="T13" fmla="*/ 0 h 304800"/>
                <a:gd name="T14" fmla="*/ 1371600 w 1371600"/>
                <a:gd name="T15" fmla="*/ 304800 h 304800"/>
              </a:gdLst>
              <a:ahLst/>
              <a:cxnLst>
                <a:cxn ang="T8">
                  <a:pos x="T0" y="T1"/>
                </a:cxn>
                <a:cxn ang="T9">
                  <a:pos x="T2" y="T3"/>
                </a:cxn>
                <a:cxn ang="T10">
                  <a:pos x="T4" y="T5"/>
                </a:cxn>
                <a:cxn ang="T11">
                  <a:pos x="T6" y="T7"/>
                </a:cxn>
              </a:cxnLst>
              <a:rect l="T12" t="T13" r="T14" b="T15"/>
              <a:pathLst>
                <a:path w="1371600" h="304800">
                  <a:moveTo>
                    <a:pt x="0" y="304800"/>
                  </a:moveTo>
                  <a:lnTo>
                    <a:pt x="0" y="171450"/>
                  </a:lnTo>
                  <a:lnTo>
                    <a:pt x="-1" y="171449"/>
                  </a:lnTo>
                  <a:cubicBezTo>
                    <a:pt x="-1" y="97802"/>
                    <a:pt x="59702" y="38099"/>
                    <a:pt x="133350" y="38099"/>
                  </a:cubicBezTo>
                  <a:lnTo>
                    <a:pt x="1295400" y="38100"/>
                  </a:lnTo>
                  <a:lnTo>
                    <a:pt x="1295400" y="0"/>
                  </a:lnTo>
                  <a:lnTo>
                    <a:pt x="1371600" y="76200"/>
                  </a:lnTo>
                  <a:lnTo>
                    <a:pt x="1295400" y="152400"/>
                  </a:lnTo>
                  <a:lnTo>
                    <a:pt x="1295400" y="114300"/>
                  </a:lnTo>
                  <a:lnTo>
                    <a:pt x="133350" y="114300"/>
                  </a:lnTo>
                  <a:lnTo>
                    <a:pt x="133350" y="114299"/>
                  </a:lnTo>
                  <a:cubicBezTo>
                    <a:pt x="101786" y="114299"/>
                    <a:pt x="76199" y="139886"/>
                    <a:pt x="76199" y="171449"/>
                  </a:cubicBezTo>
                  <a:lnTo>
                    <a:pt x="76200" y="304800"/>
                  </a:lnTo>
                  <a:close/>
                </a:path>
              </a:pathLst>
            </a:custGeom>
            <a:solidFill>
              <a:srgbClr val="3598BA"/>
            </a:solidFill>
            <a:ln w="9525">
              <a:noFill/>
              <a:round/>
              <a:headEnd/>
              <a:tailEnd/>
            </a:ln>
          </p:spPr>
          <p:txBody>
            <a:bodyPr wrap="none" anchor="ctr"/>
            <a:lstStyle/>
            <a:p>
              <a:pPr defTabSz="914400" fontAlgn="auto">
                <a:spcBef>
                  <a:spcPts val="0"/>
                </a:spcBef>
                <a:spcAft>
                  <a:spcPts val="0"/>
                </a:spcAft>
                <a:defRPr/>
              </a:pPr>
              <a:endParaRPr lang="en-US" kern="0">
                <a:solidFill>
                  <a:sysClr val="windowText" lastClr="000000"/>
                </a:solidFill>
                <a:latin typeface="Trebuchet MS" charset="0"/>
                <a:ea typeface="ＭＳ Ｐゴシック" charset="-128"/>
                <a:cs typeface="ＭＳ Ｐゴシック" charset="-128"/>
              </a:endParaRPr>
            </a:p>
          </p:txBody>
        </p:sp>
        <p:sp>
          <p:nvSpPr>
            <p:cNvPr id="22" name="AutoShape 18"/>
            <p:cNvSpPr>
              <a:spLocks noChangeArrowheads="1"/>
            </p:cNvSpPr>
            <p:nvPr/>
          </p:nvSpPr>
          <p:spPr bwMode="auto">
            <a:xfrm rot="16200000">
              <a:off x="4957300" y="2832896"/>
              <a:ext cx="2895697" cy="305913"/>
            </a:xfrm>
            <a:custGeom>
              <a:avLst/>
              <a:gdLst>
                <a:gd name="T0" fmla="*/ 2819400 w 2895600"/>
                <a:gd name="T1" fmla="*/ 0 h 304800"/>
                <a:gd name="T2" fmla="*/ 2819400 w 2895600"/>
                <a:gd name="T3" fmla="*/ 152400 h 304800"/>
                <a:gd name="T4" fmla="*/ 38100 w 2895600"/>
                <a:gd name="T5" fmla="*/ 304800 h 304800"/>
                <a:gd name="T6" fmla="*/ 2895600 w 2895600"/>
                <a:gd name="T7" fmla="*/ 76200 h 304800"/>
                <a:gd name="T8" fmla="*/ 0 60000 65536"/>
                <a:gd name="T9" fmla="*/ 0 60000 65536"/>
                <a:gd name="T10" fmla="*/ 0 60000 65536"/>
                <a:gd name="T11" fmla="*/ 0 60000 65536"/>
                <a:gd name="T12" fmla="*/ 0 w 2895600"/>
                <a:gd name="T13" fmla="*/ 0 h 304800"/>
                <a:gd name="T14" fmla="*/ 2895600 w 2895600"/>
                <a:gd name="T15" fmla="*/ 304800 h 304800"/>
              </a:gdLst>
              <a:ahLst/>
              <a:cxnLst>
                <a:cxn ang="T8">
                  <a:pos x="T0" y="T1"/>
                </a:cxn>
                <a:cxn ang="T9">
                  <a:pos x="T2" y="T3"/>
                </a:cxn>
                <a:cxn ang="T10">
                  <a:pos x="T4" y="T5"/>
                </a:cxn>
                <a:cxn ang="T11">
                  <a:pos x="T6" y="T7"/>
                </a:cxn>
              </a:cxnLst>
              <a:rect l="T12" t="T13" r="T14" b="T15"/>
              <a:pathLst>
                <a:path w="2895600" h="304800">
                  <a:moveTo>
                    <a:pt x="0" y="304800"/>
                  </a:moveTo>
                  <a:lnTo>
                    <a:pt x="0" y="171450"/>
                  </a:lnTo>
                  <a:lnTo>
                    <a:pt x="-1" y="171449"/>
                  </a:lnTo>
                  <a:cubicBezTo>
                    <a:pt x="-1" y="97802"/>
                    <a:pt x="59702" y="38099"/>
                    <a:pt x="133350" y="38099"/>
                  </a:cubicBezTo>
                  <a:lnTo>
                    <a:pt x="2819400" y="38100"/>
                  </a:lnTo>
                  <a:lnTo>
                    <a:pt x="2819400" y="0"/>
                  </a:lnTo>
                  <a:lnTo>
                    <a:pt x="2895600" y="76200"/>
                  </a:lnTo>
                  <a:lnTo>
                    <a:pt x="2819400" y="152400"/>
                  </a:lnTo>
                  <a:lnTo>
                    <a:pt x="2819400" y="114300"/>
                  </a:lnTo>
                  <a:lnTo>
                    <a:pt x="133350" y="114300"/>
                  </a:lnTo>
                  <a:lnTo>
                    <a:pt x="133350" y="114299"/>
                  </a:lnTo>
                  <a:cubicBezTo>
                    <a:pt x="101786" y="114299"/>
                    <a:pt x="76199" y="139886"/>
                    <a:pt x="76199" y="171449"/>
                  </a:cubicBezTo>
                  <a:lnTo>
                    <a:pt x="76200" y="304800"/>
                  </a:lnTo>
                  <a:close/>
                </a:path>
              </a:pathLst>
            </a:custGeom>
            <a:solidFill>
              <a:srgbClr val="3598BA"/>
            </a:solidFill>
            <a:ln w="9525">
              <a:noFill/>
              <a:round/>
              <a:headEnd/>
              <a:tailEnd/>
            </a:ln>
          </p:spPr>
          <p:txBody>
            <a:bodyPr wrap="none" anchor="ctr"/>
            <a:lstStyle/>
            <a:p>
              <a:pPr defTabSz="914400" fontAlgn="auto">
                <a:spcBef>
                  <a:spcPts val="0"/>
                </a:spcBef>
                <a:spcAft>
                  <a:spcPts val="0"/>
                </a:spcAft>
                <a:defRPr/>
              </a:pPr>
              <a:endParaRPr lang="en-US" kern="0">
                <a:solidFill>
                  <a:sysClr val="windowText" lastClr="000000"/>
                </a:solidFill>
                <a:latin typeface="Trebuchet MS" charset="0"/>
                <a:ea typeface="ＭＳ Ｐゴシック" charset="-128"/>
                <a:cs typeface="ＭＳ Ｐゴシック" charset="-128"/>
              </a:endParaRPr>
            </a:p>
          </p:txBody>
        </p:sp>
        <p:sp>
          <p:nvSpPr>
            <p:cNvPr id="51" name="AutoShape 18"/>
            <p:cNvSpPr>
              <a:spLocks noChangeArrowheads="1"/>
            </p:cNvSpPr>
            <p:nvPr/>
          </p:nvSpPr>
          <p:spPr bwMode="auto">
            <a:xfrm rot="16200000">
              <a:off x="4549681" y="3322035"/>
              <a:ext cx="3687849" cy="282825"/>
            </a:xfrm>
            <a:custGeom>
              <a:avLst/>
              <a:gdLst>
                <a:gd name="T0" fmla="*/ 2819400 w 2895600"/>
                <a:gd name="T1" fmla="*/ 0 h 304800"/>
                <a:gd name="T2" fmla="*/ 2819400 w 2895600"/>
                <a:gd name="T3" fmla="*/ 152400 h 304800"/>
                <a:gd name="T4" fmla="*/ 38100 w 2895600"/>
                <a:gd name="T5" fmla="*/ 304800 h 304800"/>
                <a:gd name="T6" fmla="*/ 2895600 w 2895600"/>
                <a:gd name="T7" fmla="*/ 76200 h 304800"/>
                <a:gd name="T8" fmla="*/ 0 60000 65536"/>
                <a:gd name="T9" fmla="*/ 0 60000 65536"/>
                <a:gd name="T10" fmla="*/ 0 60000 65536"/>
                <a:gd name="T11" fmla="*/ 0 60000 65536"/>
                <a:gd name="T12" fmla="*/ 0 w 2895600"/>
                <a:gd name="T13" fmla="*/ 0 h 304800"/>
                <a:gd name="T14" fmla="*/ 2895600 w 2895600"/>
                <a:gd name="T15" fmla="*/ 304800 h 304800"/>
              </a:gdLst>
              <a:ahLst/>
              <a:cxnLst>
                <a:cxn ang="T8">
                  <a:pos x="T0" y="T1"/>
                </a:cxn>
                <a:cxn ang="T9">
                  <a:pos x="T2" y="T3"/>
                </a:cxn>
                <a:cxn ang="T10">
                  <a:pos x="T4" y="T5"/>
                </a:cxn>
                <a:cxn ang="T11">
                  <a:pos x="T6" y="T7"/>
                </a:cxn>
              </a:cxnLst>
              <a:rect l="T12" t="T13" r="T14" b="T15"/>
              <a:pathLst>
                <a:path w="2895600" h="304800">
                  <a:moveTo>
                    <a:pt x="0" y="304800"/>
                  </a:moveTo>
                  <a:lnTo>
                    <a:pt x="0" y="171450"/>
                  </a:lnTo>
                  <a:lnTo>
                    <a:pt x="-1" y="171449"/>
                  </a:lnTo>
                  <a:cubicBezTo>
                    <a:pt x="-1" y="97802"/>
                    <a:pt x="59702" y="38099"/>
                    <a:pt x="133350" y="38099"/>
                  </a:cubicBezTo>
                  <a:lnTo>
                    <a:pt x="2819400" y="38100"/>
                  </a:lnTo>
                  <a:lnTo>
                    <a:pt x="2819400" y="0"/>
                  </a:lnTo>
                  <a:lnTo>
                    <a:pt x="2895600" y="76200"/>
                  </a:lnTo>
                  <a:lnTo>
                    <a:pt x="2819400" y="152400"/>
                  </a:lnTo>
                  <a:lnTo>
                    <a:pt x="2819400" y="114300"/>
                  </a:lnTo>
                  <a:lnTo>
                    <a:pt x="133350" y="114300"/>
                  </a:lnTo>
                  <a:lnTo>
                    <a:pt x="133350" y="114299"/>
                  </a:lnTo>
                  <a:cubicBezTo>
                    <a:pt x="101786" y="114299"/>
                    <a:pt x="76199" y="139886"/>
                    <a:pt x="76199" y="171449"/>
                  </a:cubicBezTo>
                  <a:lnTo>
                    <a:pt x="76200" y="304800"/>
                  </a:lnTo>
                  <a:close/>
                </a:path>
              </a:pathLst>
            </a:custGeom>
            <a:solidFill>
              <a:srgbClr val="3598BA"/>
            </a:solidFill>
            <a:ln w="9525">
              <a:noFill/>
              <a:round/>
              <a:headEnd/>
              <a:tailEnd/>
            </a:ln>
          </p:spPr>
          <p:txBody>
            <a:bodyPr wrap="none" anchor="ctr"/>
            <a:lstStyle/>
            <a:p>
              <a:pPr defTabSz="914400" fontAlgn="auto">
                <a:spcBef>
                  <a:spcPts val="0"/>
                </a:spcBef>
                <a:spcAft>
                  <a:spcPts val="0"/>
                </a:spcAft>
                <a:defRPr/>
              </a:pPr>
              <a:endParaRPr lang="en-US" kern="0">
                <a:solidFill>
                  <a:sysClr val="windowText" lastClr="000000"/>
                </a:solidFill>
                <a:latin typeface="Trebuchet MS" charset="0"/>
                <a:ea typeface="ＭＳ Ｐゴシック" charset="-128"/>
                <a:cs typeface="ＭＳ Ｐゴシック" charset="-128"/>
              </a:endParaRPr>
            </a:p>
          </p:txBody>
        </p:sp>
      </p:grpSp>
      <p:sp>
        <p:nvSpPr>
          <p:cNvPr id="14343" name="AutoShape 16"/>
          <p:cNvSpPr>
            <a:spLocks noChangeArrowheads="1"/>
          </p:cNvSpPr>
          <p:nvPr/>
        </p:nvSpPr>
        <p:spPr bwMode="auto">
          <a:xfrm>
            <a:off x="6831013" y="2714625"/>
            <a:ext cx="1917700" cy="1001713"/>
          </a:xfrm>
          <a:prstGeom prst="roundRect">
            <a:avLst>
              <a:gd name="adj" fmla="val 6523"/>
            </a:avLst>
          </a:prstGeom>
          <a:solidFill>
            <a:srgbClr val="3598BA"/>
          </a:solidFill>
          <a:ln>
            <a:noFill/>
          </a:ln>
          <a:extLst>
            <a:ext uri="{91240B29-F687-4F45-9708-019B960494DF}">
              <a14:hiddenLine xmlns:a14="http://schemas.microsoft.com/office/drawing/2010/main" w="9525">
                <a:solidFill>
                  <a:srgbClr val="000000"/>
                </a:solidFill>
                <a:round/>
                <a:headEnd/>
                <a:tailEnd/>
              </a14:hiddenLine>
            </a:ext>
          </a:extLst>
        </p:spPr>
        <p:txBody>
          <a:bodyPr lIns="90000" tIns="46800" rIns="90000" bIns="46800"/>
          <a:lstStyle/>
          <a:p>
            <a:pPr>
              <a:spcBef>
                <a:spcPts val="1250"/>
              </a:spcBef>
              <a:spcAft>
                <a:spcPts val="60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800" b="1">
                <a:solidFill>
                  <a:srgbClr val="FFFFFF"/>
                </a:solidFill>
                <a:latin typeface="Century Gothic" pitchFamily="34" charset="0"/>
              </a:rPr>
              <a:t>Non-mineral</a:t>
            </a:r>
          </a:p>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b="1">
                <a:solidFill>
                  <a:srgbClr val="FFFFFF"/>
                </a:solidFill>
                <a:latin typeface="Century Gothic" pitchFamily="34" charset="0"/>
              </a:rPr>
              <a:t>Carbon (C)</a:t>
            </a:r>
          </a:p>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b="1">
                <a:solidFill>
                  <a:srgbClr val="FFFFFF"/>
                </a:solidFill>
                <a:latin typeface="Century Gothic" pitchFamily="34" charset="0"/>
              </a:rPr>
              <a:t>Hydrogen (H)</a:t>
            </a:r>
          </a:p>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b="1">
                <a:solidFill>
                  <a:srgbClr val="FFFFFF"/>
                </a:solidFill>
                <a:latin typeface="Century Gothic" pitchFamily="34" charset="0"/>
              </a:rPr>
              <a:t>Oxygen (O)</a:t>
            </a:r>
          </a:p>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US" sz="1200" b="1">
              <a:solidFill>
                <a:srgbClr val="FFFFFF"/>
              </a:solidFill>
              <a:latin typeface="Century Gothic" pitchFamily="34" charset="0"/>
            </a:endParaRPr>
          </a:p>
        </p:txBody>
      </p:sp>
      <p:sp>
        <p:nvSpPr>
          <p:cNvPr id="14344" name="Text Box 19"/>
          <p:cNvSpPr txBox="1">
            <a:spLocks noChangeArrowheads="1"/>
          </p:cNvSpPr>
          <p:nvPr/>
        </p:nvSpPr>
        <p:spPr bwMode="auto">
          <a:xfrm>
            <a:off x="6291263" y="6102350"/>
            <a:ext cx="2673350" cy="217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spAutoFit/>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Trebuchet MS" pitchFamily="34" charset="0"/>
                <a:ea typeface="MS PGothic" pitchFamily="34" charset="-128"/>
              </a:defRPr>
            </a:lvl1pPr>
            <a:lvl2pPr marL="742950" indent="-28575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Trebuchet MS" pitchFamily="34" charset="0"/>
                <a:ea typeface="MS PGothic" pitchFamily="34" charset="-128"/>
              </a:defRPr>
            </a:lvl2pPr>
            <a:lvl3pPr marL="11430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Trebuchet MS" pitchFamily="34" charset="0"/>
                <a:ea typeface="MS PGothic" pitchFamily="34" charset="-128"/>
              </a:defRPr>
            </a:lvl3pPr>
            <a:lvl4pPr marL="16002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Trebuchet MS" pitchFamily="34" charset="0"/>
                <a:ea typeface="MS PGothic" pitchFamily="34" charset="-128"/>
              </a:defRPr>
            </a:lvl4pPr>
            <a:lvl5pPr marL="20574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Trebuchet MS" pitchFamily="34" charset="0"/>
                <a:ea typeface="MS PGothic" pitchFamily="34" charset="-128"/>
              </a:defRPr>
            </a:lvl5pPr>
            <a:lvl6pPr marL="25146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Trebuchet MS" pitchFamily="34" charset="0"/>
                <a:ea typeface="MS PGothic" pitchFamily="34" charset="-128"/>
              </a:defRPr>
            </a:lvl6pPr>
            <a:lvl7pPr marL="29718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Trebuchet MS" pitchFamily="34" charset="0"/>
                <a:ea typeface="MS PGothic" pitchFamily="34" charset="-128"/>
              </a:defRPr>
            </a:lvl7pPr>
            <a:lvl8pPr marL="34290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Trebuchet MS" pitchFamily="34" charset="0"/>
                <a:ea typeface="MS PGothic" pitchFamily="34" charset="-128"/>
              </a:defRPr>
            </a:lvl8pPr>
            <a:lvl9pPr marL="38862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Trebuchet MS" pitchFamily="34" charset="0"/>
                <a:ea typeface="MS PGothic" pitchFamily="34" charset="-128"/>
              </a:defRPr>
            </a:lvl9pPr>
          </a:lstStyle>
          <a:p>
            <a:pPr defTabSz="914400" eaLnBrk="1" hangingPunct="1">
              <a:spcBef>
                <a:spcPts val="500"/>
              </a:spcBef>
            </a:pPr>
            <a:r>
              <a:rPr lang="en-GB" sz="800" i="1">
                <a:solidFill>
                  <a:srgbClr val="000000"/>
                </a:solidFill>
              </a:rPr>
              <a:t>Adapted from: R. GENSCH (2010)</a:t>
            </a:r>
          </a:p>
        </p:txBody>
      </p:sp>
    </p:spTree>
    <p:extLst>
      <p:ext uri="{BB962C8B-B14F-4D97-AF65-F5344CB8AC3E}">
        <p14:creationId xmlns:p14="http://schemas.microsoft.com/office/powerpoint/2010/main" val="5922177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Peak Phosphorus?!</a:t>
            </a:r>
            <a:endParaRPr lang="en-US" dirty="0"/>
          </a:p>
        </p:txBody>
      </p:sp>
      <p:sp>
        <p:nvSpPr>
          <p:cNvPr id="3" name="Content Placeholder 2"/>
          <p:cNvSpPr>
            <a:spLocks noGrp="1"/>
          </p:cNvSpPr>
          <p:nvPr>
            <p:ph idx="1"/>
          </p:nvPr>
        </p:nvSpPr>
        <p:spPr/>
        <p:txBody>
          <a:bodyPr>
            <a:normAutofit/>
          </a:bodyPr>
          <a:lstStyle/>
          <a:p>
            <a:endParaRPr lang="en-US" sz="1400" dirty="0"/>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6590" y="813979"/>
            <a:ext cx="7869210" cy="56630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2651760" y="5899725"/>
            <a:ext cx="4572000" cy="923330"/>
          </a:xfrm>
          <a:prstGeom prst="rect">
            <a:avLst/>
          </a:prstGeom>
        </p:spPr>
        <p:txBody>
          <a:bodyPr>
            <a:spAutoFit/>
          </a:bodyPr>
          <a:lstStyle/>
          <a:p>
            <a:r>
              <a:rPr lang="en-US" dirty="0"/>
              <a:t>http://www.sswm.info/sites/default/files/toolbox/CORDELL%20et%20al%202009%20Sources%20of%20Phosphorus%20Fertilisers_large.jpg</a:t>
            </a:r>
          </a:p>
        </p:txBody>
      </p:sp>
    </p:spTree>
    <p:extLst>
      <p:ext uri="{BB962C8B-B14F-4D97-AF65-F5344CB8AC3E}">
        <p14:creationId xmlns:p14="http://schemas.microsoft.com/office/powerpoint/2010/main" val="98284218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Benutzerdefiniertes Design">
  <a:themeElements>
    <a:clrScheme name="Benutzerdefiniertes Design 13">
      <a:dk1>
        <a:srgbClr val="000000"/>
      </a:dk1>
      <a:lt1>
        <a:srgbClr val="FFFFFF"/>
      </a:lt1>
      <a:dk2>
        <a:srgbClr val="1F497D"/>
      </a:dk2>
      <a:lt2>
        <a:srgbClr val="EEECE1"/>
      </a:lt2>
      <a:accent1>
        <a:srgbClr val="4F81BD"/>
      </a:accent1>
      <a:accent2>
        <a:srgbClr val="A6CE39"/>
      </a:accent2>
      <a:accent3>
        <a:srgbClr val="FFFFFF"/>
      </a:accent3>
      <a:accent4>
        <a:srgbClr val="000000"/>
      </a:accent4>
      <a:accent5>
        <a:srgbClr val="B2C1DB"/>
      </a:accent5>
      <a:accent6>
        <a:srgbClr val="96BA33"/>
      </a:accent6>
      <a:hlink>
        <a:srgbClr val="024E56"/>
      </a:hlink>
      <a:folHlink>
        <a:srgbClr val="05627E"/>
      </a:folHlink>
    </a:clrScheme>
    <a:fontScheme name="Benutzerdefiniertes Design">
      <a:majorFont>
        <a:latin typeface="Trebuchet MS"/>
        <a:ea typeface=""/>
        <a:cs typeface=""/>
      </a:majorFont>
      <a:minorFont>
        <a:latin typeface="Georgi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Benutzerdefiniertes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enutzerdefiniertes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enutzerdefiniertes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enutzerdefiniertes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enutzerdefiniertes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enutzerdefiniertes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enutzerdefiniertes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enutzerdefiniertes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enutzerdefiniertes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enutzerdefiniertes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enutzerdefiniertes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enutzerdefiniertes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Benutzerdefiniertes Design 13">
        <a:dk1>
          <a:srgbClr val="000000"/>
        </a:dk1>
        <a:lt1>
          <a:srgbClr val="FFFFFF"/>
        </a:lt1>
        <a:dk2>
          <a:srgbClr val="1F497D"/>
        </a:dk2>
        <a:lt2>
          <a:srgbClr val="EEECE1"/>
        </a:lt2>
        <a:accent1>
          <a:srgbClr val="4F81BD"/>
        </a:accent1>
        <a:accent2>
          <a:srgbClr val="A6CE39"/>
        </a:accent2>
        <a:accent3>
          <a:srgbClr val="FFFFFF"/>
        </a:accent3>
        <a:accent4>
          <a:srgbClr val="000000"/>
        </a:accent4>
        <a:accent5>
          <a:srgbClr val="B2C1DB"/>
        </a:accent5>
        <a:accent6>
          <a:srgbClr val="96BA33"/>
        </a:accent6>
        <a:hlink>
          <a:srgbClr val="024E56"/>
        </a:hlink>
        <a:folHlink>
          <a:srgbClr val="05627E"/>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1_Office Theme">
  <a:themeElements>
    <a:clrScheme name="Office Theme 2">
      <a:dk1>
        <a:srgbClr val="000000"/>
      </a:dk1>
      <a:lt1>
        <a:srgbClr val="FFFFFF"/>
      </a:lt1>
      <a:dk2>
        <a:srgbClr val="1F497D"/>
      </a:dk2>
      <a:lt2>
        <a:srgbClr val="EEECE1"/>
      </a:lt2>
      <a:accent1>
        <a:srgbClr val="4F81BD"/>
      </a:accent1>
      <a:accent2>
        <a:srgbClr val="A6CE39"/>
      </a:accent2>
      <a:accent3>
        <a:srgbClr val="FFFFFF"/>
      </a:accent3>
      <a:accent4>
        <a:srgbClr val="000000"/>
      </a:accent4>
      <a:accent5>
        <a:srgbClr val="B2C1DB"/>
      </a:accent5>
      <a:accent6>
        <a:srgbClr val="96BA33"/>
      </a:accent6>
      <a:hlink>
        <a:srgbClr val="024E56"/>
      </a:hlink>
      <a:folHlink>
        <a:srgbClr val="05627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Office Them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1F497D"/>
        </a:dk2>
        <a:lt2>
          <a:srgbClr val="EEECE1"/>
        </a:lt2>
        <a:accent1>
          <a:srgbClr val="4F81BD"/>
        </a:accent1>
        <a:accent2>
          <a:srgbClr val="A6CE39"/>
        </a:accent2>
        <a:accent3>
          <a:srgbClr val="FFFFFF"/>
        </a:accent3>
        <a:accent4>
          <a:srgbClr val="000000"/>
        </a:accent4>
        <a:accent5>
          <a:srgbClr val="B2C1DB"/>
        </a:accent5>
        <a:accent6>
          <a:srgbClr val="96BA33"/>
        </a:accent6>
        <a:hlink>
          <a:srgbClr val="024E56"/>
        </a:hlink>
        <a:folHlink>
          <a:srgbClr val="05627E"/>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Eawag-konform">
  <a:themeElements>
    <a:clrScheme name="Eawag-konform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Eawag-konform">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awag-konform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Eawag-konform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Eawag-konform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Eawag-konform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Eawag-konform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Eawag-konform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Eawag-konform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Eawag-konform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Eawag-konform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Eawag-konform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Eawag-konform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Eawag-konform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33437</TotalTime>
  <Words>5250</Words>
  <Application>Microsoft Office PowerPoint</Application>
  <PresentationFormat>On-screen Show (4:3)</PresentationFormat>
  <Paragraphs>802</Paragraphs>
  <Slides>67</Slides>
  <Notes>21</Notes>
  <HiddenSlides>0</HiddenSlides>
  <MMClips>0</MMClips>
  <ScaleCrop>false</ScaleCrop>
  <HeadingPairs>
    <vt:vector size="6" baseType="variant">
      <vt:variant>
        <vt:lpstr>Fonts Used</vt:lpstr>
      </vt:variant>
      <vt:variant>
        <vt:i4>13</vt:i4>
      </vt:variant>
      <vt:variant>
        <vt:lpstr>Theme</vt:lpstr>
      </vt:variant>
      <vt:variant>
        <vt:i4>5</vt:i4>
      </vt:variant>
      <vt:variant>
        <vt:lpstr>Slide Titles</vt:lpstr>
      </vt:variant>
      <vt:variant>
        <vt:i4>67</vt:i4>
      </vt:variant>
    </vt:vector>
  </HeadingPairs>
  <TitlesOfParts>
    <vt:vector size="85" baseType="lpstr">
      <vt:lpstr>MS PGothic</vt:lpstr>
      <vt:lpstr>MS PGothic</vt:lpstr>
      <vt:lpstr>SimSun</vt:lpstr>
      <vt:lpstr>SimSun</vt:lpstr>
      <vt:lpstr>Arial</vt:lpstr>
      <vt:lpstr>Calibri</vt:lpstr>
      <vt:lpstr>Century Gothic</vt:lpstr>
      <vt:lpstr>Georgia</vt:lpstr>
      <vt:lpstr>Symbol</vt:lpstr>
      <vt:lpstr>TheSerif B5 Plain</vt:lpstr>
      <vt:lpstr>Times New Roman</vt:lpstr>
      <vt:lpstr>Trebuchet MS</vt:lpstr>
      <vt:lpstr>Wingdings</vt:lpstr>
      <vt:lpstr>Office Theme</vt:lpstr>
      <vt:lpstr>Benutzerdefiniertes Design</vt:lpstr>
      <vt:lpstr>1_Office Theme</vt:lpstr>
      <vt:lpstr>2_Office Theme</vt:lpstr>
      <vt:lpstr>Eawag-konform</vt:lpstr>
      <vt:lpstr>Wastewater treatment: current approaches and prospects for sustainable solutions</vt:lpstr>
      <vt:lpstr>Learning Objectives, Wastewater treatment and Waste-to-Energy</vt:lpstr>
      <vt:lpstr>Upcoming… </vt:lpstr>
      <vt:lpstr>Sustainable Sanitation and Water Management </vt:lpstr>
      <vt:lpstr>Suggestions for session today: </vt:lpstr>
      <vt:lpstr>What is Water Used For?</vt:lpstr>
      <vt:lpstr>PowerPoint Presentation</vt:lpstr>
      <vt:lpstr>Nutrients</vt:lpstr>
      <vt:lpstr>Peak Phosphorus?!</vt:lpstr>
      <vt:lpstr>There are three main reasons that lead to today’s situation of unsustainable management of water and nutrients:</vt:lpstr>
      <vt:lpstr>So, let’s link the water cycle, the nutrient cycle and sanitation AND ENERGY… </vt:lpstr>
      <vt:lpstr>PowerPoint Presentation</vt:lpstr>
      <vt:lpstr>What products are we dealing with?</vt:lpstr>
      <vt:lpstr>Characteristics of waste products</vt:lpstr>
      <vt:lpstr>Characteristics of waste products</vt:lpstr>
      <vt:lpstr>Sanitation: What are the Functional Groups through which the products flow?</vt:lpstr>
      <vt:lpstr>Which technologies can perform which function?</vt:lpstr>
      <vt:lpstr>Which technologies can perform which function?</vt:lpstr>
      <vt:lpstr>Methanogenesis in Anaer. Digesters </vt:lpstr>
      <vt:lpstr>PowerPoint Presentation</vt:lpstr>
      <vt:lpstr>Current approaches in US: Example High-Tech Wastewater Treatment Plants</vt:lpstr>
      <vt:lpstr>Typical WW Trtmt Plant in the US (consumes average of 0.54kWhr/1000 L treated)</vt:lpstr>
      <vt:lpstr>PowerPoint Presentation</vt:lpstr>
      <vt:lpstr>PowerPoint Presentation</vt:lpstr>
      <vt:lpstr>PowerPoint Presentation</vt:lpstr>
      <vt:lpstr>PowerPoint Presentation</vt:lpstr>
      <vt:lpstr>PowerPoint Presentation</vt:lpstr>
      <vt:lpstr>Status Quo (left) vs Vision (right) for US WWTFs (current proposal idea we are working on w/WW plant Ithaca)</vt:lpstr>
      <vt:lpstr>Emerging Biotech for sustainable WW treatment</vt:lpstr>
      <vt:lpstr>UASB</vt:lpstr>
      <vt:lpstr>Granules</vt:lpstr>
      <vt:lpstr>Membrane bioreactors</vt:lpstr>
      <vt:lpstr>Anaerobic Membrane Bioreactor configurations</vt:lpstr>
      <vt:lpstr>Major concerns with membranes</vt:lpstr>
      <vt:lpstr>Nutrients N &amp; P</vt:lpstr>
      <vt:lpstr>Nitrogen removal strategies</vt:lpstr>
      <vt:lpstr>PowerPoint Presentation</vt:lpstr>
      <vt:lpstr>Nitrification/denitrification</vt:lpstr>
      <vt:lpstr>PowerPoint Presentation</vt:lpstr>
      <vt:lpstr>PowerPoint Presentation</vt:lpstr>
      <vt:lpstr>PowerPoint Presentation</vt:lpstr>
      <vt:lpstr>Nitrogen removal strategies</vt:lpstr>
      <vt:lpstr>Nitritation/Anammox</vt:lpstr>
      <vt:lpstr>Phosphorus removal also very important!</vt:lpstr>
      <vt:lpstr>Enhanced biological phosphorus removal (EBPR)</vt:lpstr>
      <vt:lpstr>PowerPoint Presentation</vt:lpstr>
      <vt:lpstr>Who are the PAOs?</vt:lpstr>
      <vt:lpstr>PowerPoint Presentation</vt:lpstr>
      <vt:lpstr>Fertilizer from Urine (or anaerobic Digester supernatant)</vt:lpstr>
      <vt:lpstr>Nutrient (N &amp; P) recovery  from source- separated urine</vt:lpstr>
      <vt:lpstr>Granular Sequencing Batch Reactor (GSBR)</vt:lpstr>
      <vt:lpstr>Granules</vt:lpstr>
      <vt:lpstr>Algal ponds: for nutrient removal &amp; algae production</vt:lpstr>
      <vt:lpstr> Constructed wetland types for wastewater/graywater treatment</vt:lpstr>
      <vt:lpstr>What about in the Global South??</vt:lpstr>
      <vt:lpstr>Which technologies/approaches??</vt:lpstr>
      <vt:lpstr>SSWM.info section on water-nutrient cycle perspective</vt:lpstr>
      <vt:lpstr>Sanitation crises worldwide</vt:lpstr>
      <vt:lpstr>Objectives of Sustainable Sanitation</vt:lpstr>
      <vt:lpstr>Conventional Forms of Wastewater Management and Sanitation</vt:lpstr>
      <vt:lpstr>Sustainable Sanitation is a simple Approach</vt:lpstr>
      <vt:lpstr>Promising technologies for international sanitation</vt:lpstr>
      <vt:lpstr>E.g. The Challenge for Small Islands in Indonesia</vt:lpstr>
      <vt:lpstr>Example System: Waterless system with urine diversion </vt:lpstr>
      <vt:lpstr>Distributed systems for Excreta or blackwater</vt:lpstr>
      <vt:lpstr>Composting toilets</vt:lpstr>
      <vt:lpstr>Learning Objectives, Wastewater treatment and Waste-to-Energy</vt:lpstr>
    </vt:vector>
  </TitlesOfParts>
  <Company>Microsoft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“Thinking without awareness is the main dilemma of human existence.”</dc:title>
  <dc:creator>rer26</dc:creator>
  <cp:lastModifiedBy>rer26</cp:lastModifiedBy>
  <cp:revision>89</cp:revision>
  <cp:lastPrinted>2018-03-27T14:00:34Z</cp:lastPrinted>
  <dcterms:created xsi:type="dcterms:W3CDTF">2011-11-08T16:27:44Z</dcterms:created>
  <dcterms:modified xsi:type="dcterms:W3CDTF">2018-04-12T10:03:14Z</dcterms:modified>
</cp:coreProperties>
</file>